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4"/>
  </p:notesMasterIdLst>
  <p:sldIdLst>
    <p:sldId id="293" r:id="rId5"/>
    <p:sldId id="277" r:id="rId6"/>
    <p:sldId id="294" r:id="rId7"/>
    <p:sldId id="295" r:id="rId8"/>
    <p:sldId id="299" r:id="rId9"/>
    <p:sldId id="300" r:id="rId10"/>
    <p:sldId id="367" r:id="rId11"/>
    <p:sldId id="376" r:id="rId12"/>
    <p:sldId id="303" r:id="rId13"/>
    <p:sldId id="377" r:id="rId14"/>
    <p:sldId id="306" r:id="rId15"/>
    <p:sldId id="363" r:id="rId16"/>
    <p:sldId id="362" r:id="rId17"/>
    <p:sldId id="360" r:id="rId18"/>
    <p:sldId id="305" r:id="rId19"/>
    <p:sldId id="307" r:id="rId20"/>
    <p:sldId id="308" r:id="rId21"/>
    <p:sldId id="309" r:id="rId22"/>
    <p:sldId id="310" r:id="rId23"/>
    <p:sldId id="370" r:id="rId24"/>
    <p:sldId id="313" r:id="rId25"/>
    <p:sldId id="340" r:id="rId26"/>
    <p:sldId id="314" r:id="rId27"/>
    <p:sldId id="315" r:id="rId28"/>
    <p:sldId id="316" r:id="rId29"/>
    <p:sldId id="369" r:id="rId30"/>
    <p:sldId id="317" r:id="rId31"/>
    <p:sldId id="339" r:id="rId32"/>
    <p:sldId id="341" r:id="rId33"/>
    <p:sldId id="324" r:id="rId34"/>
    <p:sldId id="325" r:id="rId35"/>
    <p:sldId id="327" r:id="rId36"/>
    <p:sldId id="328" r:id="rId37"/>
    <p:sldId id="329" r:id="rId38"/>
    <p:sldId id="330" r:id="rId39"/>
    <p:sldId id="374" r:id="rId40"/>
    <p:sldId id="373" r:id="rId41"/>
    <p:sldId id="375" r:id="rId42"/>
    <p:sldId id="332" r:id="rId43"/>
    <p:sldId id="334" r:id="rId44"/>
    <p:sldId id="335" r:id="rId45"/>
    <p:sldId id="355" r:id="rId46"/>
    <p:sldId id="356" r:id="rId47"/>
    <p:sldId id="357" r:id="rId48"/>
    <p:sldId id="358" r:id="rId49"/>
    <p:sldId id="351" r:id="rId50"/>
    <p:sldId id="343" r:id="rId51"/>
    <p:sldId id="337" r:id="rId52"/>
    <p:sldId id="292" r:id="rId5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3">
          <p15:clr>
            <a:srgbClr val="A4A3A4"/>
          </p15:clr>
        </p15:guide>
        <p15:guide id="2" orient="horz" pos="123">
          <p15:clr>
            <a:srgbClr val="A4A3A4"/>
          </p15:clr>
        </p15:guide>
        <p15:guide id="3" orient="horz" pos="447">
          <p15:clr>
            <a:srgbClr val="A4A3A4"/>
          </p15:clr>
        </p15:guide>
        <p15:guide id="4" orient="horz" pos="505">
          <p15:clr>
            <a:srgbClr val="A4A3A4"/>
          </p15:clr>
        </p15:guide>
        <p15:guide id="5" orient="horz" pos="747">
          <p15:clr>
            <a:srgbClr val="A4A3A4"/>
          </p15:clr>
        </p15:guide>
        <p15:guide id="6" pos="2880">
          <p15:clr>
            <a:srgbClr val="A4A3A4"/>
          </p15:clr>
        </p15:guide>
        <p15:guide id="7" pos="29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65A"/>
    <a:srgbClr val="0153D9"/>
    <a:srgbClr val="B1BABF"/>
    <a:srgbClr val="939598"/>
    <a:srgbClr val="E6E7E8"/>
    <a:srgbClr val="BD2E2B"/>
    <a:srgbClr val="707070"/>
    <a:srgbClr val="8BC74F"/>
    <a:srgbClr val="C7C7C7"/>
    <a:srgbClr val="CE9E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6" d="100"/>
          <a:sy n="146" d="100"/>
        </p:scale>
        <p:origin x="600" y="88"/>
      </p:cViewPr>
      <p:guideLst>
        <p:guide orient="horz" pos="1583"/>
        <p:guide orient="horz" pos="123"/>
        <p:guide orient="horz" pos="447"/>
        <p:guide orient="horz" pos="505"/>
        <p:guide orient="horz" pos="747"/>
        <p:guide pos="2880"/>
        <p:guide pos="29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lips, Liz" userId="10033FFFA246EDEC@LIVE.COM" providerId="AD" clId="Web-{23130B5E-8542-4140-8809-2B32321592C5}"/>
    <pc:docChg chg="modSld">
      <pc:chgData name="Phillips, Liz" userId="10033FFFA246EDEC@LIVE.COM" providerId="AD" clId="Web-{23130B5E-8542-4140-8809-2B32321592C5}" dt="2018-02-06T00:41:38.040" v="3"/>
      <pc:docMkLst>
        <pc:docMk/>
      </pc:docMkLst>
      <pc:sldChg chg="modSp">
        <pc:chgData name="Phillips, Liz" userId="10033FFFA246EDEC@LIVE.COM" providerId="AD" clId="Web-{23130B5E-8542-4140-8809-2B32321592C5}" dt="2018-02-06T00:41:38.040" v="3"/>
        <pc:sldMkLst>
          <pc:docMk/>
          <pc:sldMk cId="2800518123" sldId="293"/>
        </pc:sldMkLst>
        <pc:spChg chg="mod">
          <ac:chgData name="Phillips, Liz" userId="10033FFFA246EDEC@LIVE.COM" providerId="AD" clId="Web-{23130B5E-8542-4140-8809-2B32321592C5}" dt="2018-02-06T00:41:38.040" v="3"/>
          <ac:spMkLst>
            <pc:docMk/>
            <pc:sldMk cId="2800518123" sldId="293"/>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panose="020B0606030504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en Sans" panose="020B0606030504020204" pitchFamily="34" charset="0"/>
              </a:defRPr>
            </a:lvl1pPr>
          </a:lstStyle>
          <a:p>
            <a:fld id="{76F2B82A-6F63-40D5-9F97-B113F10AA142}" type="datetimeFigureOut">
              <a:rPr lang="en-US" smtClean="0"/>
              <a:pPr/>
              <a:t>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en Sans" panose="020B0606030504020204" pitchFamily="34" charset="0"/>
              </a:defRPr>
            </a:lvl1pPr>
          </a:lstStyle>
          <a:p>
            <a:fld id="{953C94D5-8CF0-4BDF-ABFF-B8E2C08F7F7E}" type="slidenum">
              <a:rPr lang="en-US" smtClean="0"/>
              <a:pPr/>
              <a:t>‹#›</a:t>
            </a:fld>
            <a:endParaRPr lang="en-US"/>
          </a:p>
        </p:txBody>
      </p:sp>
    </p:spTree>
    <p:extLst>
      <p:ext uri="{BB962C8B-B14F-4D97-AF65-F5344CB8AC3E}">
        <p14:creationId xmlns:p14="http://schemas.microsoft.com/office/powerpoint/2010/main" val="357828672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Open Sans" panose="020B0606030504020204" pitchFamily="34" charset="0"/>
        <a:ea typeface="+mn-ea"/>
        <a:cs typeface="+mn-cs"/>
      </a:defRPr>
    </a:lvl1pPr>
    <a:lvl2pPr marL="342900" algn="l" defTabSz="685800" rtl="0" eaLnBrk="1" latinLnBrk="0" hangingPunct="1">
      <a:defRPr sz="900" kern="1200">
        <a:solidFill>
          <a:schemeClr val="tx1"/>
        </a:solidFill>
        <a:latin typeface="Open Sans" panose="020B0606030504020204" pitchFamily="34" charset="0"/>
        <a:ea typeface="+mn-ea"/>
        <a:cs typeface="+mn-cs"/>
      </a:defRPr>
    </a:lvl2pPr>
    <a:lvl3pPr marL="685800" algn="l" defTabSz="685800" rtl="0" eaLnBrk="1" latinLnBrk="0" hangingPunct="1">
      <a:defRPr sz="900" kern="1200">
        <a:solidFill>
          <a:schemeClr val="tx1"/>
        </a:solidFill>
        <a:latin typeface="Open Sans" panose="020B0606030504020204" pitchFamily="34" charset="0"/>
        <a:ea typeface="+mn-ea"/>
        <a:cs typeface="+mn-cs"/>
      </a:defRPr>
    </a:lvl3pPr>
    <a:lvl4pPr marL="1028700" algn="l" defTabSz="685800" rtl="0" eaLnBrk="1" latinLnBrk="0" hangingPunct="1">
      <a:defRPr sz="900" kern="1200">
        <a:solidFill>
          <a:schemeClr val="tx1"/>
        </a:solidFill>
        <a:latin typeface="Open Sans" panose="020B0606030504020204" pitchFamily="34" charset="0"/>
        <a:ea typeface="+mn-ea"/>
        <a:cs typeface="+mn-cs"/>
      </a:defRPr>
    </a:lvl4pPr>
    <a:lvl5pPr marL="1371600" algn="l" defTabSz="685800" rtl="0" eaLnBrk="1" latinLnBrk="0" hangingPunct="1">
      <a:defRPr sz="900" kern="1200">
        <a:solidFill>
          <a:schemeClr val="tx1"/>
        </a:solidFill>
        <a:latin typeface="Open Sans" panose="020B0606030504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egula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3C94D5-8CF0-4BDF-ABFF-B8E2C08F7F7E}" type="slidenum">
              <a:rPr lang="en-US" smtClean="0"/>
              <a:pPr/>
              <a:t>1</a:t>
            </a:fld>
            <a:endParaRPr lang="en-US"/>
          </a:p>
        </p:txBody>
      </p:sp>
    </p:spTree>
    <p:extLst>
      <p:ext uri="{BB962C8B-B14F-4D97-AF65-F5344CB8AC3E}">
        <p14:creationId xmlns:p14="http://schemas.microsoft.com/office/powerpoint/2010/main" val="1886235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solidFill>
                  <a:srgbClr val="FF0000"/>
                </a:solidFill>
              </a:rPr>
              <a:t>To</a:t>
            </a:r>
            <a:r>
              <a:rPr lang="en-US" i="1" baseline="0">
                <a:solidFill>
                  <a:srgbClr val="FF0000"/>
                </a:solidFill>
              </a:rPr>
              <a:t> safely</a:t>
            </a:r>
            <a:r>
              <a:rPr lang="en-US" i="1">
                <a:solidFill>
                  <a:srgbClr val="FF0000"/>
                </a:solidFill>
              </a:rPr>
              <a:t> close</a:t>
            </a:r>
            <a:r>
              <a:rPr lang="en-US" i="1" baseline="0">
                <a:solidFill>
                  <a:srgbClr val="FF0000"/>
                </a:solidFill>
              </a:rPr>
              <a:t> a pop-up on a </a:t>
            </a:r>
            <a:r>
              <a:rPr lang="en-US" i="1">
                <a:solidFill>
                  <a:srgbClr val="FF0000"/>
                </a:solidFill>
              </a:rPr>
              <a:t>PC,</a:t>
            </a:r>
            <a:r>
              <a:rPr lang="en-US" i="1" baseline="0">
                <a:solidFill>
                  <a:srgbClr val="FF0000"/>
                </a:solidFill>
              </a:rPr>
              <a:t> </a:t>
            </a:r>
            <a:r>
              <a:rPr lang="en-US" i="1">
                <a:solidFill>
                  <a:srgbClr val="FF0000"/>
                </a:solidFill>
              </a:rPr>
              <a:t>hold down</a:t>
            </a:r>
            <a:r>
              <a:rPr lang="en-US" i="1" baseline="0">
                <a:solidFill>
                  <a:srgbClr val="FF0000"/>
                </a:solidFill>
              </a:rPr>
              <a:t> the </a:t>
            </a:r>
            <a:r>
              <a:rPr lang="en-US" i="1">
                <a:solidFill>
                  <a:srgbClr val="FF0000"/>
                </a:solidFill>
              </a:rPr>
              <a:t>Alt key and  press F4.</a:t>
            </a:r>
            <a:endParaRPr lang="en-US" i="1" baseline="0">
              <a:solidFill>
                <a:srgbClr val="FF0000"/>
              </a:solidFill>
            </a:endParaRPr>
          </a:p>
          <a:p>
            <a:endParaRPr lang="en-US" i="1">
              <a:solidFill>
                <a:srgbClr val="FF0000"/>
              </a:solidFill>
            </a:endParaRPr>
          </a:p>
          <a:p>
            <a:r>
              <a:rPr lang="en-US" i="1">
                <a:solidFill>
                  <a:srgbClr val="FF0000"/>
                </a:solidFill>
              </a:rPr>
              <a:t>For Mac users, hold down the Command  key and press W.</a:t>
            </a:r>
          </a:p>
          <a:p>
            <a:endParaRPr lang="en-US" i="1" baseline="0">
              <a:solidFill>
                <a:srgbClr val="FF0000"/>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i="1" baseline="0">
                <a:solidFill>
                  <a:srgbClr val="FF0000"/>
                </a:solidFill>
              </a:rPr>
              <a:t>For mobile users </a:t>
            </a:r>
            <a:r>
              <a:rPr lang="en-IE" sz="900" b="1" i="0" kern="1200">
                <a:solidFill>
                  <a:schemeClr val="tx1"/>
                </a:solidFill>
                <a:effectLst/>
                <a:latin typeface="Arial" charset="0"/>
                <a:ea typeface="MS PGothic" pitchFamily="34" charset="-128"/>
                <a:cs typeface="+mn-cs"/>
              </a:rPr>
              <a:t>Select "Advanced" from the Browser Settings menu.</a:t>
            </a:r>
            <a:r>
              <a:rPr lang="en-IE" sz="900" b="0" i="0" kern="1200">
                <a:solidFill>
                  <a:schemeClr val="tx1"/>
                </a:solidFill>
                <a:effectLst/>
                <a:latin typeface="Arial" charset="0"/>
                <a:ea typeface="MS PGothic" pitchFamily="34" charset="-128"/>
                <a:cs typeface="+mn-cs"/>
              </a:rPr>
              <a:t> It's located about halfway down the options list. </a:t>
            </a:r>
            <a:r>
              <a:rPr lang="en-IE" sz="900" b="1" i="0" kern="1200">
                <a:solidFill>
                  <a:schemeClr val="tx1"/>
                </a:solidFill>
                <a:effectLst/>
                <a:latin typeface="Arial" charset="0"/>
                <a:ea typeface="MS PGothic" pitchFamily="34" charset="-128"/>
                <a:cs typeface="+mn-cs"/>
              </a:rPr>
              <a:t>Check the box labelled "Block pop-ups.</a:t>
            </a:r>
            <a:r>
              <a:rPr lang="en-IE" sz="900" b="0" i="0" kern="1200">
                <a:solidFill>
                  <a:schemeClr val="tx1"/>
                </a:solidFill>
                <a:effectLst/>
                <a:latin typeface="Arial" charset="0"/>
                <a:ea typeface="MS PGothic" pitchFamily="34" charset="-128"/>
                <a:cs typeface="+mn-cs"/>
              </a:rPr>
              <a:t>" This will prevent popups from happening in the browser, even when you travel to a site that normally has them. If popups are happening even with them disabled in the browser, then you should check to see which app might be causing the popups.</a:t>
            </a:r>
          </a:p>
          <a:p>
            <a:endParaRPr lang="en-US" i="1" baseline="0">
              <a:solidFill>
                <a:srgbClr val="FF0000"/>
              </a:solidFill>
            </a:endParaRPr>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10</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1043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Different phones and even version of phones ALL act differently. Even the browser you use will require different key strokes to block pop-Ups.  For example using Safari or Chrome on your iPhone requires different settings to be changed</a:t>
            </a:r>
          </a:p>
          <a:p>
            <a:endParaRPr lang="en-US"/>
          </a:p>
        </p:txBody>
      </p:sp>
      <p:sp>
        <p:nvSpPr>
          <p:cNvPr id="4" name="Slide Number Placeholder 3"/>
          <p:cNvSpPr>
            <a:spLocks noGrp="1"/>
          </p:cNvSpPr>
          <p:nvPr>
            <p:ph type="sldNum" sz="quarter" idx="10"/>
          </p:nvPr>
        </p:nvSpPr>
        <p:spPr/>
        <p:txBody>
          <a:bodyPr/>
          <a:lstStyle/>
          <a:p>
            <a:fld id="{953C94D5-8CF0-4BDF-ABFF-B8E2C08F7F7E}" type="slidenum">
              <a:rPr lang="en-US" smtClean="0"/>
              <a:pPr/>
              <a:t>11</a:t>
            </a:fld>
            <a:endParaRPr lang="en-US"/>
          </a:p>
        </p:txBody>
      </p:sp>
    </p:spTree>
    <p:extLst>
      <p:ext uri="{BB962C8B-B14F-4D97-AF65-F5344CB8AC3E}">
        <p14:creationId xmlns:p14="http://schemas.microsoft.com/office/powerpoint/2010/main" val="3630409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6418" y="4561546"/>
            <a:ext cx="6338455" cy="4831836"/>
          </a:xfrm>
        </p:spPr>
        <p:txBody>
          <a:bodyPr/>
          <a:lstStyle/>
          <a:p>
            <a:r>
              <a:rPr lang="en-US"/>
              <a:t>“Malware</a:t>
            </a:r>
            <a:r>
              <a:rPr lang="en-US" baseline="0"/>
              <a:t> refers to software programs designed to damage or do other unwanted actions on a computer system.  </a:t>
            </a:r>
          </a:p>
          <a:p>
            <a:endParaRPr lang="en-US" baseline="0"/>
          </a:p>
          <a:p>
            <a:r>
              <a:rPr lang="en-US" baseline="0"/>
              <a:t>Common examples of malware include viruses, worms, Trojan horses and spyware.  A good firewall and security software package can help protect against these types of threats.</a:t>
            </a:r>
          </a:p>
          <a:p>
            <a:pPr lvl="1"/>
            <a:endParaRPr lang="en-US" baseline="0"/>
          </a:p>
          <a:p>
            <a:pPr lvl="1"/>
            <a:r>
              <a:rPr lang="en-US" b="1" u="sng" baseline="0"/>
              <a:t>Virus: </a:t>
            </a:r>
            <a:r>
              <a:rPr lang="en-US" baseline="0"/>
              <a:t>computer program files capable of attaching to disks or other files and replicating repeatedly, without user knowledge or permission.</a:t>
            </a:r>
          </a:p>
          <a:p>
            <a:pPr lvl="1"/>
            <a:r>
              <a:rPr lang="en-US" baseline="0"/>
              <a:t>	</a:t>
            </a:r>
          </a:p>
          <a:p>
            <a:pPr lvl="1"/>
            <a:r>
              <a:rPr lang="en-US" b="1" u="sng" baseline="0"/>
              <a:t>Worms:</a:t>
            </a:r>
            <a:r>
              <a:rPr lang="en-US" b="0" u="none" baseline="0"/>
              <a:t> Parasitic programs that replicate, but do NOT infect other computer program files. They can send copies to other computers via a network.</a:t>
            </a:r>
          </a:p>
          <a:p>
            <a:pPr lvl="1"/>
            <a:endParaRPr lang="en-US" b="0" u="none" baseline="0"/>
          </a:p>
          <a:p>
            <a:pPr lvl="1"/>
            <a:r>
              <a:rPr lang="en-US" b="1" u="sng" baseline="0"/>
              <a:t>Trojan Horse: </a:t>
            </a:r>
            <a:r>
              <a:rPr lang="en-US" b="0" u="none" baseline="0"/>
              <a:t>A seemingly harmless program that you knowingly download. What you don’t know is that it also conceals a destructive back door that will allow attackers access to your system.</a:t>
            </a:r>
          </a:p>
          <a:p>
            <a:pPr lvl="1"/>
            <a:endParaRPr lang="en-US" b="0" u="none" baseline="0"/>
          </a:p>
          <a:p>
            <a:pPr lvl="1"/>
            <a:r>
              <a:rPr lang="en-US" b="1" u="sng" baseline="0"/>
              <a:t>Spyware</a:t>
            </a:r>
            <a:r>
              <a:rPr lang="en-US" b="0" u="none" baseline="0"/>
              <a:t>: Exploits infected computers for commercial gain, delivering unsolicited pop-up ads and monitor web browsing activity, among other things.”</a:t>
            </a:r>
          </a:p>
          <a:p>
            <a:pPr lvl="1"/>
            <a:endParaRPr lang="en-US" b="0" u="none" baseline="0"/>
          </a:p>
          <a:p>
            <a:pPr lvl="1"/>
            <a:endParaRPr lang="en-US" b="0" u="none" baseline="0"/>
          </a:p>
          <a:p>
            <a:endParaRPr lang="en-US" baseline="0"/>
          </a:p>
        </p:txBody>
      </p:sp>
      <p:sp>
        <p:nvSpPr>
          <p:cNvPr id="4" name="Slide Number Placeholder 3"/>
          <p:cNvSpPr>
            <a:spLocks noGrp="1"/>
          </p:cNvSpPr>
          <p:nvPr>
            <p:ph type="sldNum" sz="quarter" idx="10"/>
          </p:nvPr>
        </p:nvSpPr>
        <p:spPr/>
        <p:txBody>
          <a:bodyPr/>
          <a:lstStyle/>
          <a:p>
            <a:fld id="{979C8A94-F62E-4072-B85F-8EC1A23AAB45}" type="slidenum">
              <a:rPr lang="en-US" smtClean="0"/>
              <a:pPr/>
              <a:t>12</a:t>
            </a:fld>
            <a:endParaRPr lang="en-US"/>
          </a:p>
        </p:txBody>
      </p:sp>
    </p:spTree>
    <p:extLst>
      <p:ext uri="{BB962C8B-B14F-4D97-AF65-F5344CB8AC3E}">
        <p14:creationId xmlns:p14="http://schemas.microsoft.com/office/powerpoint/2010/main" val="3797793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a:solidFill>
                  <a:schemeClr val="tx1"/>
                </a:solidFill>
                <a:effectLst/>
                <a:latin typeface="Arial" charset="0"/>
                <a:ea typeface="MS PGothic" pitchFamily="34" charset="-128"/>
                <a:cs typeface="+mn-cs"/>
              </a:rPr>
              <a:t>“When</a:t>
            </a:r>
            <a:r>
              <a:rPr lang="en-US" sz="1200" kern="1200" baseline="0">
                <a:solidFill>
                  <a:schemeClr val="tx1"/>
                </a:solidFill>
                <a:effectLst/>
                <a:latin typeface="Arial" charset="0"/>
                <a:ea typeface="MS PGothic" pitchFamily="34" charset="-128"/>
                <a:cs typeface="+mn-cs"/>
              </a:rPr>
              <a:t> multiple computers have been infected with malware, they can become something called a</a:t>
            </a:r>
            <a:r>
              <a:rPr lang="en-US" sz="1200" kern="1200">
                <a:solidFill>
                  <a:schemeClr val="tx1"/>
                </a:solidFill>
                <a:effectLst/>
                <a:latin typeface="Arial" charset="0"/>
                <a:ea typeface="MS PGothic" pitchFamily="34" charset="-128"/>
                <a:cs typeface="+mn-cs"/>
              </a:rPr>
              <a:t> ‘botnet.’ As such, these computers can be controlled by cybercriminals</a:t>
            </a:r>
            <a:r>
              <a:rPr lang="en-US" sz="1200" kern="1200" baseline="0">
                <a:solidFill>
                  <a:schemeClr val="tx1"/>
                </a:solidFill>
                <a:effectLst/>
                <a:latin typeface="Arial" charset="0"/>
                <a:ea typeface="MS PGothic" pitchFamily="34" charset="-128"/>
                <a:cs typeface="+mn-cs"/>
              </a:rPr>
              <a:t> </a:t>
            </a:r>
            <a:r>
              <a:rPr lang="en-US" sz="1200" kern="1200">
                <a:solidFill>
                  <a:schemeClr val="tx1"/>
                </a:solidFill>
                <a:effectLst/>
                <a:latin typeface="Arial" charset="0"/>
                <a:ea typeface="MS PGothic" pitchFamily="34" charset="-128"/>
                <a:cs typeface="+mn-cs"/>
              </a:rPr>
              <a:t>sending out spam</a:t>
            </a:r>
            <a:r>
              <a:rPr lang="en-US" sz="1200" kern="1200" baseline="0">
                <a:solidFill>
                  <a:schemeClr val="tx1"/>
                </a:solidFill>
                <a:effectLst/>
                <a:latin typeface="Arial" charset="0"/>
                <a:ea typeface="MS PGothic" pitchFamily="34" charset="-128"/>
                <a:cs typeface="+mn-cs"/>
              </a:rPr>
              <a:t> and</a:t>
            </a:r>
            <a:r>
              <a:rPr lang="en-US" sz="1200" kern="1200">
                <a:solidFill>
                  <a:schemeClr val="tx1"/>
                </a:solidFill>
                <a:effectLst/>
                <a:latin typeface="Arial" charset="0"/>
                <a:ea typeface="MS PGothic" pitchFamily="34" charset="-128"/>
                <a:cs typeface="+mn-cs"/>
              </a:rPr>
              <a:t> viruses</a:t>
            </a:r>
            <a:r>
              <a:rPr lang="en-US" sz="1200" kern="1200" baseline="0">
                <a:solidFill>
                  <a:schemeClr val="tx1"/>
                </a:solidFill>
                <a:effectLst/>
                <a:latin typeface="Arial" charset="0"/>
                <a:ea typeface="MS PGothic" pitchFamily="34" charset="-128"/>
                <a:cs typeface="+mn-cs"/>
              </a:rPr>
              <a:t> </a:t>
            </a:r>
            <a:r>
              <a:rPr lang="en-US" sz="1200" kern="1200">
                <a:solidFill>
                  <a:schemeClr val="tx1"/>
                </a:solidFill>
                <a:effectLst/>
                <a:latin typeface="Arial" charset="0"/>
                <a:ea typeface="MS PGothic" pitchFamily="34" charset="-128"/>
                <a:cs typeface="+mn-cs"/>
              </a:rPr>
              <a:t>to other computers on the Internet</a:t>
            </a:r>
            <a:r>
              <a:rPr lang="en-US" sz="1200" kern="1200" baseline="0">
                <a:solidFill>
                  <a:schemeClr val="tx1"/>
                </a:solidFill>
                <a:effectLst/>
                <a:latin typeface="Arial" charset="0"/>
                <a:ea typeface="MS PGothic" pitchFamily="34" charset="-128"/>
                <a:cs typeface="+mn-cs"/>
              </a:rPr>
              <a:t>… essentially turning them into ‘zombies.’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a:solidFill>
                <a:schemeClr val="tx1"/>
              </a:solidFill>
              <a:effectLst/>
              <a:latin typeface="Arial" charset="0"/>
              <a:ea typeface="MS PGothic" pitchFamily="34" charset="-128"/>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a:solidFill>
                  <a:schemeClr val="tx1"/>
                </a:solidFill>
                <a:effectLst/>
                <a:latin typeface="Arial" charset="0"/>
                <a:ea typeface="MS PGothic" pitchFamily="34" charset="-128"/>
                <a:cs typeface="+mn-cs"/>
              </a:rPr>
              <a:t>Something as simple as opening an infected email attachment containing malware can turn a computer into a zombie.  Once YOUR computer is infected, you can spread malware to all of your contacts.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a:solidFill>
                <a:schemeClr val="tx1"/>
              </a:solidFill>
              <a:effectLst/>
              <a:latin typeface="Arial" charset="0"/>
              <a:ea typeface="MS PGothic" pitchFamily="34" charset="-128"/>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baseline="0">
                <a:solidFill>
                  <a:schemeClr val="tx1"/>
                </a:solidFill>
                <a:effectLst/>
                <a:latin typeface="Arial" charset="0"/>
                <a:ea typeface="MS PGothic" pitchFamily="34" charset="-128"/>
                <a:cs typeface="+mn-cs"/>
              </a:rPr>
              <a:t>Safety Tip</a:t>
            </a:r>
            <a:r>
              <a:rPr lang="en-US" sz="1200" kern="1200" baseline="0">
                <a:solidFill>
                  <a:schemeClr val="tx1"/>
                </a:solidFill>
                <a:effectLst/>
                <a:latin typeface="Arial" charset="0"/>
                <a:ea typeface="MS PGothic" pitchFamily="34" charset="-128"/>
                <a:cs typeface="+mn-cs"/>
              </a:rPr>
              <a:t>: NEVER open suspicious email attachments.  If the attachment is from someone you know, ask that person if it’s safe to open.”</a:t>
            </a:r>
          </a:p>
        </p:txBody>
      </p:sp>
      <p:sp>
        <p:nvSpPr>
          <p:cNvPr id="4" name="Slide Number Placeholder 3"/>
          <p:cNvSpPr>
            <a:spLocks noGrp="1"/>
          </p:cNvSpPr>
          <p:nvPr>
            <p:ph type="sldNum" sz="quarter" idx="10"/>
          </p:nvPr>
        </p:nvSpPr>
        <p:spPr/>
        <p:txBody>
          <a:bodyPr/>
          <a:lstStyle/>
          <a:p>
            <a:fld id="{979C8A94-F62E-4072-B85F-8EC1A23AAB45}" type="slidenum">
              <a:rPr lang="en-US" smtClean="0"/>
              <a:pPr/>
              <a:t>13</a:t>
            </a:fld>
            <a:endParaRPr lang="en-US"/>
          </a:p>
        </p:txBody>
      </p:sp>
    </p:spTree>
    <p:extLst>
      <p:ext uri="{BB962C8B-B14F-4D97-AF65-F5344CB8AC3E}">
        <p14:creationId xmlns:p14="http://schemas.microsoft.com/office/powerpoint/2010/main" val="2676923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a:latin typeface="Arial" pitchFamily="34" charset="0"/>
                <a:cs typeface="Arial" pitchFamily="34" charset="0"/>
              </a:rPr>
              <a:t>“A wireless sniffer is a</a:t>
            </a:r>
            <a:r>
              <a:rPr lang="en-US" sz="1200" baseline="0">
                <a:latin typeface="Arial" pitchFamily="34" charset="0"/>
                <a:cs typeface="Arial" pitchFamily="34" charset="0"/>
              </a:rPr>
              <a:t> </a:t>
            </a:r>
            <a:r>
              <a:rPr lang="en-US" sz="1200">
                <a:latin typeface="Arial" pitchFamily="34" charset="0"/>
                <a:cs typeface="Arial" pitchFamily="34" charset="0"/>
              </a:rPr>
              <a:t>software program that monitors network traffic. Hackers use sniffers to capture computer data transmitted over a Wi-Fi network.</a:t>
            </a:r>
            <a:r>
              <a:rPr lang="en-US" sz="1200" baseline="0">
                <a:latin typeface="Arial" pitchFamily="34" charset="0"/>
                <a:cs typeface="Arial" pitchFamily="34" charset="0"/>
              </a:rPr>
              <a:t> (F</a:t>
            </a:r>
            <a:r>
              <a:rPr lang="en-US" sz="1200">
                <a:latin typeface="Arial" pitchFamily="34" charset="0"/>
                <a:cs typeface="Arial" pitchFamily="34" charset="0"/>
              </a:rPr>
              <a:t>or example, at</a:t>
            </a:r>
            <a:r>
              <a:rPr lang="en-US" sz="1200" baseline="0">
                <a:latin typeface="Arial" pitchFamily="34" charset="0"/>
                <a:cs typeface="Arial" pitchFamily="34" charset="0"/>
              </a:rPr>
              <a:t> coffee houses, the airport, hotels, etc.)</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aseline="0">
              <a:latin typeface="Arial" pitchFamily="34" charset="0"/>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i="1" baseline="0">
                <a:latin typeface="Arial" pitchFamily="34" charset="0"/>
                <a:cs typeface="Arial" pitchFamily="34" charset="0"/>
              </a:rPr>
              <a:t>&lt;click&gt;</a:t>
            </a:r>
            <a:endParaRPr lang="en-US" sz="1200" i="1">
              <a:latin typeface="Arial" pitchFamily="34" charset="0"/>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a:latin typeface="Arial" pitchFamily="34" charset="0"/>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a:latin typeface="Arial" pitchFamily="34" charset="0"/>
                <a:cs typeface="Arial" pitchFamily="34" charset="0"/>
              </a:rPr>
              <a:t>The truth is, it’s impossible</a:t>
            </a:r>
            <a:r>
              <a:rPr lang="en-US" sz="1200" baseline="0">
                <a:latin typeface="Arial" pitchFamily="34" charset="0"/>
                <a:cs typeface="Arial" pitchFamily="34" charset="0"/>
              </a:rPr>
              <a:t> to tell the safe public networks from the bad ones.  Here are some steps you can take to protect yourself when using public networks: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aseline="0">
              <a:latin typeface="Arial" pitchFamily="34" charset="0"/>
              <a:cs typeface="Arial" pitchFamily="34" charset="0"/>
            </a:endParaRPr>
          </a:p>
          <a:p>
            <a:pPr marL="628650" marR="0" lvl="1"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sz="1200" baseline="0">
                <a:latin typeface="Arial" pitchFamily="34" charset="0"/>
                <a:cs typeface="Arial" pitchFamily="34" charset="0"/>
              </a:rPr>
              <a:t>Disable or block file sharing on your computer.</a:t>
            </a:r>
          </a:p>
          <a:p>
            <a:pPr marL="628650" marR="0" lvl="1"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sz="1200" baseline="0">
                <a:latin typeface="Arial" pitchFamily="34" charset="0"/>
                <a:cs typeface="Arial" pitchFamily="34" charset="0"/>
              </a:rPr>
              <a:t>Enable a firewall or install a third party personal firewall.</a:t>
            </a:r>
          </a:p>
          <a:p>
            <a:pPr marL="628650" marR="0" lvl="1"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sz="1200" baseline="0">
                <a:latin typeface="Arial" pitchFamily="34" charset="0"/>
                <a:cs typeface="Arial" pitchFamily="34" charset="0"/>
              </a:rPr>
              <a:t>Use file encryption.</a:t>
            </a:r>
          </a:p>
          <a:p>
            <a:pPr marL="628650" marR="0" lvl="1"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sz="1200" baseline="0">
                <a:latin typeface="Arial" pitchFamily="34" charset="0"/>
                <a:cs typeface="Arial" pitchFamily="34" charset="0"/>
              </a:rPr>
              <a:t>Use a virtual private network (VPN).</a:t>
            </a:r>
            <a:endParaRPr lang="en-US" sz="1200">
              <a:latin typeface="Arial" pitchFamily="34" charset="0"/>
              <a:cs typeface="Arial" pitchFamily="34" charset="0"/>
            </a:endParaRPr>
          </a:p>
          <a:p>
            <a:endParaRPr lang="en-US"/>
          </a:p>
          <a:p>
            <a:r>
              <a:rPr lang="en-US"/>
              <a:t>If</a:t>
            </a:r>
            <a:r>
              <a:rPr lang="en-US" baseline="0"/>
              <a:t> you MUST use a public network to connect to the Internet, make sure you’re not sharing sensitive data such as passwords and banking information.”</a:t>
            </a:r>
            <a:endParaRPr lang="en-US"/>
          </a:p>
        </p:txBody>
      </p:sp>
      <p:sp>
        <p:nvSpPr>
          <p:cNvPr id="4" name="Slide Number Placeholder 3"/>
          <p:cNvSpPr>
            <a:spLocks noGrp="1"/>
          </p:cNvSpPr>
          <p:nvPr>
            <p:ph type="sldNum" sz="quarter" idx="10"/>
          </p:nvPr>
        </p:nvSpPr>
        <p:spPr/>
        <p:txBody>
          <a:bodyPr/>
          <a:lstStyle/>
          <a:p>
            <a:fld id="{979C8A94-F62E-4072-B85F-8EC1A23AAB45}" type="slidenum">
              <a:rPr lang="en-US" smtClean="0"/>
              <a:pPr/>
              <a:t>14</a:t>
            </a:fld>
            <a:endParaRPr lang="en-US"/>
          </a:p>
        </p:txBody>
      </p:sp>
    </p:spTree>
    <p:extLst>
      <p:ext uri="{BB962C8B-B14F-4D97-AF65-F5344CB8AC3E}">
        <p14:creationId xmlns:p14="http://schemas.microsoft.com/office/powerpoint/2010/main" val="2660566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u="sng"/>
              <a:t>Trainer Notes</a:t>
            </a:r>
          </a:p>
          <a:p>
            <a:endParaRPr lang="en-IE"/>
          </a:p>
          <a:p>
            <a:r>
              <a:rPr lang="en-IE"/>
              <a:t>Hackers will actively target what young people are searching for. </a:t>
            </a:r>
          </a:p>
          <a:p>
            <a:endParaRPr lang="en-IE"/>
          </a:p>
          <a:p>
            <a:r>
              <a:rPr lang="en-IE"/>
              <a:t>They</a:t>
            </a:r>
            <a:r>
              <a:rPr lang="en-IE" baseline="0"/>
              <a:t> will look at Google Analytics for top searches in the month and they’ll look at what's trending on Twitter to see who what and where is popular with youth culture. </a:t>
            </a:r>
          </a:p>
          <a:p>
            <a:endParaRPr lang="en-IE" baseline="0"/>
          </a:p>
          <a:p>
            <a:r>
              <a:rPr lang="en-IE" baseline="0"/>
              <a:t>This information is then used to create fake websites related to these topics claiming to have news/gossip/pictures but in fact they are just vehicles for malware, Trojans and other viruses.  </a:t>
            </a:r>
            <a:endParaRPr lang="en-IE"/>
          </a:p>
          <a:p>
            <a:endParaRPr lang="en-IE"/>
          </a:p>
          <a:p>
            <a:r>
              <a:rPr lang="en-IE"/>
              <a:t>This can be a group exercise also.</a:t>
            </a:r>
            <a:r>
              <a:rPr lang="en-IE" baseline="0"/>
              <a:t> It would involve laptops/PCs.</a:t>
            </a:r>
          </a:p>
          <a:p>
            <a:endParaRPr lang="en-IE" baseline="0"/>
          </a:p>
          <a:p>
            <a:r>
              <a:rPr lang="en-IE" baseline="0"/>
              <a:t>McAfee offer a free tool called </a:t>
            </a:r>
            <a:r>
              <a:rPr lang="en-IE" b="1" baseline="0"/>
              <a:t>Web Advisor. </a:t>
            </a:r>
          </a:p>
          <a:p>
            <a:endParaRPr lang="en-IE" b="0" baseline="0"/>
          </a:p>
          <a:p>
            <a:r>
              <a:rPr lang="en-IE" b="0" baseline="0"/>
              <a:t>You can click on the McAfee </a:t>
            </a:r>
            <a:r>
              <a:rPr lang="en-IE" b="0" baseline="0" err="1"/>
              <a:t>Webe</a:t>
            </a:r>
            <a:r>
              <a:rPr lang="en-IE" b="0" baseline="0"/>
              <a:t> Advisor image to open the download page in a web browser.</a:t>
            </a:r>
          </a:p>
          <a:p>
            <a:endParaRPr lang="en-IE" b="1" baseline="0"/>
          </a:p>
          <a:p>
            <a:r>
              <a:rPr lang="en-IE" baseline="0"/>
              <a:t>It will rate the results of your search so you can see if it‘s been recently reported for malware or associated with any viruses. </a:t>
            </a:r>
            <a:endParaRPr lang="en-IE"/>
          </a:p>
          <a:p>
            <a:endParaRPr lang="en-IE"/>
          </a:p>
        </p:txBody>
      </p:sp>
      <p:sp>
        <p:nvSpPr>
          <p:cNvPr id="4" name="Slide Number Placeholder 3"/>
          <p:cNvSpPr>
            <a:spLocks noGrp="1"/>
          </p:cNvSpPr>
          <p:nvPr>
            <p:ph type="sldNum" sz="quarter" idx="10"/>
          </p:nvPr>
        </p:nvSpPr>
        <p:spPr/>
        <p:txBody>
          <a:bodyPr/>
          <a:lstStyle/>
          <a:p>
            <a:fld id="{953C94D5-8CF0-4BDF-ABFF-B8E2C08F7F7E}" type="slidenum">
              <a:rPr lang="en-US" smtClean="0"/>
              <a:pPr/>
              <a:t>15</a:t>
            </a:fld>
            <a:endParaRPr lang="en-US"/>
          </a:p>
        </p:txBody>
      </p:sp>
    </p:spTree>
    <p:extLst>
      <p:ext uri="{BB962C8B-B14F-4D97-AF65-F5344CB8AC3E}">
        <p14:creationId xmlns:p14="http://schemas.microsoft.com/office/powerpoint/2010/main" val="1138305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Lost and stolen devices continue to be the BIGGEST security threat to mobile users. </a:t>
            </a:r>
          </a:p>
          <a:p>
            <a:pPr>
              <a:defRPr/>
            </a:pPr>
            <a:endParaRPr lang="en-US"/>
          </a:p>
          <a:p>
            <a:pPr>
              <a:defRPr/>
            </a:pPr>
            <a:r>
              <a:rPr lang="en-US"/>
              <a:t>There’s a lot of personal information on your phone  (such as texts, photos, contacts, emails and personal accounts).  How you would feel if someone had access to all of that and made it public OR sent out texts and emails to all of your contacts while pretending to be you!?</a:t>
            </a:r>
          </a:p>
          <a:p>
            <a:endParaRPr lang="en-IE"/>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16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48098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rtl="0" fontAlgn="ctr"/>
            <a:r>
              <a:rPr lang="en-US" sz="900" kern="1200">
                <a:solidFill>
                  <a:schemeClr val="tx1"/>
                </a:solidFill>
                <a:effectLst/>
                <a:latin typeface="Open Sans" panose="020B0606030504020204" pitchFamily="34" charset="0"/>
                <a:ea typeface="+mn-ea"/>
                <a:cs typeface="+mn-cs"/>
              </a:rPr>
              <a:t>You should set you mobile device – your phone, </a:t>
            </a:r>
            <a:r>
              <a:rPr lang="en-US" sz="900" kern="1200" err="1">
                <a:solidFill>
                  <a:schemeClr val="tx1"/>
                </a:solidFill>
                <a:effectLst/>
                <a:latin typeface="Open Sans" panose="020B0606030504020204" pitchFamily="34" charset="0"/>
                <a:ea typeface="+mn-ea"/>
                <a:cs typeface="+mn-cs"/>
              </a:rPr>
              <a:t>ipad</a:t>
            </a:r>
            <a:r>
              <a:rPr lang="en-US" sz="900" kern="1200">
                <a:solidFill>
                  <a:schemeClr val="tx1"/>
                </a:solidFill>
                <a:effectLst/>
                <a:latin typeface="Open Sans" panose="020B0606030504020204" pitchFamily="34" charset="0"/>
                <a:ea typeface="+mn-ea"/>
                <a:cs typeface="+mn-cs"/>
              </a:rPr>
              <a:t>, </a:t>
            </a:r>
            <a:r>
              <a:rPr lang="en-US" sz="900" kern="1200" err="1">
                <a:solidFill>
                  <a:schemeClr val="tx1"/>
                </a:solidFill>
                <a:effectLst/>
                <a:latin typeface="Open Sans" panose="020B0606030504020204" pitchFamily="34" charset="0"/>
                <a:ea typeface="+mn-ea"/>
                <a:cs typeface="+mn-cs"/>
              </a:rPr>
              <a:t>etc</a:t>
            </a:r>
            <a:r>
              <a:rPr lang="en-US" sz="900" kern="1200">
                <a:solidFill>
                  <a:schemeClr val="tx1"/>
                </a:solidFill>
                <a:effectLst/>
                <a:latin typeface="Open Sans" panose="020B0606030504020204" pitchFamily="34" charset="0"/>
                <a:ea typeface="+mn-ea"/>
                <a:cs typeface="+mn-cs"/>
              </a:rPr>
              <a:t> to automatically lock itself after a certain period of time, that way, if you forget, your at least safe from prying eyes</a:t>
            </a:r>
          </a:p>
          <a:p>
            <a:pPr lvl="2" rtl="0" fontAlgn="ctr"/>
            <a:endParaRPr lang="en-US" sz="900" kern="1200">
              <a:solidFill>
                <a:schemeClr val="tx1"/>
              </a:solidFill>
              <a:effectLst/>
              <a:latin typeface="Open Sans" panose="020B0606030504020204" pitchFamily="34" charset="0"/>
              <a:ea typeface="+mn-ea"/>
              <a:cs typeface="+mn-cs"/>
            </a:endParaRPr>
          </a:p>
          <a:p>
            <a:pPr lvl="2" fontAlgn="ctr"/>
            <a:r>
              <a:rPr lang="en-US" sz="900" kern="1200">
                <a:solidFill>
                  <a:schemeClr val="tx1"/>
                </a:solidFill>
                <a:effectLst/>
                <a:latin typeface="Open Sans" panose="020B0606030504020204" pitchFamily="34" charset="0"/>
                <a:ea typeface="+mn-ea"/>
                <a:cs typeface="+mn-cs"/>
              </a:rPr>
              <a:t>Always lock your PC or other devices that you leave at home before leaving for school, and any devices you carry to school should have automatic locking enabled</a:t>
            </a:r>
          </a:p>
          <a:p>
            <a:pPr lvl="2" fontAlgn="ctr"/>
            <a:endParaRPr lang="en-US"/>
          </a:p>
          <a:p>
            <a:pPr lvl="2" fontAlgn="ctr"/>
            <a:r>
              <a:rPr lang="en-US"/>
              <a:t>You wouldn’t want to leave your </a:t>
            </a:r>
            <a:r>
              <a:rPr lang="en-US" err="1"/>
              <a:t>ipad</a:t>
            </a:r>
            <a:r>
              <a:rPr lang="en-US"/>
              <a:t> “accidently” unattended and someone whose mad at you to post something as if they were you and say something you would never say or should never say!</a:t>
            </a:r>
          </a:p>
        </p:txBody>
      </p:sp>
      <p:sp>
        <p:nvSpPr>
          <p:cNvPr id="4" name="Slide Number Placeholder 3"/>
          <p:cNvSpPr>
            <a:spLocks noGrp="1"/>
          </p:cNvSpPr>
          <p:nvPr>
            <p:ph type="sldNum" sz="quarter" idx="10"/>
          </p:nvPr>
        </p:nvSpPr>
        <p:spPr/>
        <p:txBody>
          <a:bodyPr/>
          <a:lstStyle/>
          <a:p>
            <a:fld id="{A15F23BC-A11C-4520-A18F-B68B3BDFC4E5}" type="slidenum">
              <a:rPr lang="en-US" smtClean="0"/>
              <a:pPr/>
              <a:t>17</a:t>
            </a:fld>
            <a:endParaRPr lang="en-US"/>
          </a:p>
        </p:txBody>
      </p:sp>
    </p:spTree>
    <p:extLst>
      <p:ext uri="{BB962C8B-B14F-4D97-AF65-F5344CB8AC3E}">
        <p14:creationId xmlns:p14="http://schemas.microsoft.com/office/powerpoint/2010/main" val="4119168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a:t>“Many new phones and cameras “geotag” photos, which embeds the GPS coordinates of the location where you took the picture.</a:t>
            </a:r>
          </a:p>
          <a:p>
            <a:pPr lvl="0"/>
            <a:endParaRPr lang="en-US" b="1" baseline="0"/>
          </a:p>
          <a:p>
            <a:pPr lvl="0"/>
            <a:r>
              <a:rPr lang="en-US" i="1" baseline="0"/>
              <a:t>&lt;click&gt;</a:t>
            </a:r>
          </a:p>
          <a:p>
            <a:pPr lvl="0"/>
            <a:endParaRPr lang="en-US"/>
          </a:p>
          <a:p>
            <a:pPr lvl="0"/>
            <a:r>
              <a:rPr lang="en-US"/>
              <a:t>“If the geo-tagging feature</a:t>
            </a:r>
            <a:r>
              <a:rPr lang="en-US" baseline="0"/>
              <a:t> is not disabled on your device, posting a picture allows anyone who sees it to figure out</a:t>
            </a:r>
            <a:r>
              <a:rPr lang="en-US"/>
              <a:t> exactly where you were when you took the picture.  This</a:t>
            </a:r>
            <a:r>
              <a:rPr lang="en-US" baseline="0"/>
              <a:t> is dangerous—especially if the picture was taken at home or at school.</a:t>
            </a:r>
          </a:p>
          <a:p>
            <a:pPr lvl="1"/>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a:t>Check your phone’s manual for instructions on how to disable the geotag setting.</a:t>
            </a:r>
            <a:r>
              <a:rPr lang="en-US"/>
              <a:t> </a:t>
            </a:r>
            <a:r>
              <a:rPr lang="en-US" baseline="0"/>
              <a:t> But remember, e</a:t>
            </a:r>
            <a:r>
              <a:rPr lang="en-US"/>
              <a:t>ven</a:t>
            </a:r>
            <a:r>
              <a:rPr lang="en-US" baseline="0"/>
              <a:t> once geo-tagging is disabled on your device, be aware that your friends’ camera phone may be putting you at risk.”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a:t>Interesting paper on Geo-Tagging and related topics with triangulation and metadata can be accessed at the link below;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http://www.icsi.berkeley.edu/pubs/networking/cybercasinghotsec10.pdf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pPr lvl="0"/>
            <a:endParaRPr lang="en-US" baseline="0"/>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18</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77404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To disable geotagging on an Apple device:</a:t>
            </a:r>
          </a:p>
          <a:p>
            <a:pPr>
              <a:defRPr/>
            </a:pPr>
            <a:endParaRPr lang="en-US"/>
          </a:p>
          <a:p>
            <a:pPr marL="171450" indent="-171450">
              <a:buFont typeface="Arial" panose="020B0604020202020204" pitchFamily="34" charset="0"/>
              <a:buChar char="•"/>
              <a:defRPr/>
            </a:pPr>
            <a:r>
              <a:rPr lang="en-US"/>
              <a:t>Go to settings &lt;click&gt;</a:t>
            </a:r>
          </a:p>
          <a:p>
            <a:pPr marL="171450" indent="-171450">
              <a:buFont typeface="Arial" panose="020B0604020202020204" pitchFamily="34" charset="0"/>
              <a:buChar char="•"/>
              <a:defRPr/>
            </a:pPr>
            <a:r>
              <a:rPr lang="en-US"/>
              <a:t>Go to privacy &lt;click&gt;</a:t>
            </a:r>
          </a:p>
          <a:p>
            <a:pPr marL="171450" indent="-171450">
              <a:buFont typeface="Arial" panose="020B0604020202020204" pitchFamily="34" charset="0"/>
              <a:buChar char="•"/>
              <a:defRPr/>
            </a:pPr>
            <a:r>
              <a:rPr lang="en-US"/>
              <a:t>Go to location services &lt;click&gt;</a:t>
            </a:r>
          </a:p>
          <a:p>
            <a:pPr marL="171450" indent="-171450">
              <a:buFont typeface="Arial" panose="020B0604020202020204" pitchFamily="34" charset="0"/>
              <a:buChar char="•"/>
              <a:defRPr/>
            </a:pPr>
            <a:r>
              <a:rPr lang="en-US"/>
              <a:t>Go to your camera and turn it ‘off’.  </a:t>
            </a:r>
          </a:p>
          <a:p>
            <a:pPr marL="171450" indent="-171450">
              <a:buFont typeface="Arial" panose="020B0604020202020204" pitchFamily="34" charset="0"/>
              <a:buChar char="•"/>
              <a:defRPr/>
            </a:pPr>
            <a:endParaRPr lang="en-US"/>
          </a:p>
          <a:p>
            <a:pPr>
              <a:buFont typeface="Arial" panose="020B0604020202020204" pitchFamily="34" charset="0"/>
              <a:buNone/>
              <a:defRPr/>
            </a:pPr>
            <a:r>
              <a:rPr lang="en-US"/>
              <a:t>&lt;click&gt;</a:t>
            </a:r>
          </a:p>
          <a:p>
            <a:pPr>
              <a:buFont typeface="Arial" panose="020B0604020202020204" pitchFamily="34" charset="0"/>
              <a:buNone/>
              <a:defRPr/>
            </a:pPr>
            <a:endParaRPr lang="en-US"/>
          </a:p>
          <a:p>
            <a:pPr>
              <a:buFont typeface="Arial" panose="020B0604020202020204" pitchFamily="34" charset="0"/>
              <a:buNone/>
              <a:defRPr/>
            </a:pPr>
            <a:r>
              <a:rPr lang="en-US"/>
              <a:t>To disable </a:t>
            </a:r>
            <a:r>
              <a:rPr lang="en-US" err="1"/>
              <a:t>getoagging</a:t>
            </a:r>
            <a:r>
              <a:rPr lang="en-US"/>
              <a:t> on an android device:</a:t>
            </a:r>
          </a:p>
          <a:p>
            <a:pPr>
              <a:buFont typeface="Arial" panose="020B0604020202020204" pitchFamily="34" charset="0"/>
              <a:buNone/>
              <a:defRPr/>
            </a:pPr>
            <a:endParaRPr lang="en-US"/>
          </a:p>
          <a:p>
            <a:pPr marL="171450" indent="-171450">
              <a:buFont typeface="Arial" panose="020B0604020202020204" pitchFamily="34" charset="0"/>
              <a:buChar char="•"/>
              <a:defRPr/>
            </a:pPr>
            <a:r>
              <a:rPr lang="en-US"/>
              <a:t>Click on the camera icon &lt;click&gt;</a:t>
            </a:r>
          </a:p>
          <a:p>
            <a:pPr marL="171450" indent="-171450">
              <a:buFont typeface="Arial" panose="020B0604020202020204" pitchFamily="34" charset="0"/>
              <a:buChar char="•"/>
              <a:defRPr/>
            </a:pPr>
            <a:r>
              <a:rPr lang="en-US"/>
              <a:t>Go to settings &lt;click&gt;</a:t>
            </a:r>
          </a:p>
          <a:p>
            <a:pPr marL="171450" indent="-171450">
              <a:buFont typeface="Arial" panose="020B0604020202020204" pitchFamily="34" charset="0"/>
              <a:buChar char="•"/>
              <a:defRPr/>
            </a:pPr>
            <a:r>
              <a:rPr lang="en-US"/>
              <a:t>Camera options &lt;click&gt;</a:t>
            </a:r>
          </a:p>
          <a:p>
            <a:pPr marL="171450" indent="-171450">
              <a:buFont typeface="Arial" panose="020B0604020202020204" pitchFamily="34" charset="0"/>
              <a:buChar char="•"/>
              <a:defRPr/>
            </a:pPr>
            <a:r>
              <a:rPr lang="en-US"/>
              <a:t>Geotag photos OFF</a:t>
            </a:r>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19</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746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CLICK for animation*</a:t>
            </a:r>
          </a:p>
          <a:p>
            <a:endParaRPr lang="en-US" sz="1200" b="1"/>
          </a:p>
          <a:p>
            <a:r>
              <a:rPr lang="en-US"/>
              <a:t>“These days there are many ways for us to connect to the Internet. What kinds of activities do you do online and what types of devices do you use?”</a:t>
            </a:r>
            <a:endParaRPr lang="en-US" sz="1200"/>
          </a:p>
          <a:p>
            <a:endParaRPr lang="en-US" i="1"/>
          </a:p>
          <a:p>
            <a:r>
              <a:rPr lang="en-US" i="1"/>
              <a:t>[Take responses.]</a:t>
            </a:r>
            <a:endParaRPr lang="en-US" sz="1200"/>
          </a:p>
          <a:p>
            <a:r>
              <a:rPr lang="en-US" i="1"/>
              <a:t>Discussion points for this slide include; </a:t>
            </a:r>
            <a:endParaRPr lang="en-US" sz="1200"/>
          </a:p>
          <a:p>
            <a:pPr marL="171450" lvl="0" indent="-171450">
              <a:buFont typeface="Arial" panose="020B0604020202020204" pitchFamily="34" charset="0"/>
              <a:buChar char="•"/>
            </a:pPr>
            <a:r>
              <a:rPr lang="en-US" i="1"/>
              <a:t>Awareness that devices are internet enabled. It’s not only laptops and PCs that can access the internet. </a:t>
            </a:r>
            <a:endParaRPr lang="en-US" sz="1200"/>
          </a:p>
          <a:p>
            <a:pPr marL="171450" lvl="0" indent="-171450">
              <a:buFont typeface="Arial" panose="020B0604020202020204" pitchFamily="34" charset="0"/>
              <a:buChar char="•"/>
            </a:pPr>
            <a:r>
              <a:rPr lang="en-US" i="1"/>
              <a:t>All gaming consoles typically feature some internet connectivity, either through Wi-Fi or increasingly commonly through a data driven device which has mobile connectivity like a phone. Some examples of this include,</a:t>
            </a:r>
            <a:endParaRPr lang="en-US" sz="1200"/>
          </a:p>
          <a:p>
            <a:pPr marL="514350" lvl="1" indent="-171450">
              <a:buFont typeface="Arial" panose="020B0604020202020204" pitchFamily="34" charset="0"/>
              <a:buChar char="•"/>
            </a:pPr>
            <a:r>
              <a:rPr lang="en-US" i="1"/>
              <a:t>Amazons Kindle: this device is always connected to the internet</a:t>
            </a:r>
            <a:r>
              <a:rPr lang="en-US" i="1" strike="sngStrike"/>
              <a:t>, </a:t>
            </a:r>
          </a:p>
          <a:p>
            <a:pPr marL="171450" lvl="0" indent="-171450">
              <a:buFont typeface="Arial" panose="020B0604020202020204" pitchFamily="34" charset="0"/>
              <a:buChar char="•"/>
            </a:pPr>
            <a:r>
              <a:rPr lang="en-US" i="1"/>
              <a:t>Another common problem is the internet enablement of children's devices like Nintendo handheld consoles. </a:t>
            </a:r>
            <a:endParaRPr lang="en-US" sz="1200"/>
          </a:p>
          <a:p>
            <a:pPr marL="514350" lvl="1" indent="-171450">
              <a:buFont typeface="Arial" panose="020B0604020202020204" pitchFamily="34" charset="0"/>
              <a:buChar char="•"/>
            </a:pPr>
            <a:r>
              <a:rPr lang="en-US" i="1"/>
              <a:t>Certain versions of the consoles features a </a:t>
            </a:r>
            <a:r>
              <a:rPr lang="en-US" i="1" err="1"/>
              <a:t>SwapNote</a:t>
            </a:r>
            <a:r>
              <a:rPr lang="en-US" i="1"/>
              <a:t> or </a:t>
            </a:r>
            <a:r>
              <a:rPr lang="en-US" i="1" err="1"/>
              <a:t>StreetPass</a:t>
            </a:r>
            <a:r>
              <a:rPr lang="en-US" i="1"/>
              <a:t> feature where a handheld device is in range of another active Nintendo device, they exchange information in a salutation that can contain location, images and inappropriate messages. </a:t>
            </a:r>
            <a:endParaRPr lang="en-US" sz="1200"/>
          </a:p>
          <a:p>
            <a:r>
              <a:rPr lang="en-US"/>
              <a:t> </a:t>
            </a:r>
          </a:p>
          <a:p>
            <a:pPr lvl="0"/>
            <a:r>
              <a:rPr lang="en-US" b="1" i="1"/>
              <a:t>The conclusion here is to discuss with young people what devices they have and ask how are they securing them</a:t>
            </a:r>
            <a:r>
              <a:rPr lang="en-US" i="1"/>
              <a:t>. </a:t>
            </a:r>
            <a:endParaRPr lang="en-US" sz="1200"/>
          </a:p>
          <a:p>
            <a:pPr marL="171450" lvl="0" indent="-171450">
              <a:buFont typeface="Arial" panose="020B0604020202020204" pitchFamily="34" charset="0"/>
              <a:buChar char="•"/>
            </a:pPr>
            <a:r>
              <a:rPr lang="en-US" i="1"/>
              <a:t>Do they know if those devices are internet enabled?</a:t>
            </a:r>
            <a:endParaRPr lang="en-US" sz="1200"/>
          </a:p>
          <a:p>
            <a:pPr marL="171450" lvl="0" indent="-171450">
              <a:buFont typeface="Arial" panose="020B0604020202020204" pitchFamily="34" charset="0"/>
              <a:buChar char="•"/>
            </a:pPr>
            <a:r>
              <a:rPr lang="en-US" i="1"/>
              <a:t>Are they aware of what kind of information they’re sharing? </a:t>
            </a:r>
            <a:endParaRPr lang="en-US" sz="1200"/>
          </a:p>
          <a:p>
            <a:pPr marL="171450" lvl="0" indent="-171450">
              <a:buFont typeface="Arial" panose="020B0604020202020204" pitchFamily="34" charset="0"/>
              <a:buChar char="•"/>
            </a:pPr>
            <a:r>
              <a:rPr lang="en-US" i="1"/>
              <a:t>Can people find the device if it’s active, i.e. does it have a feature like Nintendo’s </a:t>
            </a:r>
            <a:r>
              <a:rPr lang="en-US" i="1" err="1"/>
              <a:t>StreetPass</a:t>
            </a:r>
            <a:r>
              <a:rPr lang="en-US" i="1"/>
              <a:t> that is actively searching for connections with other devices?</a:t>
            </a:r>
            <a:endParaRPr lang="en-US" sz="1200"/>
          </a:p>
          <a:p>
            <a:pPr marL="171450" lvl="0" indent="-171450">
              <a:buFont typeface="Arial" panose="020B0604020202020204" pitchFamily="34" charset="0"/>
              <a:buChar char="•"/>
            </a:pPr>
            <a:r>
              <a:rPr lang="en-US" i="1"/>
              <a:t>The outcome being that hopefully some of the young people have thought about some devices they have, they may not have realized it was internet enabled and need to secure it to avoid oversharing of personal information. </a:t>
            </a:r>
            <a:endParaRPr lang="en-US" sz="1200"/>
          </a:p>
          <a:p>
            <a:pPr lvl="0"/>
            <a:r>
              <a:rPr lang="en-US" i="1"/>
              <a:t>Some commonplace devices include; </a:t>
            </a:r>
            <a:endParaRPr lang="en-US" sz="1200"/>
          </a:p>
          <a:p>
            <a:pPr marL="571500" lvl="1" indent="-228600">
              <a:buFont typeface="Wingdings" panose="05000000000000000000" pitchFamily="2" charset="2"/>
              <a:buChar char="Ø"/>
            </a:pPr>
            <a:r>
              <a:rPr lang="en-US" i="1"/>
              <a:t>XBOX ONE/XBOX360</a:t>
            </a:r>
            <a:endParaRPr lang="en-US" sz="1200"/>
          </a:p>
          <a:p>
            <a:pPr marL="571500" lvl="1" indent="-228600">
              <a:buFont typeface="Wingdings" panose="05000000000000000000" pitchFamily="2" charset="2"/>
              <a:buChar char="Ø"/>
            </a:pPr>
            <a:r>
              <a:rPr lang="en-US" i="1" err="1"/>
              <a:t>Playstation</a:t>
            </a:r>
            <a:endParaRPr lang="en-US" sz="1200"/>
          </a:p>
          <a:p>
            <a:pPr marL="571500" lvl="1" indent="-228600">
              <a:buFont typeface="Wingdings" panose="05000000000000000000" pitchFamily="2" charset="2"/>
              <a:buChar char="Ø"/>
            </a:pPr>
            <a:r>
              <a:rPr lang="en-US" i="1"/>
              <a:t>Any Nintendo Console such as Wii/</a:t>
            </a:r>
            <a:r>
              <a:rPr lang="en-US" i="1" err="1"/>
              <a:t>WiiU</a:t>
            </a:r>
            <a:r>
              <a:rPr lang="en-US" i="1"/>
              <a:t>/2DS/3DS</a:t>
            </a:r>
            <a:endParaRPr lang="en-US" sz="1200"/>
          </a:p>
          <a:p>
            <a:pPr marL="571500" lvl="1" indent="-228600">
              <a:buFont typeface="Wingdings" panose="05000000000000000000" pitchFamily="2" charset="2"/>
              <a:buChar char="Ø"/>
            </a:pPr>
            <a:r>
              <a:rPr lang="en-US" i="1"/>
              <a:t>All Smart Phones</a:t>
            </a:r>
            <a:endParaRPr lang="en-US" sz="1200"/>
          </a:p>
          <a:p>
            <a:pPr marL="571500" lvl="1" indent="-228600">
              <a:buFont typeface="Wingdings" panose="05000000000000000000" pitchFamily="2" charset="2"/>
              <a:buChar char="Ø"/>
            </a:pPr>
            <a:r>
              <a:rPr lang="en-US" i="1"/>
              <a:t>Laptops and PCs</a:t>
            </a:r>
            <a:endParaRPr lang="en-US" sz="1200"/>
          </a:p>
          <a:p>
            <a:pPr marL="571500" lvl="1" indent="-228600">
              <a:buFont typeface="Wingdings" panose="05000000000000000000" pitchFamily="2" charset="2"/>
              <a:buChar char="Ø"/>
            </a:pPr>
            <a:r>
              <a:rPr lang="en-US" i="1"/>
              <a:t>Tablets (iPads etc.)</a:t>
            </a:r>
            <a:endParaRPr lang="en-US" sz="1200"/>
          </a:p>
          <a:p>
            <a:r>
              <a:rPr lang="en-US"/>
              <a:t> </a:t>
            </a:r>
            <a:endParaRPr lang="en-US" sz="1200"/>
          </a:p>
          <a:p>
            <a:pPr lvl="0"/>
            <a:r>
              <a:rPr lang="en-US" i="1"/>
              <a:t>If in doubt about the relevancy of the list, it’s good practice to ask the crowd of young people what the latest device in terms of technology is. Oftentimes they will be well abreast of the latest and greatest.</a:t>
            </a:r>
            <a:endParaRPr lang="en-US" sz="1200"/>
          </a:p>
          <a:p>
            <a:pPr lvl="0"/>
            <a:r>
              <a:rPr lang="en-US" i="1"/>
              <a:t>As a follow-up exercise some young people might like to explore the safety measures of their device and bring it in to demo to the group and show how they can protect themselves by using the privacy features to secure the device. </a:t>
            </a:r>
            <a:endParaRPr lang="en-US" sz="1200"/>
          </a:p>
          <a:p>
            <a:pPr marL="171450" indent="-171450">
              <a:buFontTx/>
              <a:buChar char="-"/>
            </a:pPr>
            <a:endParaRPr lang="en-US" i="1" baseline="0"/>
          </a:p>
          <a:p>
            <a:endParaRPr lang="en-US" i="1" baseline="0"/>
          </a:p>
          <a:p>
            <a:endParaRPr lang="en-US" i="1" baseline="0"/>
          </a:p>
          <a:p>
            <a:endParaRPr lang="en-US" i="1"/>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2</a:t>
            </a:fld>
            <a:endParaRPr lang="en-US"/>
          </a:p>
        </p:txBody>
      </p:sp>
    </p:spTree>
    <p:extLst>
      <p:ext uri="{BB962C8B-B14F-4D97-AF65-F5344CB8AC3E}">
        <p14:creationId xmlns:p14="http://schemas.microsoft.com/office/powerpoint/2010/main" val="300251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2" rtl="0" eaLnBrk="1" fontAlgn="auto" latinLnBrk="0" hangingPunct="1">
              <a:lnSpc>
                <a:spcPct val="100000"/>
              </a:lnSpc>
              <a:spcBef>
                <a:spcPts val="0"/>
              </a:spcBef>
              <a:spcAft>
                <a:spcPts val="0"/>
              </a:spcAft>
              <a:buClrTx/>
              <a:buSzTx/>
              <a:buFontTx/>
              <a:buNone/>
              <a:tabLst/>
              <a:defRPr/>
            </a:pPr>
            <a:r>
              <a:rPr lang="en-US" altLang="en-US" sz="1100">
                <a:latin typeface="Arial" panose="020B0604020202020204" pitchFamily="34" charset="0"/>
              </a:rPr>
              <a:t>It’s important not to share passwords and it’s just as important to know how to create really strong ones. </a:t>
            </a:r>
            <a:r>
              <a:rPr lang="en-US" sz="1100"/>
              <a:t>https://www-ssl.intel.com/content/www/us/en/forms/passwordwin.html</a:t>
            </a:r>
          </a:p>
          <a:p>
            <a:r>
              <a:rPr lang="en-US" altLang="en-US" sz="1100">
                <a:latin typeface="Arial" panose="020B0604020202020204" pitchFamily="34" charset="0"/>
              </a:rPr>
              <a:t> </a:t>
            </a:r>
          </a:p>
          <a:p>
            <a:endParaRPr lang="en-US" altLang="en-US" sz="1100">
              <a:latin typeface="Arial" panose="020B0604020202020204" pitchFamily="34" charset="0"/>
            </a:endParaRPr>
          </a:p>
          <a:p>
            <a:r>
              <a:rPr lang="en-US" altLang="en-US" sz="1100">
                <a:latin typeface="Arial" panose="020B0604020202020204" pitchFamily="34" charset="0"/>
              </a:rPr>
              <a:t>Did you know that the most common password that people use today is the word PASSWORD?  Let’s use it as an example (knowing that we would never use it for real) and make it more complex using 3 simple rules.</a:t>
            </a:r>
          </a:p>
          <a:p>
            <a:endParaRPr lang="en-US" altLang="en-US" sz="1100">
              <a:latin typeface="Arial" panose="020B0604020202020204" pitchFamily="34" charset="0"/>
            </a:endParaRPr>
          </a:p>
          <a:p>
            <a:pPr eaLnBrk="1" hangingPunct="1"/>
            <a:r>
              <a:rPr lang="en-US" altLang="en-US" sz="1100">
                <a:latin typeface="Arial" panose="020B0604020202020204" pitchFamily="34" charset="0"/>
              </a:rPr>
              <a:t>&lt;click&gt;</a:t>
            </a:r>
          </a:p>
          <a:p>
            <a:pPr marL="649288" lvl="1" indent="-176213">
              <a:buFontTx/>
              <a:buChar char="•"/>
            </a:pPr>
            <a:r>
              <a:rPr lang="en-US" altLang="en-US" sz="1100">
                <a:latin typeface="Arial" panose="020B0604020202020204" pitchFamily="34" charset="0"/>
              </a:rPr>
              <a:t>Use at least 8 characters</a:t>
            </a:r>
          </a:p>
          <a:p>
            <a:r>
              <a:rPr lang="en-US" altLang="en-US" sz="1100">
                <a:latin typeface="Arial" panose="020B0604020202020204" pitchFamily="34" charset="0"/>
              </a:rPr>
              <a:t>&lt;click&gt;</a:t>
            </a:r>
          </a:p>
          <a:p>
            <a:pPr marL="649288" lvl="1" indent="-176213">
              <a:buFontTx/>
              <a:buChar char="•"/>
            </a:pPr>
            <a:r>
              <a:rPr lang="en-US" altLang="en-US" sz="1100">
                <a:latin typeface="Arial" panose="020B0604020202020204" pitchFamily="34" charset="0"/>
              </a:rPr>
              <a:t>Use a mix of UPPER CASE and lower case letters</a:t>
            </a:r>
          </a:p>
          <a:p>
            <a:pPr eaLnBrk="1" hangingPunct="1"/>
            <a:r>
              <a:rPr lang="en-US" altLang="en-US" sz="1100">
                <a:latin typeface="Arial" panose="020B0604020202020204" pitchFamily="34" charset="0"/>
              </a:rPr>
              <a:t>&lt;click&gt;</a:t>
            </a:r>
          </a:p>
          <a:p>
            <a:r>
              <a:rPr lang="en-US" altLang="en-US" sz="1100">
                <a:latin typeface="Arial" panose="020B0604020202020204" pitchFamily="34" charset="0"/>
              </a:rPr>
              <a:t>add symbols (@#$%&amp; </a:t>
            </a:r>
            <a:r>
              <a:rPr lang="en-US" altLang="en-US" sz="1100" err="1">
                <a:latin typeface="Arial" panose="020B0604020202020204" pitchFamily="34" charset="0"/>
              </a:rPr>
              <a:t>etc</a:t>
            </a:r>
            <a:r>
              <a:rPr lang="en-US" altLang="en-US" sz="1100">
                <a:latin typeface="Arial" panose="020B0604020202020204" pitchFamily="34" charset="0"/>
              </a:rPr>
              <a:t>….) and numbers</a:t>
            </a:r>
          </a:p>
          <a:p>
            <a:endParaRPr lang="en-US" altLang="en-US" sz="1100">
              <a:latin typeface="Arial" panose="020B0604020202020204" pitchFamily="34" charset="0"/>
            </a:endParaRPr>
          </a:p>
          <a:p>
            <a:r>
              <a:rPr lang="en-US" altLang="en-US" sz="1100">
                <a:latin typeface="Arial" panose="020B0604020202020204" pitchFamily="34" charset="0"/>
              </a:rPr>
              <a:t>And if you are really serious about making it strong, here are some more tips:</a:t>
            </a:r>
          </a:p>
          <a:p>
            <a:pPr marL="649288" lvl="1" indent="-176213">
              <a:buFontTx/>
              <a:buChar char="•"/>
            </a:pPr>
            <a:r>
              <a:rPr lang="en-US" altLang="en-US" sz="1100">
                <a:latin typeface="Arial" panose="020B0604020202020204" pitchFamily="34" charset="0"/>
              </a:rPr>
              <a:t>Do NOT repeat old passwords that you’ve used before</a:t>
            </a:r>
          </a:p>
          <a:p>
            <a:pPr marL="649288" lvl="1" indent="-176213">
              <a:buFontTx/>
              <a:buChar char="•"/>
            </a:pPr>
            <a:r>
              <a:rPr lang="en-US" altLang="en-US" sz="1100">
                <a:latin typeface="Arial" panose="020B0604020202020204" pitchFamily="34" charset="0"/>
              </a:rPr>
              <a:t>Change your passwords after a while</a:t>
            </a:r>
          </a:p>
          <a:p>
            <a:pPr marL="649288" lvl="1" indent="-176213">
              <a:buFontTx/>
              <a:buChar char="•"/>
            </a:pPr>
            <a:r>
              <a:rPr lang="en-US" altLang="en-US" sz="1100">
                <a:latin typeface="Arial" panose="020B0604020202020204" pitchFamily="34" charset="0"/>
              </a:rPr>
              <a:t>Don’t use real words that you would find in the dictionary</a:t>
            </a:r>
          </a:p>
          <a:p>
            <a:pPr marL="649288" lvl="1" indent="-176213">
              <a:buFontTx/>
              <a:buChar char="•"/>
            </a:pPr>
            <a:r>
              <a:rPr lang="en-US" altLang="en-US" sz="1100">
                <a:latin typeface="Arial" panose="020B0604020202020204" pitchFamily="34" charset="0"/>
              </a:rPr>
              <a:t>Do not use personal information like the name of your brother or your pet.</a:t>
            </a:r>
          </a:p>
          <a:p>
            <a:pPr marL="649288" lvl="1" indent="-176213">
              <a:buFontTx/>
              <a:buChar char="•"/>
            </a:pPr>
            <a:endParaRPr lang="en-US" altLang="en-US" sz="1100">
              <a:latin typeface="Arial" panose="020B0604020202020204" pitchFamily="34" charset="0"/>
            </a:endParaRPr>
          </a:p>
          <a:p>
            <a:r>
              <a:rPr lang="en-US" altLang="en-US" sz="1100" b="1">
                <a:latin typeface="Arial" panose="020B0604020202020204" pitchFamily="34" charset="0"/>
              </a:rPr>
              <a:t>If you have a mobile phone:</a:t>
            </a:r>
          </a:p>
          <a:p>
            <a:r>
              <a:rPr lang="en-US" altLang="en-US" sz="1100">
                <a:latin typeface="Arial" panose="020B0604020202020204" pitchFamily="34" charset="0"/>
              </a:rPr>
              <a:t>You should set a passcode on it and tell your parents to set one on their phones. If you lost your phone and it was unlocked you’d lose your pictures, games, contacts and messages and you wouldn’t want that to end up in a stranger’s hands would you?</a:t>
            </a:r>
          </a:p>
          <a:p>
            <a:endParaRPr lang="en-IE"/>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20</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64809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21</a:t>
            </a:fld>
            <a:endParaRPr lang="en-US"/>
          </a:p>
        </p:txBody>
      </p:sp>
    </p:spTree>
    <p:extLst>
      <p:ext uri="{BB962C8B-B14F-4D97-AF65-F5344CB8AC3E}">
        <p14:creationId xmlns:p14="http://schemas.microsoft.com/office/powerpoint/2010/main" val="984705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6426" y="4561546"/>
            <a:ext cx="6776911" cy="4319239"/>
          </a:xfrm>
        </p:spPr>
        <p:txBody>
          <a:bodyPr/>
          <a:lstStyle/>
          <a:p>
            <a:pPr>
              <a:spcBef>
                <a:spcPts val="444"/>
              </a:spcBef>
              <a:spcAft>
                <a:spcPts val="0"/>
              </a:spcAft>
            </a:pPr>
            <a:r>
              <a:rPr lang="en-US" b="0">
                <a:solidFill>
                  <a:srgbClr val="FF0000"/>
                </a:solidFill>
                <a:latin typeface="Arial"/>
                <a:ea typeface="MS PGothic"/>
              </a:rPr>
              <a:t>*Click</a:t>
            </a:r>
            <a:r>
              <a:rPr lang="en-US" b="0" baseline="0">
                <a:solidFill>
                  <a:srgbClr val="FF0000"/>
                </a:solidFill>
                <a:latin typeface="Arial"/>
                <a:ea typeface="MS PGothic"/>
              </a:rPr>
              <a:t> once to play animation/video*</a:t>
            </a:r>
          </a:p>
          <a:p>
            <a:pPr>
              <a:spcBef>
                <a:spcPts val="444"/>
              </a:spcBef>
              <a:spcAft>
                <a:spcPts val="0"/>
              </a:spcAft>
            </a:pPr>
            <a:endParaRPr lang="en-US" b="0">
              <a:solidFill>
                <a:srgbClr val="FF0000"/>
              </a:solidFill>
              <a:latin typeface="Arial"/>
              <a:ea typeface="MS PGothic"/>
            </a:endParaRPr>
          </a:p>
          <a:p>
            <a:pPr>
              <a:spcBef>
                <a:spcPts val="444"/>
              </a:spcBef>
              <a:spcAft>
                <a:spcPts val="0"/>
              </a:spcAft>
            </a:pPr>
            <a:r>
              <a:rPr lang="en-US" b="0">
                <a:solidFill>
                  <a:srgbClr val="FF0000"/>
                </a:solidFill>
                <a:latin typeface="Arial"/>
                <a:ea typeface="MS PGothic"/>
              </a:rPr>
              <a:t>Sharing even with four friends you trust can be a bad idea. If they are indiscrete with as little as four friends each, the amount</a:t>
            </a:r>
            <a:r>
              <a:rPr lang="en-US" b="0" baseline="0">
                <a:solidFill>
                  <a:srgbClr val="FF0000"/>
                </a:solidFill>
                <a:latin typeface="Arial"/>
                <a:ea typeface="MS PGothic"/>
              </a:rPr>
              <a:t> of people who have access to your information/content can escalate rapidly. </a:t>
            </a:r>
            <a:endParaRPr lang="en-US" b="0">
              <a:solidFill>
                <a:srgbClr val="FF0000"/>
              </a:solidFill>
              <a:latin typeface="Arial"/>
              <a:ea typeface="MS PGothic"/>
            </a:endParaRPr>
          </a:p>
          <a:p>
            <a:pPr>
              <a:spcBef>
                <a:spcPts val="444"/>
              </a:spcBef>
              <a:spcAft>
                <a:spcPts val="0"/>
              </a:spcAft>
            </a:pPr>
            <a:endParaRPr lang="en-US" b="1">
              <a:solidFill>
                <a:srgbClr val="FF0000"/>
              </a:solidFill>
              <a:latin typeface="Arial"/>
              <a:ea typeface="MS PGothic"/>
            </a:endParaRPr>
          </a:p>
          <a:p>
            <a:pPr>
              <a:spcBef>
                <a:spcPts val="444"/>
              </a:spcBef>
              <a:spcAft>
                <a:spcPts val="0"/>
              </a:spcAft>
            </a:pPr>
            <a:r>
              <a:rPr lang="en-US" b="1" u="sng">
                <a:solidFill>
                  <a:srgbClr val="FF0000"/>
                </a:solidFill>
                <a:latin typeface="Arial"/>
                <a:ea typeface="MS PGothic"/>
              </a:rPr>
              <a:t>Topics for discussion</a:t>
            </a:r>
          </a:p>
          <a:p>
            <a:pPr>
              <a:spcBef>
                <a:spcPts val="444"/>
              </a:spcBef>
              <a:spcAft>
                <a:spcPts val="0"/>
              </a:spcAft>
            </a:pPr>
            <a:endParaRPr lang="en-US" b="1" u="sng">
              <a:solidFill>
                <a:srgbClr val="FF0000"/>
              </a:solidFill>
              <a:latin typeface="Arial"/>
              <a:ea typeface="MS PGothic"/>
            </a:endParaRPr>
          </a:p>
          <a:p>
            <a:pPr>
              <a:spcBef>
                <a:spcPts val="444"/>
              </a:spcBef>
              <a:spcAft>
                <a:spcPts val="0"/>
              </a:spcAft>
            </a:pPr>
            <a:r>
              <a:rPr lang="en-US" b="1">
                <a:solidFill>
                  <a:srgbClr val="FF0000"/>
                </a:solidFill>
                <a:latin typeface="Arial"/>
                <a:ea typeface="MS PGothic"/>
              </a:rPr>
              <a:t>Loss</a:t>
            </a:r>
            <a:r>
              <a:rPr lang="en-US" b="1" baseline="0">
                <a:solidFill>
                  <a:srgbClr val="FF0000"/>
                </a:solidFill>
                <a:latin typeface="Arial"/>
                <a:ea typeface="MS PGothic"/>
              </a:rPr>
              <a:t> of control: </a:t>
            </a:r>
            <a:r>
              <a:rPr lang="en-US" baseline="0">
                <a:solidFill>
                  <a:srgbClr val="FF0000"/>
                </a:solidFill>
                <a:latin typeface="Arial"/>
                <a:ea typeface="MS PGothic"/>
              </a:rPr>
              <a:t>Once you post it, it can’t be taken back even if you regret it. You should think before you send anything, only post content you’d be proud to put your name against!</a:t>
            </a:r>
          </a:p>
          <a:p>
            <a:pPr>
              <a:spcBef>
                <a:spcPts val="444"/>
              </a:spcBef>
              <a:spcAft>
                <a:spcPts val="0"/>
              </a:spcAft>
            </a:pPr>
            <a:r>
              <a:rPr lang="en-US" b="1" baseline="0">
                <a:solidFill>
                  <a:srgbClr val="FF0000"/>
                </a:solidFill>
                <a:latin typeface="Arial"/>
                <a:ea typeface="MS PGothic"/>
              </a:rPr>
              <a:t>Viral: </a:t>
            </a:r>
            <a:r>
              <a:rPr lang="en-US" baseline="0">
                <a:solidFill>
                  <a:srgbClr val="FF0000"/>
                </a:solidFill>
                <a:latin typeface="Arial"/>
                <a:ea typeface="MS PGothic"/>
              </a:rPr>
              <a:t>a term used to describe something that spreads rapidly through the internet. </a:t>
            </a:r>
          </a:p>
          <a:p>
            <a:pPr>
              <a:spcBef>
                <a:spcPts val="444"/>
              </a:spcBef>
              <a:spcAft>
                <a:spcPts val="0"/>
              </a:spcAft>
            </a:pPr>
            <a:r>
              <a:rPr lang="en-US" b="1" baseline="0">
                <a:solidFill>
                  <a:srgbClr val="FF0000"/>
                </a:solidFill>
                <a:latin typeface="Arial"/>
                <a:ea typeface="MS PGothic"/>
              </a:rPr>
              <a:t>Trusting Peers: </a:t>
            </a:r>
            <a:r>
              <a:rPr lang="en-US" baseline="0">
                <a:solidFill>
                  <a:srgbClr val="FF0000"/>
                </a:solidFill>
                <a:latin typeface="Arial"/>
                <a:ea typeface="MS PGothic"/>
              </a:rPr>
              <a:t>Beware of peer pressure and following the crowd, don’t be pressured into oversharing just because there’s an expectation of trust. Take care of yourself first and follow your gut when it comes to sharing personal details and content. </a:t>
            </a:r>
          </a:p>
          <a:p>
            <a:pPr>
              <a:spcBef>
                <a:spcPts val="444"/>
              </a:spcBef>
              <a:spcAft>
                <a:spcPts val="0"/>
              </a:spcAft>
            </a:pPr>
            <a:r>
              <a:rPr lang="en-US" b="1" baseline="0">
                <a:solidFill>
                  <a:srgbClr val="FF0000"/>
                </a:solidFill>
                <a:latin typeface="Arial"/>
                <a:ea typeface="MS PGothic"/>
              </a:rPr>
              <a:t>Reproduction of images: </a:t>
            </a:r>
            <a:r>
              <a:rPr lang="en-US" baseline="0">
                <a:solidFill>
                  <a:srgbClr val="FF0000"/>
                </a:solidFill>
                <a:latin typeface="Arial"/>
                <a:ea typeface="MS PGothic"/>
              </a:rPr>
              <a:t>even if they’ve been deleted images and posts can still have bee downloaded and saved or have screenshot taken and can come back at a later date. </a:t>
            </a:r>
            <a:endParaRPr lang="en-US">
              <a:solidFill>
                <a:srgbClr val="FF0000"/>
              </a:solidFill>
              <a:latin typeface="Arial"/>
              <a:ea typeface="MS PGothic"/>
            </a:endParaRPr>
          </a:p>
        </p:txBody>
      </p:sp>
      <p:sp>
        <p:nvSpPr>
          <p:cNvPr id="4" name="Slide Number Placeholder 3"/>
          <p:cNvSpPr>
            <a:spLocks noGrp="1"/>
          </p:cNvSpPr>
          <p:nvPr>
            <p:ph type="sldNum" sz="quarter" idx="10"/>
          </p:nvPr>
        </p:nvSpPr>
        <p:spPr/>
        <p:txBody>
          <a:bodyPr/>
          <a:lstStyle/>
          <a:p>
            <a:pPr defTabSz="958523"/>
            <a:fld id="{979C8A94-F62E-4072-B85F-8EC1A23AAB45}" type="slidenum">
              <a:rPr lang="en-US">
                <a:latin typeface="Arial"/>
                <a:ea typeface="MS PGothic"/>
              </a:rPr>
              <a:pPr defTabSz="958523"/>
              <a:t>22</a:t>
            </a:fld>
            <a:endParaRPr lang="en-US">
              <a:latin typeface="Arial"/>
              <a:ea typeface="MS PGothic"/>
            </a:endParaRPr>
          </a:p>
        </p:txBody>
      </p:sp>
    </p:spTree>
    <p:extLst>
      <p:ext uri="{BB962C8B-B14F-4D97-AF65-F5344CB8AC3E}">
        <p14:creationId xmlns:p14="http://schemas.microsoft.com/office/powerpoint/2010/main" val="3736129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a:t>Friend Requests</a:t>
            </a:r>
            <a:endParaRPr lang="en-US" b="1"/>
          </a:p>
          <a:p>
            <a:r>
              <a:rPr lang="en-IE" sz="900" b="0" i="0" kern="1200">
                <a:solidFill>
                  <a:schemeClr val="tx1"/>
                </a:solidFill>
                <a:effectLst/>
                <a:latin typeface="Arial" charset="0"/>
                <a:ea typeface="MS PGothic" pitchFamily="34" charset="-128"/>
                <a:cs typeface="+mn-cs"/>
              </a:rPr>
              <a:t>A</a:t>
            </a:r>
            <a:r>
              <a:rPr lang="en-IE" sz="900" b="0" i="0" kern="1200" baseline="0">
                <a:solidFill>
                  <a:schemeClr val="tx1"/>
                </a:solidFill>
                <a:effectLst/>
                <a:latin typeface="Arial" charset="0"/>
                <a:ea typeface="MS PGothic" pitchFamily="34" charset="-128"/>
                <a:cs typeface="+mn-cs"/>
              </a:rPr>
              <a:t> young persons social network </a:t>
            </a:r>
            <a:r>
              <a:rPr lang="en-IE" sz="900" b="0" i="0" kern="1200">
                <a:solidFill>
                  <a:schemeClr val="tx1"/>
                </a:solidFill>
                <a:effectLst/>
                <a:latin typeface="Arial" charset="0"/>
                <a:ea typeface="MS PGothic" pitchFamily="34" charset="-128"/>
                <a:cs typeface="+mn-cs"/>
              </a:rPr>
              <a:t>is likely made up of two kinds of people: Those they actually talk to in </a:t>
            </a:r>
            <a:r>
              <a:rPr lang="en-IE" sz="900" b="0" i="1" kern="1200">
                <a:solidFill>
                  <a:schemeClr val="tx1"/>
                </a:solidFill>
                <a:effectLst/>
                <a:latin typeface="Arial" charset="0"/>
                <a:ea typeface="MS PGothic" pitchFamily="34" charset="-128"/>
                <a:cs typeface="+mn-cs"/>
              </a:rPr>
              <a:t>real</a:t>
            </a:r>
            <a:r>
              <a:rPr lang="en-IE" sz="900" b="0" i="0" kern="1200">
                <a:solidFill>
                  <a:schemeClr val="tx1"/>
                </a:solidFill>
                <a:effectLst/>
                <a:latin typeface="Arial" charset="0"/>
                <a:ea typeface="MS PGothic" pitchFamily="34" charset="-128"/>
                <a:cs typeface="+mn-cs"/>
              </a:rPr>
              <a:t> life and those they don't.</a:t>
            </a:r>
          </a:p>
          <a:p>
            <a:endParaRPr lang="en-IE" sz="900" b="0" i="0" kern="1200">
              <a:solidFill>
                <a:schemeClr val="tx1"/>
              </a:solidFill>
              <a:effectLst/>
              <a:latin typeface="Arial" charset="0"/>
              <a:ea typeface="MS PGothic" pitchFamily="34" charset="-128"/>
              <a:cs typeface="+mn-cs"/>
            </a:endParaRPr>
          </a:p>
          <a:p>
            <a:r>
              <a:rPr lang="en-US"/>
              <a:t>http://www.huffingtonpost.com/stephen-mariani/four-types-of-facebook-friends_b_5505459.html?sf3493983=1</a:t>
            </a:r>
          </a:p>
          <a:p>
            <a:r>
              <a:rPr lang="en-US"/>
              <a:t>Talk to</a:t>
            </a:r>
            <a:r>
              <a:rPr lang="en-US" baseline="0"/>
              <a:t> young people about unsolicited friend requests. They should be suspicious of anyone they have not met in person. This ties into the topics of Impersonation and Anonymity.</a:t>
            </a:r>
          </a:p>
          <a:p>
            <a:r>
              <a:rPr lang="en-US" baseline="0"/>
              <a:t> </a:t>
            </a:r>
            <a:endParaRPr lang="en-IE"/>
          </a:p>
          <a:p>
            <a:r>
              <a:rPr lang="en-IE"/>
              <a:t>Introduce</a:t>
            </a:r>
            <a:r>
              <a:rPr lang="en-IE" baseline="0"/>
              <a:t> the idea of tiers of friendship. </a:t>
            </a:r>
          </a:p>
          <a:p>
            <a:endParaRPr lang="en-IE" baseline="0"/>
          </a:p>
          <a:p>
            <a:r>
              <a:rPr lang="en-IE" baseline="0"/>
              <a:t>How do we group these people when online?</a:t>
            </a:r>
          </a:p>
          <a:p>
            <a:endParaRPr lang="en-IE" baseline="0"/>
          </a:p>
          <a:p>
            <a:r>
              <a:rPr lang="en-IE" baseline="0"/>
              <a:t>What kind of information do we share with these people?</a:t>
            </a:r>
          </a:p>
          <a:p>
            <a:endParaRPr lang="en-IE" baseline="0"/>
          </a:p>
          <a:p>
            <a:pPr marL="171450" indent="-171450">
              <a:buFontTx/>
              <a:buChar char="-"/>
            </a:pPr>
            <a:r>
              <a:rPr lang="en-IE" baseline="0"/>
              <a:t>Siblings</a:t>
            </a:r>
          </a:p>
          <a:p>
            <a:pPr marL="171450" indent="-171450">
              <a:buFontTx/>
              <a:buChar char="-"/>
            </a:pPr>
            <a:r>
              <a:rPr lang="en-IE" baseline="0"/>
              <a:t>Best Friends</a:t>
            </a:r>
          </a:p>
          <a:p>
            <a:pPr marL="171450" indent="-171450">
              <a:buFontTx/>
              <a:buChar char="-"/>
            </a:pPr>
            <a:r>
              <a:rPr lang="en-IE" baseline="0"/>
              <a:t>Boyfriends/Girlfriends</a:t>
            </a:r>
          </a:p>
          <a:p>
            <a:pPr marL="171450" indent="-171450">
              <a:buFontTx/>
              <a:buChar char="-"/>
            </a:pPr>
            <a:r>
              <a:rPr lang="en-IE" baseline="0"/>
              <a:t>School Friends</a:t>
            </a:r>
          </a:p>
          <a:p>
            <a:pPr marL="171450" indent="-171450">
              <a:buFontTx/>
              <a:buChar char="-"/>
            </a:pPr>
            <a:r>
              <a:rPr lang="en-IE" baseline="0"/>
              <a:t>Friends of Friends</a:t>
            </a:r>
          </a:p>
          <a:p>
            <a:pPr marL="171450" indent="-171450">
              <a:buFontTx/>
              <a:buChar char="-"/>
            </a:pPr>
            <a:r>
              <a:rPr lang="en-IE" baseline="0"/>
              <a:t>Acquaintances</a:t>
            </a:r>
          </a:p>
          <a:p>
            <a:pPr marL="171450" indent="-171450">
              <a:buFontTx/>
              <a:buChar char="-"/>
            </a:pPr>
            <a:r>
              <a:rPr lang="en-IE" baseline="0"/>
              <a:t>Strangers</a:t>
            </a:r>
          </a:p>
          <a:p>
            <a:pPr marL="171450" indent="-171450">
              <a:buFontTx/>
              <a:buChar char="-"/>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69237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The concept of a friend and</a:t>
            </a:r>
            <a:r>
              <a:rPr lang="en-IE" baseline="0"/>
              <a:t> the innate values of friendship should be explored with young people.</a:t>
            </a:r>
          </a:p>
          <a:p>
            <a:endParaRPr lang="en-IE" baseline="0"/>
          </a:p>
          <a:p>
            <a:r>
              <a:rPr lang="en-IE" baseline="0"/>
              <a:t>The vocabulary used by social networks promotes the ideas of “friends, likes, sharing” to promote positive connotations. This is essentially a false sense of security and can lead to young people lowering their guard in their online life in ways they would never lower their guard in the real world by over sharing and expressing themselves in potentially harmful ways.</a:t>
            </a:r>
          </a:p>
          <a:p>
            <a:endParaRPr lang="en-IE" baseline="0"/>
          </a:p>
          <a:p>
            <a:r>
              <a:rPr lang="en-IE" baseline="0"/>
              <a:t>Conversely social networks deliberately use “unfriend, block and delete”, harsh nouns and adjectives to dissuade users from breaking connections. This paradigm can be hard for a young person to grapple with. </a:t>
            </a:r>
          </a:p>
          <a:p>
            <a:endParaRPr lang="en-IE" baseline="0"/>
          </a:p>
          <a:p>
            <a:pPr marL="0" marR="0" indent="0" algn="l" defTabSz="914362" rtl="0" eaLnBrk="1" fontAlgn="auto" latinLnBrk="0" hangingPunct="1">
              <a:lnSpc>
                <a:spcPct val="100000"/>
              </a:lnSpc>
              <a:spcBef>
                <a:spcPts val="0"/>
              </a:spcBef>
              <a:spcAft>
                <a:spcPts val="0"/>
              </a:spcAft>
              <a:buClrTx/>
              <a:buSzTx/>
              <a:buFontTx/>
              <a:buNone/>
              <a:tabLst/>
              <a:defRPr/>
            </a:pPr>
            <a:r>
              <a:rPr lang="en-IE" sz="900" b="1" i="0" kern="1200">
                <a:solidFill>
                  <a:schemeClr val="tx1"/>
                </a:solidFill>
                <a:effectLst/>
                <a:latin typeface="Open Sans" panose="020B0606030504020204" pitchFamily="34" charset="0"/>
                <a:ea typeface="+mn-ea"/>
                <a:cs typeface="+mn-cs"/>
              </a:rPr>
              <a:t>Don't Believe Facebook; You Only Have 150 Friends</a:t>
            </a:r>
          </a:p>
          <a:p>
            <a:r>
              <a:rPr lang="en-IE"/>
              <a:t>http://www.npr.org/2011/06/04/136723316/dont-believe-facebook-you-only-have-150-friends</a:t>
            </a:r>
          </a:p>
          <a:p>
            <a:endParaRPr lang="en-IE"/>
          </a:p>
          <a:p>
            <a:r>
              <a:rPr lang="en-IE" b="1"/>
              <a:t>Dunbar's number is a suggested cognitive limit to the number of people with whom one can maintain stable social relationships.</a:t>
            </a:r>
          </a:p>
          <a:p>
            <a:r>
              <a:rPr lang="en-IE"/>
              <a:t>http://en.wikipedia.org/wiki/Dunbar's_number</a:t>
            </a:r>
          </a:p>
        </p:txBody>
      </p:sp>
      <p:sp>
        <p:nvSpPr>
          <p:cNvPr id="4" name="Slide Number Placeholder 3"/>
          <p:cNvSpPr>
            <a:spLocks noGrp="1"/>
          </p:cNvSpPr>
          <p:nvPr>
            <p:ph type="sldNum" sz="quarter" idx="10"/>
          </p:nvPr>
        </p:nvSpPr>
        <p:spPr/>
        <p:txBody>
          <a:bodyPr/>
          <a:lstStyle/>
          <a:p>
            <a:fld id="{953C94D5-8CF0-4BDF-ABFF-B8E2C08F7F7E}" type="slidenum">
              <a:rPr lang="en-US" smtClean="0"/>
              <a:pPr/>
              <a:t>24</a:t>
            </a:fld>
            <a:endParaRPr lang="en-US"/>
          </a:p>
        </p:txBody>
      </p:sp>
    </p:spTree>
    <p:extLst>
      <p:ext uri="{BB962C8B-B14F-4D97-AF65-F5344CB8AC3E}">
        <p14:creationId xmlns:p14="http://schemas.microsoft.com/office/powerpoint/2010/main" val="682412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a:t>
            </a:r>
            <a:r>
              <a:rPr lang="en-US" baseline="0"/>
              <a:t> you’re not sure who is trying to connect with You online, don’t take the risk. Only connect with people You actually know.</a:t>
            </a:r>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25</a:t>
            </a:fld>
            <a:endParaRPr lang="en-US"/>
          </a:p>
        </p:txBody>
      </p:sp>
    </p:spTree>
    <p:extLst>
      <p:ext uri="{BB962C8B-B14F-4D97-AF65-F5344CB8AC3E}">
        <p14:creationId xmlns:p14="http://schemas.microsoft.com/office/powerpoint/2010/main" val="494159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a:t>Friend Requests</a:t>
            </a:r>
            <a:endParaRPr lang="en-US" b="1"/>
          </a:p>
          <a:p>
            <a:r>
              <a:rPr lang="en-IE" sz="900" b="0" i="0" kern="1200">
                <a:solidFill>
                  <a:schemeClr val="tx1"/>
                </a:solidFill>
                <a:effectLst/>
                <a:latin typeface="Arial" charset="0"/>
                <a:ea typeface="MS PGothic" pitchFamily="34" charset="-128"/>
                <a:cs typeface="+mn-cs"/>
              </a:rPr>
              <a:t>A</a:t>
            </a:r>
            <a:r>
              <a:rPr lang="en-IE" sz="900" b="0" i="0" kern="1200" baseline="0">
                <a:solidFill>
                  <a:schemeClr val="tx1"/>
                </a:solidFill>
                <a:effectLst/>
                <a:latin typeface="Arial" charset="0"/>
                <a:ea typeface="MS PGothic" pitchFamily="34" charset="-128"/>
                <a:cs typeface="+mn-cs"/>
              </a:rPr>
              <a:t> young persons social network </a:t>
            </a:r>
            <a:r>
              <a:rPr lang="en-IE" sz="900" b="0" i="0" kern="1200">
                <a:solidFill>
                  <a:schemeClr val="tx1"/>
                </a:solidFill>
                <a:effectLst/>
                <a:latin typeface="Arial" charset="0"/>
                <a:ea typeface="MS PGothic" pitchFamily="34" charset="-128"/>
                <a:cs typeface="+mn-cs"/>
              </a:rPr>
              <a:t>is likely made up of two kinds of people: Those they actually talk to in </a:t>
            </a:r>
            <a:r>
              <a:rPr lang="en-IE" sz="900" b="0" i="1" kern="1200">
                <a:solidFill>
                  <a:schemeClr val="tx1"/>
                </a:solidFill>
                <a:effectLst/>
                <a:latin typeface="Arial" charset="0"/>
                <a:ea typeface="MS PGothic" pitchFamily="34" charset="-128"/>
                <a:cs typeface="+mn-cs"/>
              </a:rPr>
              <a:t>real</a:t>
            </a:r>
            <a:r>
              <a:rPr lang="en-IE" sz="900" b="0" i="0" kern="1200">
                <a:solidFill>
                  <a:schemeClr val="tx1"/>
                </a:solidFill>
                <a:effectLst/>
                <a:latin typeface="Arial" charset="0"/>
                <a:ea typeface="MS PGothic" pitchFamily="34" charset="-128"/>
                <a:cs typeface="+mn-cs"/>
              </a:rPr>
              <a:t> life and those they don't.</a:t>
            </a:r>
          </a:p>
          <a:p>
            <a:endParaRPr lang="en-IE" sz="900" b="0" i="0" kern="1200">
              <a:solidFill>
                <a:schemeClr val="tx1"/>
              </a:solidFill>
              <a:effectLst/>
              <a:latin typeface="Arial" charset="0"/>
              <a:ea typeface="MS PGothic" pitchFamily="34" charset="-128"/>
              <a:cs typeface="+mn-cs"/>
            </a:endParaRPr>
          </a:p>
          <a:p>
            <a:r>
              <a:rPr lang="en-US"/>
              <a:t>http://www.huffingtonpost.com/stephen-mariani/four-types-of-facebook-friends_b_5505459.html?sf3493983=1</a:t>
            </a:r>
          </a:p>
          <a:p>
            <a:r>
              <a:rPr lang="en-US"/>
              <a:t>Talk to</a:t>
            </a:r>
            <a:r>
              <a:rPr lang="en-US" baseline="0"/>
              <a:t> young people about unsolicited friend requests. They should be suspicious of anyone they have not met in person. This ties into the topics of Impersonation and Anonymity.</a:t>
            </a:r>
          </a:p>
          <a:p>
            <a:r>
              <a:rPr lang="en-US" baseline="0"/>
              <a:t> </a:t>
            </a:r>
            <a:endParaRPr lang="en-IE"/>
          </a:p>
          <a:p>
            <a:r>
              <a:rPr lang="en-IE"/>
              <a:t>Introduce</a:t>
            </a:r>
            <a:r>
              <a:rPr lang="en-IE" baseline="0"/>
              <a:t> the idea of tiers of friendship. </a:t>
            </a:r>
          </a:p>
          <a:p>
            <a:endParaRPr lang="en-IE" baseline="0"/>
          </a:p>
          <a:p>
            <a:r>
              <a:rPr lang="en-IE" baseline="0"/>
              <a:t>How do we group these people when online?</a:t>
            </a:r>
          </a:p>
          <a:p>
            <a:endParaRPr lang="en-IE" baseline="0"/>
          </a:p>
          <a:p>
            <a:r>
              <a:rPr lang="en-IE" baseline="0"/>
              <a:t>What kind of information do we share with these people?</a:t>
            </a:r>
          </a:p>
          <a:p>
            <a:endParaRPr lang="en-IE" baseline="0"/>
          </a:p>
          <a:p>
            <a:pPr marL="171450" indent="-171450">
              <a:buFontTx/>
              <a:buChar char="-"/>
            </a:pPr>
            <a:r>
              <a:rPr lang="en-IE" baseline="0"/>
              <a:t>Siblings</a:t>
            </a:r>
          </a:p>
          <a:p>
            <a:pPr marL="171450" indent="-171450">
              <a:buFontTx/>
              <a:buChar char="-"/>
            </a:pPr>
            <a:r>
              <a:rPr lang="en-IE" baseline="0"/>
              <a:t>Best Friends</a:t>
            </a:r>
          </a:p>
          <a:p>
            <a:pPr marL="171450" indent="-171450">
              <a:buFontTx/>
              <a:buChar char="-"/>
            </a:pPr>
            <a:r>
              <a:rPr lang="en-IE" baseline="0"/>
              <a:t>Boyfriends/Girlfriends</a:t>
            </a:r>
          </a:p>
          <a:p>
            <a:pPr marL="171450" indent="-171450">
              <a:buFontTx/>
              <a:buChar char="-"/>
            </a:pPr>
            <a:r>
              <a:rPr lang="en-IE" baseline="0"/>
              <a:t>School Friends</a:t>
            </a:r>
          </a:p>
          <a:p>
            <a:pPr marL="171450" indent="-171450">
              <a:buFontTx/>
              <a:buChar char="-"/>
            </a:pPr>
            <a:r>
              <a:rPr lang="en-IE" baseline="0"/>
              <a:t>Friends of Friends</a:t>
            </a:r>
          </a:p>
          <a:p>
            <a:pPr marL="171450" indent="-171450">
              <a:buFontTx/>
              <a:buChar char="-"/>
            </a:pPr>
            <a:r>
              <a:rPr lang="en-IE" baseline="0"/>
              <a:t>Acquaintances</a:t>
            </a:r>
          </a:p>
          <a:p>
            <a:pPr marL="171450" indent="-171450">
              <a:buFontTx/>
              <a:buChar char="-"/>
            </a:pPr>
            <a:r>
              <a:rPr lang="en-IE" baseline="0"/>
              <a:t>Strangers</a:t>
            </a:r>
          </a:p>
          <a:p>
            <a:pPr marL="171450" indent="-171450">
              <a:buFontTx/>
              <a:buChar char="-"/>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26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09496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a:t>Friend Requests</a:t>
            </a:r>
            <a:endParaRPr lang="en-US" b="1"/>
          </a:p>
          <a:p>
            <a:r>
              <a:rPr lang="en-IE" sz="900" b="0" i="0" kern="1200">
                <a:solidFill>
                  <a:schemeClr val="tx1"/>
                </a:solidFill>
                <a:effectLst/>
                <a:latin typeface="Arial" charset="0"/>
                <a:ea typeface="MS PGothic" pitchFamily="34" charset="-128"/>
                <a:cs typeface="+mn-cs"/>
              </a:rPr>
              <a:t>A</a:t>
            </a:r>
            <a:r>
              <a:rPr lang="en-IE" sz="900" b="0" i="0" kern="1200" baseline="0">
                <a:solidFill>
                  <a:schemeClr val="tx1"/>
                </a:solidFill>
                <a:effectLst/>
                <a:latin typeface="Arial" charset="0"/>
                <a:ea typeface="MS PGothic" pitchFamily="34" charset="-128"/>
                <a:cs typeface="+mn-cs"/>
              </a:rPr>
              <a:t> young persons social network </a:t>
            </a:r>
            <a:r>
              <a:rPr lang="en-IE" sz="900" b="0" i="0" kern="1200">
                <a:solidFill>
                  <a:schemeClr val="tx1"/>
                </a:solidFill>
                <a:effectLst/>
                <a:latin typeface="Arial" charset="0"/>
                <a:ea typeface="MS PGothic" pitchFamily="34" charset="-128"/>
                <a:cs typeface="+mn-cs"/>
              </a:rPr>
              <a:t>is likely made up of two kinds of people: Those they actually talk to in </a:t>
            </a:r>
            <a:r>
              <a:rPr lang="en-IE" sz="900" b="0" i="1" kern="1200">
                <a:solidFill>
                  <a:schemeClr val="tx1"/>
                </a:solidFill>
                <a:effectLst/>
                <a:latin typeface="Arial" charset="0"/>
                <a:ea typeface="MS PGothic" pitchFamily="34" charset="-128"/>
                <a:cs typeface="+mn-cs"/>
              </a:rPr>
              <a:t>real</a:t>
            </a:r>
            <a:r>
              <a:rPr lang="en-IE" sz="900" b="0" i="0" kern="1200">
                <a:solidFill>
                  <a:schemeClr val="tx1"/>
                </a:solidFill>
                <a:effectLst/>
                <a:latin typeface="Arial" charset="0"/>
                <a:ea typeface="MS PGothic" pitchFamily="34" charset="-128"/>
                <a:cs typeface="+mn-cs"/>
              </a:rPr>
              <a:t> life and those they don't.</a:t>
            </a:r>
          </a:p>
          <a:p>
            <a:endParaRPr lang="en-IE" sz="900" b="0" i="0" kern="1200">
              <a:solidFill>
                <a:schemeClr val="tx1"/>
              </a:solidFill>
              <a:effectLst/>
              <a:latin typeface="Arial" charset="0"/>
              <a:ea typeface="MS PGothic" pitchFamily="34" charset="-128"/>
              <a:cs typeface="+mn-cs"/>
            </a:endParaRPr>
          </a:p>
          <a:p>
            <a:r>
              <a:rPr lang="en-US"/>
              <a:t>http://www.huffingtonpost.com/stephen-mariani/four-types-of-facebook-friends_b_5505459.html?sf3493983=1</a:t>
            </a:r>
          </a:p>
          <a:p>
            <a:r>
              <a:rPr lang="en-US"/>
              <a:t>Talk to</a:t>
            </a:r>
            <a:r>
              <a:rPr lang="en-US" baseline="0"/>
              <a:t> young people about unsolicited friend requests. They should be suspicious of anyone they have not met in person. This ties into the topics of Impersonation and Anonymity.</a:t>
            </a:r>
          </a:p>
          <a:p>
            <a:r>
              <a:rPr lang="en-US" baseline="0"/>
              <a:t> </a:t>
            </a:r>
            <a:endParaRPr lang="en-IE"/>
          </a:p>
          <a:p>
            <a:r>
              <a:rPr lang="en-IE"/>
              <a:t>Introduce</a:t>
            </a:r>
            <a:r>
              <a:rPr lang="en-IE" baseline="0"/>
              <a:t> the idea of tiers of friendship. </a:t>
            </a:r>
          </a:p>
          <a:p>
            <a:endParaRPr lang="en-IE" baseline="0"/>
          </a:p>
          <a:p>
            <a:r>
              <a:rPr lang="en-IE" baseline="0"/>
              <a:t>How do we group these people when online?</a:t>
            </a:r>
          </a:p>
          <a:p>
            <a:endParaRPr lang="en-IE" baseline="0"/>
          </a:p>
          <a:p>
            <a:r>
              <a:rPr lang="en-IE" baseline="0"/>
              <a:t>What kind of information do we share with these people?</a:t>
            </a:r>
          </a:p>
          <a:p>
            <a:endParaRPr lang="en-IE" baseline="0"/>
          </a:p>
          <a:p>
            <a:pPr marL="171450" indent="-171450">
              <a:buFontTx/>
              <a:buChar char="-"/>
            </a:pPr>
            <a:r>
              <a:rPr lang="en-IE" baseline="0"/>
              <a:t>Siblings</a:t>
            </a:r>
          </a:p>
          <a:p>
            <a:pPr marL="171450" indent="-171450">
              <a:buFontTx/>
              <a:buChar char="-"/>
            </a:pPr>
            <a:r>
              <a:rPr lang="en-IE" baseline="0"/>
              <a:t>Best Friends</a:t>
            </a:r>
          </a:p>
          <a:p>
            <a:pPr marL="171450" indent="-171450">
              <a:buFontTx/>
              <a:buChar char="-"/>
            </a:pPr>
            <a:r>
              <a:rPr lang="en-IE" baseline="0"/>
              <a:t>Boyfriends/Girlfriends</a:t>
            </a:r>
          </a:p>
          <a:p>
            <a:pPr marL="171450" indent="-171450">
              <a:buFontTx/>
              <a:buChar char="-"/>
            </a:pPr>
            <a:r>
              <a:rPr lang="en-IE" baseline="0"/>
              <a:t>School Friends</a:t>
            </a:r>
          </a:p>
          <a:p>
            <a:pPr marL="171450" indent="-171450">
              <a:buFontTx/>
              <a:buChar char="-"/>
            </a:pPr>
            <a:r>
              <a:rPr lang="en-IE" baseline="0"/>
              <a:t>Friends of Friends</a:t>
            </a:r>
          </a:p>
          <a:p>
            <a:pPr marL="171450" indent="-171450">
              <a:buFontTx/>
              <a:buChar char="-"/>
            </a:pPr>
            <a:r>
              <a:rPr lang="en-IE" baseline="0"/>
              <a:t>Acquaintances</a:t>
            </a:r>
          </a:p>
          <a:p>
            <a:pPr marL="171450" indent="-171450">
              <a:buFontTx/>
              <a:buChar char="-"/>
            </a:pPr>
            <a:r>
              <a:rPr lang="en-IE" baseline="0"/>
              <a:t>Strangers</a:t>
            </a:r>
          </a:p>
          <a:p>
            <a:pPr marL="171450" indent="-171450">
              <a:buFontTx/>
              <a:buChar char="-"/>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27</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56494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Websites have settings that stop others from seeing your information these are called privacy settings </a:t>
            </a:r>
          </a:p>
          <a:p>
            <a:r>
              <a:rPr lang="en-IE"/>
              <a:t>You should always use them if you are unsure how to use them ask an adult for help</a:t>
            </a:r>
            <a:endParaRPr lang="en-US"/>
          </a:p>
          <a:p>
            <a:endParaRPr lang="en-US"/>
          </a:p>
          <a:p>
            <a:pPr marL="0" marR="0" lvl="0" indent="0" algn="l" defTabSz="685800" rtl="0" eaLnBrk="1" fontAlgn="auto" latinLnBrk="0" hangingPunct="1">
              <a:lnSpc>
                <a:spcPct val="100000"/>
              </a:lnSpc>
              <a:spcBef>
                <a:spcPts val="0"/>
              </a:spcBef>
              <a:spcAft>
                <a:spcPts val="0"/>
              </a:spcAft>
              <a:buClrTx/>
              <a:buSzTx/>
              <a:buFontTx/>
              <a:buNone/>
              <a:tabLst/>
              <a:defRPr/>
            </a:pPr>
            <a:r>
              <a:rPr lang="en-IE"/>
              <a:t>Websites should not be telling others where you are or how to get in touch with you, turn sharing information off in the settings</a:t>
            </a:r>
            <a:endParaRPr lang="en-US"/>
          </a:p>
          <a:p>
            <a:endParaRPr lang="en-US"/>
          </a:p>
          <a:p>
            <a:pPr marL="0" marR="0" lvl="0" indent="0" algn="l" defTabSz="685800" rtl="0" eaLnBrk="1" fontAlgn="auto" latinLnBrk="0" hangingPunct="1">
              <a:lnSpc>
                <a:spcPct val="100000"/>
              </a:lnSpc>
              <a:spcBef>
                <a:spcPts val="0"/>
              </a:spcBef>
              <a:spcAft>
                <a:spcPts val="0"/>
              </a:spcAft>
              <a:buClrTx/>
              <a:buSzTx/>
              <a:buFontTx/>
              <a:buNone/>
              <a:tabLst/>
              <a:defRPr/>
            </a:pPr>
            <a:r>
              <a:rPr lang="en-IE"/>
              <a:t>Never use your full name when you play games or chat use only your first name or your nickname</a:t>
            </a:r>
            <a:endParaRPr lang="en-US"/>
          </a:p>
          <a:p>
            <a:endParaRPr lang="en-US"/>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28</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838431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You're about to join a new website that your friends say is really cool, setup your profile by clicking the button</a:t>
            </a:r>
          </a:p>
          <a:p>
            <a:endParaRPr lang="en-IE"/>
          </a:p>
          <a:p>
            <a:r>
              <a:rPr lang="en-IE"/>
              <a:t>Which</a:t>
            </a:r>
            <a:r>
              <a:rPr lang="en-IE" baseline="0"/>
              <a:t> name should I use  	Screen Name </a:t>
            </a:r>
            <a:r>
              <a:rPr lang="en-IE" b="1"/>
              <a:t>Correct</a:t>
            </a:r>
          </a:p>
          <a:p>
            <a:r>
              <a:rPr lang="en-IE"/>
              <a:t>		First and Last Name</a:t>
            </a:r>
            <a:r>
              <a:rPr lang="en-IE" baseline="0"/>
              <a:t> = </a:t>
            </a:r>
            <a:r>
              <a:rPr lang="en-IE" b="1"/>
              <a:t>No</a:t>
            </a:r>
            <a:r>
              <a:rPr lang="en-IE"/>
              <a:t> you should never use your real name</a:t>
            </a:r>
          </a:p>
          <a:p>
            <a:endParaRPr lang="en-IE"/>
          </a:p>
          <a:p>
            <a:r>
              <a:rPr lang="en-IE"/>
              <a:t>Who</a:t>
            </a:r>
            <a:r>
              <a:rPr lang="en-IE" baseline="0"/>
              <a:t> can see my posts?	Friends Only </a:t>
            </a:r>
            <a:r>
              <a:rPr lang="en-IE" b="1" baseline="0"/>
              <a:t>Correct</a:t>
            </a:r>
            <a:endParaRPr lang="en-IE" b="1"/>
          </a:p>
          <a:p>
            <a:r>
              <a:rPr lang="en-IE"/>
              <a:t>		Anyone</a:t>
            </a:r>
            <a:r>
              <a:rPr lang="en-IE" baseline="0"/>
              <a:t> </a:t>
            </a:r>
            <a:r>
              <a:rPr lang="en-IE" b="1"/>
              <a:t>No</a:t>
            </a:r>
            <a:r>
              <a:rPr lang="en-IE"/>
              <a:t> only friends should be able to see your posts</a:t>
            </a:r>
          </a:p>
          <a:p>
            <a:endParaRPr lang="en-IE"/>
          </a:p>
          <a:p>
            <a:r>
              <a:rPr lang="en-IE"/>
              <a:t>Who can send me messages?	     Friends</a:t>
            </a:r>
            <a:r>
              <a:rPr lang="en-IE" baseline="0"/>
              <a:t> Only </a:t>
            </a:r>
            <a:r>
              <a:rPr lang="en-IE" b="1" baseline="0"/>
              <a:t>Correct</a:t>
            </a:r>
            <a:endParaRPr lang="en-IE" b="1"/>
          </a:p>
          <a:p>
            <a:r>
              <a:rPr lang="en-IE"/>
              <a:t>		     Anyone </a:t>
            </a:r>
            <a:r>
              <a:rPr lang="en-IE" b="1"/>
              <a:t>No</a:t>
            </a:r>
            <a:r>
              <a:rPr lang="en-IE"/>
              <a:t> only friends should be able to send you messages</a:t>
            </a:r>
          </a:p>
          <a:p>
            <a:endParaRPr lang="en-IE"/>
          </a:p>
          <a:p>
            <a:r>
              <a:rPr lang="en-IE"/>
              <a:t>Who can ask</a:t>
            </a:r>
            <a:r>
              <a:rPr lang="en-IE" baseline="0"/>
              <a:t> me to play a game?  Friends Only </a:t>
            </a:r>
            <a:r>
              <a:rPr lang="en-IE" b="1" baseline="0"/>
              <a:t>Correct</a:t>
            </a:r>
            <a:endParaRPr lang="en-IE" b="1"/>
          </a:p>
          <a:p>
            <a:r>
              <a:rPr lang="en-IE"/>
              <a:t>		       Anyone </a:t>
            </a:r>
            <a:r>
              <a:rPr lang="en-IE" b="1"/>
              <a:t>No</a:t>
            </a:r>
            <a:r>
              <a:rPr lang="en-IE"/>
              <a:t> you should only play games with friends</a:t>
            </a:r>
          </a:p>
          <a:p>
            <a:endParaRPr lang="en-IE"/>
          </a:p>
          <a:p>
            <a:r>
              <a:rPr lang="en-IE"/>
              <a:t>Who can send me email?	Friends</a:t>
            </a:r>
            <a:r>
              <a:rPr lang="en-IE" baseline="0"/>
              <a:t> Only </a:t>
            </a:r>
            <a:r>
              <a:rPr lang="en-IE" b="1" baseline="0"/>
              <a:t>Correct</a:t>
            </a:r>
            <a:endParaRPr lang="en-IE" b="1"/>
          </a:p>
          <a:p>
            <a:r>
              <a:rPr lang="en-IE"/>
              <a:t>		Anyone </a:t>
            </a:r>
            <a:r>
              <a:rPr lang="en-IE" b="1"/>
              <a:t>No</a:t>
            </a:r>
            <a:r>
              <a:rPr lang="en-IE"/>
              <a:t> only friends should be able to send you emails</a:t>
            </a:r>
          </a:p>
          <a:p>
            <a:endParaRPr lang="en-IE"/>
          </a:p>
          <a:p>
            <a:r>
              <a:rPr lang="en-IE"/>
              <a:t>Who can get my phone number?</a:t>
            </a:r>
            <a:r>
              <a:rPr lang="en-IE" baseline="0"/>
              <a:t>   </a:t>
            </a:r>
            <a:r>
              <a:rPr lang="en-IE"/>
              <a:t>Friends</a:t>
            </a:r>
            <a:r>
              <a:rPr lang="en-IE" baseline="0"/>
              <a:t> Only </a:t>
            </a:r>
            <a:r>
              <a:rPr lang="en-IE" b="1" baseline="0"/>
              <a:t>Correct</a:t>
            </a:r>
            <a:endParaRPr lang="en-IE" b="1"/>
          </a:p>
          <a:p>
            <a:r>
              <a:rPr lang="en-IE"/>
              <a:t>		</a:t>
            </a:r>
            <a:r>
              <a:rPr lang="en-IE" baseline="0"/>
              <a:t>        </a:t>
            </a:r>
            <a:r>
              <a:rPr lang="en-IE"/>
              <a:t>Anyone </a:t>
            </a:r>
            <a:r>
              <a:rPr lang="en-IE" b="1"/>
              <a:t>No</a:t>
            </a:r>
            <a:r>
              <a:rPr lang="en-IE"/>
              <a:t> only friends you know well should be able to get your phone number</a:t>
            </a:r>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29</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53849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FF0000"/>
                </a:solidFill>
              </a:rPr>
              <a:t>“</a:t>
            </a:r>
            <a:r>
              <a:rPr lang="en-US"/>
              <a:t>Who is responsible for what happens as a result of the time you spend online? </a:t>
            </a:r>
          </a:p>
          <a:p>
            <a:endParaRPr lang="en-US"/>
          </a:p>
          <a:p>
            <a:r>
              <a:rPr lang="en-US"/>
              <a:t>“It’s important to remember that, no matter what you do on the Internet, whether it’s educational or just messing around having fun, there are risks.   So who has the ultimate responsibility for the safety and security of you, your stuff and the people you interact with online?  It is, of course, you.</a:t>
            </a:r>
          </a:p>
          <a:p>
            <a:endParaRPr lang="en-US"/>
          </a:p>
          <a:p>
            <a:r>
              <a:rPr lang="en-US"/>
              <a:t>“In order to safely connect to the outside world you need to know the rules and follow them, otherwise you could be putting your computer, as well as yourself and your family, at risk.” </a:t>
            </a:r>
          </a:p>
          <a:p>
            <a:r>
              <a:rPr lang="en-US"/>
              <a:t>“In the rest of this presentation, we will be discussing ways you can keep your stuff safe and yourself safe, as well as looking at how your online behavior not only impacts the well-being of others, but can have a serious long-term impact on your reputation.</a:t>
            </a:r>
          </a:p>
          <a:p>
            <a:endParaRPr lang="en-US" i="1"/>
          </a:p>
          <a:p>
            <a:r>
              <a:rPr lang="en-US" i="1"/>
              <a:t> </a:t>
            </a:r>
            <a:r>
              <a:rPr lang="en-US"/>
              <a:t>“In the end, it’s all about being a responsible cyber citizen.”</a:t>
            </a:r>
          </a:p>
          <a:p>
            <a:endParaRPr lang="en-US"/>
          </a:p>
          <a:p>
            <a:r>
              <a:rPr lang="en-US"/>
              <a:t>Trainers Notes: </a:t>
            </a:r>
          </a:p>
          <a:p>
            <a:endParaRPr lang="en-US"/>
          </a:p>
          <a:p>
            <a:r>
              <a:rPr lang="en-US"/>
              <a:t>Start off by discussing the real life meanings</a:t>
            </a:r>
            <a:r>
              <a:rPr lang="en-US" baseline="0"/>
              <a:t> of Security, Safety and Ethics. Explore the definitions of these words, especially Ethics. A lot of young people will have a vague approximation of what ethics means.</a:t>
            </a:r>
          </a:p>
          <a:p>
            <a:endParaRPr lang="en-US" baseline="0"/>
          </a:p>
          <a:p>
            <a:pPr lvl="0"/>
            <a:r>
              <a:rPr lang="en-US" b="1"/>
              <a:t>What does Ethics mean to you?</a:t>
            </a:r>
            <a:endParaRPr lang="en-US" sz="1200" b="1"/>
          </a:p>
          <a:p>
            <a:pPr lvl="1"/>
            <a:r>
              <a:rPr lang="en-US" b="1"/>
              <a:t>DEFINITIION:CODE OF CONDUCT</a:t>
            </a:r>
            <a:endParaRPr lang="en-US" sz="1200" b="1"/>
          </a:p>
          <a:p>
            <a:pPr lvl="1"/>
            <a:r>
              <a:rPr lang="en-US" b="1"/>
              <a:t>EQUATE THAT TO YOUR CODE OF CONDUCT IN SCHOOL, HOW YOU WOULD ACT, GIVE EXAMPLES</a:t>
            </a:r>
            <a:endParaRPr lang="en-US" sz="1200" b="1"/>
          </a:p>
          <a:p>
            <a:endParaRPr lang="en-US" baseline="0"/>
          </a:p>
          <a:p>
            <a:r>
              <a:rPr lang="en-US" baseline="0"/>
              <a:t>I avoid correlating Ethics with consequences on this slide. Often young people will have encountered ethics in the context of “breaching” a code of ethics or behaving unethically and having punishment ensue. I try to explore the positive aspects of ethics, having self respect, maintain a positive personal reputation, being proud of yourself. Fostering some self appreciate and pride is a much more engaging angle than exploring one of negative consequences. </a:t>
            </a:r>
          </a:p>
          <a:p>
            <a:endParaRPr lang="en-US" baseline="0"/>
          </a:p>
          <a:p>
            <a:r>
              <a:rPr lang="en-US" baseline="0"/>
              <a:t>Once the discussion on the real world scenarios is over, introduce the “Cyber” element. Anything Cyber relates to the internet and technology generally, some light reading on that below;</a:t>
            </a:r>
          </a:p>
          <a:p>
            <a:endParaRPr lang="en-US" baseline="0"/>
          </a:p>
          <a:p>
            <a:r>
              <a:rPr lang="en-US" baseline="0"/>
              <a:t>The idea here is that their knowledge of real world skills young people have when it comes to safeguarding themselves in their everyday lives needs to start translating directly to the “Cyber-lives” i.e. their social networking profiles, the content they share and the security of their devices. </a:t>
            </a:r>
          </a:p>
          <a:p>
            <a:endParaRPr lang="en-US" baseline="0">
              <a:solidFill>
                <a:srgbClr val="FF0000"/>
              </a:solidFill>
            </a:endParaRPr>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068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30</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72085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2" rtl="0" eaLnBrk="1" fontAlgn="auto" latinLnBrk="0" hangingPunct="1">
              <a:lnSpc>
                <a:spcPct val="100000"/>
              </a:lnSpc>
              <a:spcBef>
                <a:spcPts val="0"/>
              </a:spcBef>
              <a:spcAft>
                <a:spcPts val="0"/>
              </a:spcAft>
              <a:buClrTx/>
              <a:buSzTx/>
              <a:buFontTx/>
              <a:buNone/>
              <a:tabLst/>
              <a:defRPr/>
            </a:pPr>
            <a:r>
              <a:rPr lang="en-IE" sz="900"/>
              <a:t>Following you home from school: A critical review and synthesis of research on cyberbullying victimization R. S. Tokunaga 2011</a:t>
            </a:r>
          </a:p>
          <a:p>
            <a:endParaRPr lang="en-US"/>
          </a:p>
          <a:p>
            <a:endParaRPr lang="en-US"/>
          </a:p>
        </p:txBody>
      </p:sp>
      <p:sp>
        <p:nvSpPr>
          <p:cNvPr id="4" name="Slide Number Placeholder 3"/>
          <p:cNvSpPr>
            <a:spLocks noGrp="1"/>
          </p:cNvSpPr>
          <p:nvPr>
            <p:ph type="sldNum" sz="quarter" idx="10"/>
          </p:nvPr>
        </p:nvSpPr>
        <p:spPr/>
        <p:txBody>
          <a:bodyPr/>
          <a:lstStyle/>
          <a:p>
            <a:fld id="{953C94D5-8CF0-4BDF-ABFF-B8E2C08F7F7E}" type="slidenum">
              <a:rPr lang="en-US" smtClean="0"/>
              <a:pPr/>
              <a:t>31</a:t>
            </a:fld>
            <a:endParaRPr lang="en-US"/>
          </a:p>
        </p:txBody>
      </p:sp>
    </p:spTree>
    <p:extLst>
      <p:ext uri="{BB962C8B-B14F-4D97-AF65-F5344CB8AC3E}">
        <p14:creationId xmlns:p14="http://schemas.microsoft.com/office/powerpoint/2010/main" val="1271315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900" b="0">
                <a:solidFill>
                  <a:schemeClr val="bg1"/>
                </a:solidFill>
              </a:rPr>
              <a:t>A “Troll” is a person who uses the internet as a tool to deliberately upset people.</a:t>
            </a:r>
          </a:p>
          <a:p>
            <a:endParaRPr lang="en-IE" sz="900" b="0">
              <a:solidFill>
                <a:schemeClr val="bg1"/>
              </a:solidFill>
            </a:endParaRPr>
          </a:p>
          <a:p>
            <a:r>
              <a:rPr lang="en-IE" sz="900" b="0">
                <a:solidFill>
                  <a:schemeClr val="bg1"/>
                </a:solidFill>
              </a:rPr>
              <a:t>Like all bullies they are looking for a fight .</a:t>
            </a:r>
          </a:p>
          <a:p>
            <a:pPr marL="0" indent="0">
              <a:buNone/>
            </a:pPr>
            <a:endParaRPr lang="en-IE" sz="900" b="0">
              <a:solidFill>
                <a:schemeClr val="bg1"/>
              </a:solidFill>
            </a:endParaRPr>
          </a:p>
          <a:p>
            <a:r>
              <a:rPr lang="en-IE" sz="900" b="0">
                <a:solidFill>
                  <a:schemeClr val="bg1"/>
                </a:solidFill>
              </a:rPr>
              <a:t>A troll hides behind the illusion of </a:t>
            </a:r>
          </a:p>
          <a:p>
            <a:pPr marL="0" indent="0">
              <a:buNone/>
            </a:pPr>
            <a:r>
              <a:rPr lang="en-IE" sz="900" b="0">
                <a:solidFill>
                  <a:schemeClr val="bg1"/>
                </a:solidFill>
              </a:rPr>
              <a:t>Anonymity.</a:t>
            </a:r>
          </a:p>
          <a:p>
            <a:endParaRPr lang="en-IE" sz="900" b="0">
              <a:solidFill>
                <a:schemeClr val="bg1"/>
              </a:solidFill>
            </a:endParaRPr>
          </a:p>
          <a:p>
            <a:r>
              <a:rPr lang="en-IE" sz="900" b="0">
                <a:solidFill>
                  <a:schemeClr val="bg1"/>
                </a:solidFill>
              </a:rPr>
              <a:t>Group Mentality, “Sheep”</a:t>
            </a:r>
          </a:p>
          <a:p>
            <a:endParaRPr lang="en-IE" sz="900" b="0">
              <a:solidFill>
                <a:schemeClr val="bg1"/>
              </a:solidFill>
            </a:endParaRPr>
          </a:p>
          <a:p>
            <a:r>
              <a:rPr lang="en-IE" sz="900" b="0">
                <a:solidFill>
                  <a:schemeClr val="bg1"/>
                </a:solidFill>
              </a:rPr>
              <a:t>Generally</a:t>
            </a:r>
            <a:r>
              <a:rPr lang="en-IE" sz="900" b="0" baseline="0">
                <a:solidFill>
                  <a:schemeClr val="bg1"/>
                </a:solidFill>
              </a:rPr>
              <a:t> associated with b</a:t>
            </a:r>
            <a:r>
              <a:rPr lang="en-IE" sz="900" b="0">
                <a:solidFill>
                  <a:schemeClr val="bg1"/>
                </a:solidFill>
              </a:rPr>
              <a:t>ad behaviour and negative attitudes.</a:t>
            </a:r>
            <a:r>
              <a:rPr lang="en-IE" sz="900" b="0" baseline="0">
                <a:solidFill>
                  <a:schemeClr val="bg1"/>
                </a:solidFill>
              </a:rPr>
              <a:t> </a:t>
            </a:r>
            <a:endParaRPr lang="en-IE" sz="900" b="0">
              <a:solidFill>
                <a:schemeClr val="bg1"/>
              </a:solidFill>
            </a:endParaRPr>
          </a:p>
          <a:p>
            <a:endParaRPr lang="en-IE"/>
          </a:p>
          <a:p>
            <a:pPr marL="171450" indent="-171450">
              <a:buFontTx/>
              <a:buChar char="-"/>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32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14764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Trainer Notes</a:t>
            </a:r>
          </a:p>
          <a:p>
            <a:endParaRPr lang="en-US"/>
          </a:p>
          <a:p>
            <a:pPr marL="171450" indent="-171450">
              <a:buFontTx/>
              <a:buChar char="-"/>
            </a:pPr>
            <a:r>
              <a:rPr lang="en-US" b="1"/>
              <a:t>Screenshots</a:t>
            </a:r>
            <a:r>
              <a:rPr lang="en-US"/>
              <a:t> are important here. The Gardaí</a:t>
            </a:r>
            <a:r>
              <a:rPr lang="en-US" baseline="0"/>
              <a:t> need these as for prosecution purposes there has to be a physical copy of the harassment/slander/defamation/libel in question. Before deleting comments or emails, take a screenshot of back-up of them. Also keep any texts, although painful to read, will be invaluable. </a:t>
            </a:r>
          </a:p>
          <a:p>
            <a:pPr marL="171450" indent="-171450">
              <a:buFontTx/>
              <a:buChar char="-"/>
            </a:pPr>
            <a:r>
              <a:rPr lang="en-US" b="1" baseline="0"/>
              <a:t>Don’t reply to the sender</a:t>
            </a:r>
            <a:r>
              <a:rPr lang="en-US" baseline="0"/>
              <a:t>. This is important because a lot of young people respond to bad behavior with even worse behavior. While initially you might have started off as a victim you can become an even bigger bullying if you self defensive nasty retorts become too persistent or offensive. Stand back from goading comments and be the bigger person!</a:t>
            </a:r>
          </a:p>
          <a:p>
            <a:pPr marL="171450" indent="-171450">
              <a:buFontTx/>
              <a:buChar char="-"/>
            </a:pPr>
            <a:r>
              <a:rPr lang="en-US" b="1" baseline="0"/>
              <a:t>Involving a grown-up </a:t>
            </a:r>
            <a:r>
              <a:rPr lang="en-US" baseline="0"/>
              <a:t>doesn’t need to be someone who you’d be embarrassed to discuss these issues with or someone who doesn’t know much about the internet (maybe Ma &amp; Da) but you need to tell SOMEONE responsible. The worst thing to do is suffer ins silence. Learn to recognize persistent negative feedback as cyber bullying and report it as such. </a:t>
            </a:r>
          </a:p>
          <a:p>
            <a:pPr marL="171450" indent="-171450">
              <a:buFontTx/>
              <a:buChar char="-"/>
            </a:pPr>
            <a:endParaRPr lang="en-US"/>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33</a:t>
            </a:fld>
            <a:endParaRPr lang="en-US"/>
          </a:p>
        </p:txBody>
      </p:sp>
    </p:spTree>
    <p:extLst>
      <p:ext uri="{BB962C8B-B14F-4D97-AF65-F5344CB8AC3E}">
        <p14:creationId xmlns:p14="http://schemas.microsoft.com/office/powerpoint/2010/main" val="3059121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3C94D5-8CF0-4BDF-ABFF-B8E2C08F7F7E}" type="slidenum">
              <a:rPr lang="en-US" smtClean="0"/>
              <a:pPr/>
              <a:t>34</a:t>
            </a:fld>
            <a:endParaRPr lang="en-US"/>
          </a:p>
        </p:txBody>
      </p:sp>
    </p:spTree>
    <p:extLst>
      <p:ext uri="{BB962C8B-B14F-4D97-AF65-F5344CB8AC3E}">
        <p14:creationId xmlns:p14="http://schemas.microsoft.com/office/powerpoint/2010/main" val="2497344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35</a:t>
            </a:fld>
            <a:endParaRPr lang="en-US"/>
          </a:p>
        </p:txBody>
      </p:sp>
    </p:spTree>
    <p:extLst>
      <p:ext uri="{BB962C8B-B14F-4D97-AF65-F5344CB8AC3E}">
        <p14:creationId xmlns:p14="http://schemas.microsoft.com/office/powerpoint/2010/main" val="3587565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3C94D5-8CF0-4BDF-ABFF-B8E2C08F7F7E}" type="slidenum">
              <a:rPr lang="en-US" smtClean="0"/>
              <a:pPr/>
              <a:t>36</a:t>
            </a:fld>
            <a:endParaRPr lang="en-US"/>
          </a:p>
        </p:txBody>
      </p:sp>
    </p:spTree>
    <p:extLst>
      <p:ext uri="{BB962C8B-B14F-4D97-AF65-F5344CB8AC3E}">
        <p14:creationId xmlns:p14="http://schemas.microsoft.com/office/powerpoint/2010/main" val="2554210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53C94D5-8CF0-4BDF-ABFF-B8E2C08F7F7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865899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3C94D5-8CF0-4BDF-ABFF-B8E2C08F7F7E}" type="slidenum">
              <a:rPr lang="en-US" smtClean="0"/>
              <a:pPr/>
              <a:t>38</a:t>
            </a:fld>
            <a:endParaRPr lang="en-US"/>
          </a:p>
        </p:txBody>
      </p:sp>
    </p:spTree>
    <p:extLst>
      <p:ext uri="{BB962C8B-B14F-4D97-AF65-F5344CB8AC3E}">
        <p14:creationId xmlns:p14="http://schemas.microsoft.com/office/powerpoint/2010/main" val="3995550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a:t>
            </a:r>
            <a:r>
              <a:rPr lang="en-US" baseline="0"/>
              <a:t> </a:t>
            </a:r>
            <a:r>
              <a:rPr lang="en-US"/>
              <a:t>receive a mean or inappropriate text, post, email, or photo (whether you’re the target or not), </a:t>
            </a:r>
            <a:r>
              <a:rPr lang="en-US" u="sng"/>
              <a:t>you should:</a:t>
            </a:r>
            <a:endParaRPr lang="en-US"/>
          </a:p>
          <a:p>
            <a:endParaRPr lang="en-US"/>
          </a:p>
          <a:p>
            <a:r>
              <a:rPr lang="en-US"/>
              <a:t>&lt;click&gt;</a:t>
            </a:r>
          </a:p>
          <a:p>
            <a:endParaRPr lang="en-US"/>
          </a:p>
          <a:p>
            <a:r>
              <a:rPr lang="en-US" b="1"/>
              <a:t>STOP </a:t>
            </a:r>
            <a:r>
              <a:rPr lang="en-US"/>
              <a:t>correspondence with the bully, and DON’T forward it to your friends.  </a:t>
            </a:r>
          </a:p>
          <a:p>
            <a:endParaRPr lang="en-US"/>
          </a:p>
          <a:p>
            <a:r>
              <a:rPr lang="en-US" i="1"/>
              <a:t>&lt;click&gt;</a:t>
            </a:r>
          </a:p>
          <a:p>
            <a:endParaRPr lang="en-US" i="1"/>
          </a:p>
          <a:p>
            <a:r>
              <a:rPr lang="en-US" b="1"/>
              <a:t>BLOCK</a:t>
            </a:r>
            <a:r>
              <a:rPr lang="en-US" baseline="0"/>
              <a:t> that person from sending you any more emails, messages, texts, wall posts, etc. and </a:t>
            </a:r>
          </a:p>
          <a:p>
            <a:endParaRPr lang="en-US" baseline="0"/>
          </a:p>
          <a:p>
            <a:r>
              <a:rPr lang="en-US" i="1"/>
              <a:t>&lt;click&gt;</a:t>
            </a:r>
          </a:p>
          <a:p>
            <a:endParaRPr lang="en-US" i="1" baseline="0"/>
          </a:p>
          <a:p>
            <a:r>
              <a:rPr lang="en-US" b="1" baseline="0"/>
              <a:t>TELL</a:t>
            </a:r>
            <a:r>
              <a:rPr lang="en-US" baseline="0"/>
              <a:t> </a:t>
            </a:r>
            <a:r>
              <a:rPr lang="en-US"/>
              <a:t> a</a:t>
            </a:r>
            <a:r>
              <a:rPr lang="en-US" baseline="0"/>
              <a:t> </a:t>
            </a:r>
            <a:r>
              <a:rPr lang="en-US"/>
              <a:t>parent, teacher, or other trusted adult.” </a:t>
            </a:r>
          </a:p>
          <a:p>
            <a:pPr marL="171450" indent="-171450">
              <a:buFontTx/>
              <a:buChar char="-"/>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39</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97389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you’re walking down the street and you come to an intersection, what do you do?  You stop of course.  It was drilled into us when we were young, and now we just automatically know to stop, look and listen BEFORE walking across the street.” </a:t>
            </a:r>
            <a:endParaRPr lang="en-US" i="1"/>
          </a:p>
          <a:p>
            <a:endParaRPr lang="en-US" i="1"/>
          </a:p>
          <a:p>
            <a:r>
              <a:rPr lang="en-US"/>
              <a:t>“The same rule applies when you’re going on the internet—you need to </a:t>
            </a:r>
          </a:p>
          <a:p>
            <a:r>
              <a:rPr lang="en-US"/>
              <a:t>STOP    </a:t>
            </a:r>
          </a:p>
          <a:p>
            <a:r>
              <a:rPr lang="en-US" i="1"/>
              <a:t>&lt;click once&gt;  </a:t>
            </a:r>
          </a:p>
          <a:p>
            <a:r>
              <a:rPr lang="en-US"/>
              <a:t>And THINK</a:t>
            </a:r>
          </a:p>
          <a:p>
            <a:r>
              <a:rPr lang="en-US" i="1"/>
              <a:t>&lt;click once&gt;</a:t>
            </a:r>
          </a:p>
          <a:p>
            <a:r>
              <a:rPr lang="en-US" i="1"/>
              <a:t> </a:t>
            </a:r>
            <a:r>
              <a:rPr lang="en-US"/>
              <a:t>before you CONNECT.”</a:t>
            </a:r>
          </a:p>
          <a:p>
            <a:endParaRPr lang="en-US" i="1"/>
          </a:p>
          <a:p>
            <a:r>
              <a:rPr lang="en-US" i="1"/>
              <a:t>This is the main motto of the presentation</a:t>
            </a:r>
            <a:r>
              <a:rPr lang="en-US" i="1" baseline="0"/>
              <a:t> and is repeated again at the end. </a:t>
            </a:r>
            <a:endParaRPr lang="en-US" i="1"/>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995215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“Digital Etiquette: </a:t>
            </a:r>
            <a:r>
              <a:rPr lang="en-US" b="1"/>
              <a:t>always ask permission </a:t>
            </a:r>
            <a:r>
              <a:rPr lang="en-US"/>
              <a:t>before posting a friend’s photo publicly. </a:t>
            </a:r>
            <a:br>
              <a:rPr lang="en-US"/>
            </a:br>
            <a:r>
              <a:rPr lang="en-US"/>
              <a:t>It’s not about privacy settings, it’s about human decency.” Randi Zuckerberg</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p>
          <a:p>
            <a:endParaRPr lang="en-IE" sz="900" b="1" kern="1200">
              <a:solidFill>
                <a:schemeClr val="tx1"/>
              </a:solidFill>
              <a:effectLst/>
              <a:latin typeface="Arial" charset="0"/>
              <a:ea typeface="MS PGothic" pitchFamily="34" charset="-128"/>
              <a:cs typeface="+mn-cs"/>
            </a:endParaRPr>
          </a:p>
          <a:p>
            <a:r>
              <a:rPr lang="en-IE" sz="900" b="1" kern="1200">
                <a:solidFill>
                  <a:schemeClr val="tx1"/>
                </a:solidFill>
                <a:effectLst/>
                <a:latin typeface="Arial" charset="0"/>
                <a:ea typeface="MS PGothic" pitchFamily="34" charset="-128"/>
                <a:cs typeface="+mn-cs"/>
              </a:rPr>
              <a:t>Why not be a force for good online?</a:t>
            </a:r>
          </a:p>
          <a:p>
            <a:pPr lvl="0"/>
            <a:endParaRPr lang="en-IE" sz="900" kern="1200">
              <a:solidFill>
                <a:schemeClr val="tx1"/>
              </a:solidFill>
              <a:effectLst/>
              <a:latin typeface="Arial" charset="0"/>
              <a:ea typeface="MS PGothic" pitchFamily="34" charset="-128"/>
              <a:cs typeface="+mn-cs"/>
            </a:endParaRPr>
          </a:p>
          <a:p>
            <a:pPr lvl="0"/>
            <a:r>
              <a:rPr lang="en-IE" sz="900" kern="1200">
                <a:solidFill>
                  <a:schemeClr val="tx1"/>
                </a:solidFill>
                <a:effectLst/>
                <a:latin typeface="Arial" charset="0"/>
                <a:ea typeface="MS PGothic" pitchFamily="34" charset="-128"/>
                <a:cs typeface="+mn-cs"/>
              </a:rPr>
              <a:t>Share a happy news story.</a:t>
            </a:r>
          </a:p>
          <a:p>
            <a:pPr lvl="0"/>
            <a:r>
              <a:rPr lang="en-IE" sz="900" kern="1200">
                <a:solidFill>
                  <a:schemeClr val="tx1"/>
                </a:solidFill>
                <a:effectLst/>
                <a:latin typeface="Arial" charset="0"/>
                <a:ea typeface="MS PGothic" pitchFamily="34" charset="-128"/>
                <a:cs typeface="+mn-cs"/>
              </a:rPr>
              <a:t>Join in with a positive photo #tag like #100happydays </a:t>
            </a:r>
          </a:p>
          <a:p>
            <a:pPr lvl="0"/>
            <a:endParaRPr lang="en-IE" sz="900" kern="1200">
              <a:solidFill>
                <a:schemeClr val="tx1"/>
              </a:solidFill>
              <a:effectLst/>
              <a:latin typeface="Arial" charset="0"/>
              <a:ea typeface="MS PGothic" pitchFamily="34" charset="-128"/>
              <a:cs typeface="+mn-cs"/>
            </a:endParaRPr>
          </a:p>
          <a:p>
            <a:pPr lvl="0"/>
            <a:r>
              <a:rPr lang="en-IE" sz="900" kern="1200">
                <a:solidFill>
                  <a:schemeClr val="tx1"/>
                </a:solidFill>
                <a:effectLst/>
                <a:latin typeface="Arial" charset="0"/>
                <a:ea typeface="MS PGothic" pitchFamily="34" charset="-128"/>
                <a:cs typeface="+mn-cs"/>
              </a:rPr>
              <a:t>Pay someone a compliment.</a:t>
            </a:r>
          </a:p>
          <a:p>
            <a:pPr lvl="0"/>
            <a:r>
              <a:rPr lang="en-IE" sz="900" kern="1200">
                <a:solidFill>
                  <a:schemeClr val="tx1"/>
                </a:solidFill>
                <a:effectLst/>
                <a:latin typeface="Arial" charset="0"/>
                <a:ea typeface="MS PGothic" pitchFamily="34" charset="-128"/>
                <a:cs typeface="+mn-cs"/>
              </a:rPr>
              <a:t>Like someone’s status.</a:t>
            </a:r>
          </a:p>
          <a:p>
            <a:pPr lvl="0"/>
            <a:endParaRPr lang="en-IE" sz="900" kern="1200">
              <a:solidFill>
                <a:schemeClr val="tx1"/>
              </a:solidFill>
              <a:effectLst/>
              <a:latin typeface="Arial" charset="0"/>
              <a:ea typeface="MS PGothic"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IE" sz="900" kern="1200">
                <a:solidFill>
                  <a:schemeClr val="tx1"/>
                </a:solidFill>
                <a:effectLst/>
                <a:latin typeface="Arial" charset="0"/>
                <a:ea typeface="MS PGothic" pitchFamily="34" charset="-128"/>
                <a:cs typeface="+mn-cs"/>
              </a:rPr>
              <a:t>Post a funny cat picture.</a:t>
            </a:r>
          </a:p>
          <a:p>
            <a:endParaRPr lang="en-IE" baseline="0"/>
          </a:p>
          <a:p>
            <a:pPr marL="0" marR="0" indent="0" algn="l" defTabSz="914400" rtl="0" eaLnBrk="1" fontAlgn="base" latinLnBrk="0" hangingPunct="1">
              <a:lnSpc>
                <a:spcPct val="100000"/>
              </a:lnSpc>
              <a:spcBef>
                <a:spcPct val="30000"/>
              </a:spcBef>
              <a:spcAft>
                <a:spcPct val="0"/>
              </a:spcAft>
              <a:buClrTx/>
              <a:buSzTx/>
              <a:buFontTx/>
              <a:buNone/>
              <a:tabLst/>
              <a:defRPr/>
            </a:pPr>
            <a:r>
              <a:rPr lang="en-IE" sz="900" b="1" kern="1200">
                <a:solidFill>
                  <a:schemeClr val="tx1"/>
                </a:solidFill>
                <a:effectLst/>
                <a:latin typeface="Arial" charset="0"/>
                <a:ea typeface="MS PGothic" pitchFamily="34" charset="-128"/>
                <a:cs typeface="+mn-cs"/>
              </a:rPr>
              <a:t>Notes: </a:t>
            </a:r>
            <a:r>
              <a:rPr lang="en-IE" sz="900" kern="1200">
                <a:solidFill>
                  <a:schemeClr val="tx1"/>
                </a:solidFill>
                <a:effectLst/>
                <a:latin typeface="Arial" charset="0"/>
                <a:ea typeface="MS PGothic" pitchFamily="34" charset="-128"/>
                <a:cs typeface="+mn-cs"/>
              </a:rPr>
              <a:t>Brainstorm with the group to add to the list.</a:t>
            </a:r>
          </a:p>
          <a:p>
            <a:endParaRPr lang="en-IE"/>
          </a:p>
          <a:p>
            <a:pPr marL="171450" indent="-171450">
              <a:buFontTx/>
              <a:buChar char="-"/>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40</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576936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Touch briefly on</a:t>
            </a:r>
            <a:r>
              <a:rPr lang="en-IE" baseline="0"/>
              <a:t> internet addiction. </a:t>
            </a:r>
          </a:p>
          <a:p>
            <a:endParaRPr lang="en-IE" baseline="0"/>
          </a:p>
          <a:p>
            <a:r>
              <a:rPr lang="en-IE" baseline="0"/>
              <a:t>Comment on how it’s actually quite hard to disconnect from the internet with “Always-Enabled” mobile data and real-time updates with texts and mobile notifications for apps. </a:t>
            </a:r>
          </a:p>
          <a:p>
            <a:endParaRPr lang="en-IE" baseline="0"/>
          </a:p>
          <a:p>
            <a:r>
              <a:rPr lang="en-IE" baseline="0"/>
              <a:t>Encourage folks to realize when they’ve spent too much time on the internet and not to neglect other areas of their lives. </a:t>
            </a: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41</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92574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42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34400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43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209923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44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40099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953C94D5-8CF0-4BDF-ABFF-B8E2C08F7F7E}" type="slidenum">
              <a:rPr lang="en-US" smtClean="0"/>
              <a:pPr/>
              <a:t>45</a:t>
            </a:fld>
            <a:endParaRPr lang="en-US"/>
          </a:p>
        </p:txBody>
      </p:sp>
    </p:spTree>
    <p:extLst>
      <p:ext uri="{BB962C8B-B14F-4D97-AF65-F5344CB8AC3E}">
        <p14:creationId xmlns:p14="http://schemas.microsoft.com/office/powerpoint/2010/main" val="10722910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46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949089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Touch briefly on</a:t>
            </a:r>
            <a:r>
              <a:rPr lang="en-IE" baseline="0"/>
              <a:t> internet addiction. </a:t>
            </a:r>
          </a:p>
          <a:p>
            <a:endParaRPr lang="en-IE" baseline="0"/>
          </a:p>
          <a:p>
            <a:r>
              <a:rPr lang="en-IE" baseline="0"/>
              <a:t>Comment on how it’s actually quite hard to disconnect from the internet with “Always-Enabled” mobile data and real-time updates with texts and mobile notifications for apps. </a:t>
            </a:r>
          </a:p>
          <a:p>
            <a:endParaRPr lang="en-IE" baseline="0"/>
          </a:p>
          <a:p>
            <a:r>
              <a:rPr lang="en-IE" baseline="0"/>
              <a:t>Encourage folks to realize when they’ve spent too much time on the internet and not to neglect other areas of their lives. </a:t>
            </a: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47</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734143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48</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00409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001">
              <a:defRPr/>
            </a:pPr>
            <a:r>
              <a:rPr lang="en-US">
                <a:solidFill>
                  <a:srgbClr val="FFFFFF"/>
                </a:solidFill>
              </a:rPr>
              <a:t>Before you use the Internet, take time to understand the risks and learn how to spot potential problems.</a:t>
            </a:r>
          </a:p>
          <a:p>
            <a:endParaRPr lang="en-US"/>
          </a:p>
          <a:p>
            <a:r>
              <a:rPr lang="en-US"/>
              <a:t>Trainers Notes</a:t>
            </a:r>
          </a:p>
          <a:p>
            <a:endParaRPr lang="en-US"/>
          </a:p>
          <a:p>
            <a:r>
              <a:rPr lang="en-US"/>
              <a:t>Because there are</a:t>
            </a:r>
            <a:r>
              <a:rPr lang="en-US" baseline="0"/>
              <a:t> so many of these, you can pick a few to discuss or ask the young people for feedback on why some of these might be considered a pitfall. </a:t>
            </a:r>
          </a:p>
          <a:p>
            <a:endParaRPr lang="en-US" baseline="0"/>
          </a:p>
          <a:p>
            <a:endParaRPr lang="en-US" baseline="0"/>
          </a:p>
          <a:p>
            <a:r>
              <a:rPr lang="en-US" b="1" baseline="0"/>
              <a:t>Weak Passwords </a:t>
            </a:r>
          </a:p>
          <a:p>
            <a:pPr marL="171450" indent="-171450">
              <a:buFontTx/>
              <a:buChar char="-"/>
            </a:pPr>
            <a:r>
              <a:rPr lang="en-US" baseline="0"/>
              <a:t>There are lists on the Internet of WEAK passwords</a:t>
            </a:r>
          </a:p>
          <a:p>
            <a:pPr marL="0" indent="0">
              <a:buFontTx/>
              <a:buNone/>
            </a:pPr>
            <a:endParaRPr lang="en-US" baseline="0"/>
          </a:p>
          <a:p>
            <a:pPr marL="0" indent="0">
              <a:buFontTx/>
              <a:buNone/>
            </a:pPr>
            <a:r>
              <a:rPr lang="en-US" b="1" baseline="0"/>
              <a:t>Unlocked Cell Phone</a:t>
            </a:r>
          </a:p>
          <a:p>
            <a:pPr marL="171450" indent="-171450">
              <a:buFontTx/>
              <a:buChar char="-"/>
            </a:pPr>
            <a:r>
              <a:rPr lang="en-US" baseline="0"/>
              <a:t>Go over “would you want people to read your diary, without permission?</a:t>
            </a:r>
          </a:p>
          <a:p>
            <a:pPr marL="171450" indent="-171450">
              <a:buFontTx/>
              <a:buChar char="-"/>
            </a:pPr>
            <a:r>
              <a:rPr lang="en-US"/>
              <a:t>You wouldn’t want someone to be able to send something out as if it was you, would you?</a:t>
            </a:r>
            <a:endParaRPr lang="en-US" baseline="0"/>
          </a:p>
          <a:p>
            <a:pPr marL="0" indent="0">
              <a:buFontTx/>
              <a:buNone/>
            </a:pPr>
            <a:endParaRPr lang="en-US" baseline="0"/>
          </a:p>
          <a:p>
            <a:pPr marL="0" indent="0">
              <a:buFontTx/>
              <a:buNone/>
            </a:pPr>
            <a:r>
              <a:rPr lang="en-US" b="1" baseline="0"/>
              <a:t>Search Results</a:t>
            </a:r>
          </a:p>
          <a:p>
            <a:pPr marL="171450" indent="-171450">
              <a:buFontTx/>
              <a:buChar char="-"/>
            </a:pPr>
            <a:r>
              <a:rPr lang="en-US" baseline="0"/>
              <a:t>A lot of younger adults and teens will search for popular trends online. Fake imposter sites loaded with Malware or other viruses may be a risk</a:t>
            </a:r>
          </a:p>
          <a:p>
            <a:pPr marL="171450" indent="-171450">
              <a:buFontTx/>
              <a:buChar char="-"/>
            </a:pPr>
            <a:r>
              <a:rPr lang="en-US"/>
              <a:t>Its very popular to look up celebrities, and those sites are can be filled with malware</a:t>
            </a:r>
          </a:p>
          <a:p>
            <a:r>
              <a:rPr lang="en-US" b="1"/>
              <a:t>Posts</a:t>
            </a:r>
          </a:p>
          <a:p>
            <a:r>
              <a:rPr lang="en-US"/>
              <a:t>Be careful what you post, you don’t know who’s watching or where it can</a:t>
            </a:r>
            <a:r>
              <a:rPr lang="en-US" baseline="0"/>
              <a:t> be reproduced. Twitter is notorious for this as celebrities get attacked all the time by thousands for mistakes as trivial as grammar errors. </a:t>
            </a:r>
          </a:p>
          <a:p>
            <a:endParaRPr lang="en-US" baseline="0"/>
          </a:p>
          <a:p>
            <a:r>
              <a:rPr lang="en-US" b="1"/>
              <a:t>Pop-Ups</a:t>
            </a:r>
          </a:p>
          <a:p>
            <a:r>
              <a:rPr lang="en-US"/>
              <a:t>These are unsolicited windows</a:t>
            </a:r>
            <a:r>
              <a:rPr lang="en-US" baseline="0"/>
              <a:t> that appear typically during browsing. They have many types, namely competitions, advertising, fake alerts etc. </a:t>
            </a:r>
          </a:p>
          <a:p>
            <a:endParaRPr lang="en-US" baseline="0"/>
          </a:p>
          <a:p>
            <a:r>
              <a:rPr lang="en-US"/>
              <a:t>Interacting with these pop-ups is</a:t>
            </a:r>
            <a:r>
              <a:rPr lang="en-US" baseline="0"/>
              <a:t> not recommended. We’ll cover this in more detail in later slide. </a:t>
            </a:r>
            <a:endParaRPr lang="en-US"/>
          </a:p>
          <a:p>
            <a:endParaRPr lang="en-US"/>
          </a:p>
          <a:p>
            <a:r>
              <a:rPr lang="en-US" b="1"/>
              <a:t>P2P Networking</a:t>
            </a:r>
          </a:p>
          <a:p>
            <a:r>
              <a:rPr lang="en-IE"/>
              <a:t>Peer-to-Peer (P2P) networks, allow users to share any of the files on their computer with other people using the same file-sharing software. It’s the main way that young people exchange music files and movies. Malicious content, such as viruses and spyware, can also be easily spread over P2P networks. See some reading on same below</a:t>
            </a:r>
            <a:r>
              <a:rPr lang="en-IE" baseline="0"/>
              <a:t> and some recommendations on how to stay safe; </a:t>
            </a:r>
          </a:p>
          <a:p>
            <a:endParaRPr lang="en-IE" baseline="0"/>
          </a:p>
          <a:p>
            <a:r>
              <a:rPr lang="en-IE" b="1"/>
              <a:t>Links </a:t>
            </a:r>
          </a:p>
          <a:p>
            <a:r>
              <a:rPr lang="en-IE" sz="900" b="0" i="0" kern="1200">
                <a:solidFill>
                  <a:schemeClr val="tx1"/>
                </a:solidFill>
                <a:effectLst/>
                <a:latin typeface="Arial" charset="0"/>
                <a:ea typeface="MS PGothic" pitchFamily="34" charset="-128"/>
                <a:cs typeface="+mn-cs"/>
              </a:rPr>
              <a:t>Cyber prowlers frequently build fraudulent web sites that closely mimic legitimate banking and Wall Street sites, tricking users to turn over their online account names, passwords, Social Security numbers, and other personal information.</a:t>
            </a:r>
            <a:r>
              <a:rPr lang="en-IE" sz="900" b="0" i="0" kern="1200" baseline="0">
                <a:solidFill>
                  <a:schemeClr val="tx1"/>
                </a:solidFill>
                <a:effectLst/>
                <a:latin typeface="Arial" charset="0"/>
                <a:ea typeface="MS PGothic" pitchFamily="34" charset="-128"/>
                <a:cs typeface="+mn-cs"/>
              </a:rPr>
              <a:t> P</a:t>
            </a:r>
            <a:r>
              <a:rPr lang="en-IE" sz="900" b="0" i="0" kern="1200">
                <a:solidFill>
                  <a:schemeClr val="tx1"/>
                </a:solidFill>
                <a:effectLst/>
                <a:latin typeface="Arial" charset="0"/>
                <a:ea typeface="MS PGothic" pitchFamily="34" charset="-128"/>
                <a:cs typeface="+mn-cs"/>
              </a:rPr>
              <a:t>hishers attract users through spam or targeted emails, using embedded links hoping to get lucky and find real customers of the hijacked bank, e-retailer, or credit card company. The emails can be extremely convincing, such as a message from eBay saying that your credit card has been declined, or from Citibank saying that they have detected unauthorized activity on your account. </a:t>
            </a:r>
          </a:p>
          <a:p>
            <a:endParaRPr lang="en-IE" sz="900" b="0" i="0" kern="1200">
              <a:solidFill>
                <a:schemeClr val="tx1"/>
              </a:solidFill>
              <a:effectLst/>
              <a:latin typeface="Arial" charset="0"/>
              <a:ea typeface="MS PGothic" pitchFamily="34" charset="-128"/>
              <a:cs typeface="+mn-cs"/>
            </a:endParaRPr>
          </a:p>
          <a:p>
            <a:r>
              <a:rPr lang="en-IE" b="1"/>
              <a:t>http:// vs </a:t>
            </a:r>
            <a:r>
              <a:rPr lang="en-IE" b="1">
                <a:hlinkClick r:id="rId3"/>
              </a:rPr>
              <a:t>https://</a:t>
            </a:r>
          </a:p>
          <a:p>
            <a:r>
              <a:rPr lang="en-IE" b="1"/>
              <a:t>Regular websites may have http in front of their names</a:t>
            </a:r>
            <a:endParaRPr lang="en-IE" sz="900" b="0" i="0" kern="1200">
              <a:solidFill>
                <a:schemeClr val="tx1"/>
              </a:solidFill>
              <a:effectLst/>
              <a:latin typeface="Arial" charset="0"/>
              <a:ea typeface="MS PGothic" pitchFamily="34" charset="-128"/>
              <a:cs typeface="+mn-cs"/>
            </a:endParaRPr>
          </a:p>
          <a:p>
            <a:r>
              <a:rPr lang="en-IE" sz="900" b="0" i="0" kern="1200">
                <a:solidFill>
                  <a:schemeClr val="tx1"/>
                </a:solidFill>
                <a:effectLst/>
                <a:latin typeface="Arial" charset="0"/>
                <a:ea typeface="MS PGothic" pitchFamily="34" charset="-128"/>
                <a:cs typeface="+mn-cs"/>
              </a:rPr>
              <a:t>BUT - </a:t>
            </a:r>
            <a:r>
              <a:rPr lang="en-IE" sz="900" b="0" i="0" kern="1200" baseline="0">
                <a:solidFill>
                  <a:schemeClr val="tx1"/>
                </a:solidFill>
                <a:effectLst/>
                <a:latin typeface="Arial" charset="0"/>
                <a:ea typeface="MS PGothic" pitchFamily="34" charset="-128"/>
                <a:cs typeface="+mn-cs"/>
              </a:rPr>
              <a:t>if you are doing any sensitive work on the internet such as filling out a form or submitting bank details, you MUST ensure the URL in the browser </a:t>
            </a:r>
            <a:r>
              <a:rPr lang="en-IE" sz="900" b="1" i="0" kern="1200" baseline="0">
                <a:solidFill>
                  <a:schemeClr val="tx1"/>
                </a:solidFill>
                <a:effectLst/>
                <a:latin typeface="Arial" charset="0"/>
                <a:ea typeface="MS PGothic" pitchFamily="34" charset="-128"/>
                <a:cs typeface="+mn-cs"/>
              </a:rPr>
              <a:t>is HTTPS and not HTTP</a:t>
            </a:r>
            <a:r>
              <a:rPr lang="en-IE" sz="900" b="0" i="0" kern="1200" baseline="0">
                <a:solidFill>
                  <a:schemeClr val="tx1"/>
                </a:solidFill>
                <a:effectLst/>
                <a:latin typeface="Arial" charset="0"/>
                <a:ea typeface="MS PGothic" pitchFamily="34" charset="-128"/>
                <a:cs typeface="+mn-cs"/>
              </a:rPr>
              <a:t>. If you are filling out a form that requires billing information or credit card details on a site you don’t often visit and the URL is HTTP only, it is very likely this site is a fake and your credentials will be stolen. </a:t>
            </a:r>
            <a:endParaRPr lang="en-IE"/>
          </a:p>
          <a:p>
            <a:endParaRPr lang="en-IE"/>
          </a:p>
          <a:p>
            <a:r>
              <a:rPr lang="en-US"/>
              <a:t>Games</a:t>
            </a:r>
          </a:p>
          <a:p>
            <a:r>
              <a:rPr lang="en-US"/>
              <a:t>Over 60% of games and apps sampled by a McAfee</a:t>
            </a:r>
            <a:r>
              <a:rPr lang="en-US" baseline="0"/>
              <a:t> security team found they were laden with malware and money stealing code charging premium rates by sending texts to numbers hidden in fake games. </a:t>
            </a:r>
          </a:p>
          <a:p>
            <a:endParaRPr lang="en-US" baseline="0"/>
          </a:p>
          <a:p>
            <a:r>
              <a:rPr lang="en-US"/>
              <a:t>Ask young people to</a:t>
            </a:r>
            <a:r>
              <a:rPr lang="en-US" baseline="0"/>
              <a:t> be careful with fake games, free games or unusual variants of popular games that seems suspicious. </a:t>
            </a:r>
          </a:p>
          <a:p>
            <a:endParaRPr lang="en-US" baseline="0"/>
          </a:p>
          <a:p>
            <a:r>
              <a:rPr lang="en-US" b="1" baseline="0"/>
              <a:t>Friend Requests</a:t>
            </a:r>
            <a:endParaRPr lang="en-US" b="1"/>
          </a:p>
          <a:p>
            <a:r>
              <a:rPr lang="en-IE" sz="900" b="0" i="0" kern="1200">
                <a:solidFill>
                  <a:schemeClr val="tx1"/>
                </a:solidFill>
                <a:effectLst/>
                <a:latin typeface="Arial" charset="0"/>
                <a:ea typeface="MS PGothic" pitchFamily="34" charset="-128"/>
                <a:cs typeface="+mn-cs"/>
              </a:rPr>
              <a:t>A</a:t>
            </a:r>
            <a:r>
              <a:rPr lang="en-IE" sz="900" b="0" i="0" kern="1200" baseline="0">
                <a:solidFill>
                  <a:schemeClr val="tx1"/>
                </a:solidFill>
                <a:effectLst/>
                <a:latin typeface="Arial" charset="0"/>
                <a:ea typeface="MS PGothic" pitchFamily="34" charset="-128"/>
                <a:cs typeface="+mn-cs"/>
              </a:rPr>
              <a:t> young persons social network </a:t>
            </a:r>
            <a:r>
              <a:rPr lang="en-IE" sz="900" b="0" i="0" kern="1200">
                <a:solidFill>
                  <a:schemeClr val="tx1"/>
                </a:solidFill>
                <a:effectLst/>
                <a:latin typeface="Arial" charset="0"/>
                <a:ea typeface="MS PGothic" pitchFamily="34" charset="-128"/>
                <a:cs typeface="+mn-cs"/>
              </a:rPr>
              <a:t>is likely made up of two kinds of people: Those they actually talk to in </a:t>
            </a:r>
            <a:r>
              <a:rPr lang="en-IE" sz="900" b="0" i="1" kern="1200">
                <a:solidFill>
                  <a:schemeClr val="tx1"/>
                </a:solidFill>
                <a:effectLst/>
                <a:latin typeface="Arial" charset="0"/>
                <a:ea typeface="MS PGothic" pitchFamily="34" charset="-128"/>
                <a:cs typeface="+mn-cs"/>
              </a:rPr>
              <a:t>real</a:t>
            </a:r>
            <a:r>
              <a:rPr lang="en-IE" sz="900" b="0" i="0" kern="1200">
                <a:solidFill>
                  <a:schemeClr val="tx1"/>
                </a:solidFill>
                <a:effectLst/>
                <a:latin typeface="Arial" charset="0"/>
                <a:ea typeface="MS PGothic" pitchFamily="34" charset="-128"/>
                <a:cs typeface="+mn-cs"/>
              </a:rPr>
              <a:t> life and those they don't.</a:t>
            </a:r>
          </a:p>
          <a:p>
            <a:endParaRPr lang="en-IE" sz="900" b="0" i="0" kern="1200">
              <a:solidFill>
                <a:schemeClr val="tx1"/>
              </a:solidFill>
              <a:effectLst/>
              <a:latin typeface="Arial" charset="0"/>
              <a:ea typeface="MS PGothic" pitchFamily="34" charset="-128"/>
              <a:cs typeface="+mn-cs"/>
            </a:endParaRPr>
          </a:p>
          <a:p>
            <a:r>
              <a:rPr lang="en-US"/>
              <a:t>Talk to</a:t>
            </a:r>
            <a:r>
              <a:rPr lang="en-US" baseline="0"/>
              <a:t> young people about unsolicited friend requests. They should be suspicious of anyone they have not met in person. This ties into the topics of Impersonation and Anonymity which are covered later. </a:t>
            </a:r>
          </a:p>
          <a:p>
            <a:endParaRPr lang="en-US" baseline="0"/>
          </a:p>
          <a:p>
            <a:r>
              <a:rPr lang="en-IE" b="1"/>
              <a:t>Email Request for Money or Personal Information</a:t>
            </a:r>
          </a:p>
          <a:p>
            <a:pPr marL="0" marR="0" indent="0" algn="l" defTabSz="914400" rtl="0" eaLnBrk="1" fontAlgn="base" latinLnBrk="0" hangingPunct="1">
              <a:lnSpc>
                <a:spcPct val="100000"/>
              </a:lnSpc>
              <a:spcBef>
                <a:spcPct val="30000"/>
              </a:spcBef>
              <a:spcAft>
                <a:spcPct val="0"/>
              </a:spcAft>
              <a:buClrTx/>
              <a:buSzTx/>
              <a:buFontTx/>
              <a:buNone/>
              <a:tabLst/>
              <a:defRPr/>
            </a:pPr>
            <a:r>
              <a:rPr lang="en-IE" sz="900" b="0" i="0" kern="1200">
                <a:solidFill>
                  <a:schemeClr val="tx1"/>
                </a:solidFill>
                <a:effectLst/>
                <a:latin typeface="Arial" charset="0"/>
                <a:ea typeface="MS PGothic" pitchFamily="34" charset="-128"/>
                <a:cs typeface="+mn-cs"/>
              </a:rPr>
              <a:t>Be cautious of emails, texts, social media messages, or chats that ask for personal information. Most banks and businesses will never message you requesting information they have no need for such as an email password. If the request seems suspicious, contact your bank first to make sure they did send you something.</a:t>
            </a:r>
          </a:p>
          <a:p>
            <a:pPr marL="0" marR="0" indent="0" algn="l" defTabSz="914400" rtl="0" eaLnBrk="1" fontAlgn="base" latinLnBrk="0" hangingPunct="1">
              <a:lnSpc>
                <a:spcPct val="100000"/>
              </a:lnSpc>
              <a:spcBef>
                <a:spcPct val="30000"/>
              </a:spcBef>
              <a:spcAft>
                <a:spcPct val="0"/>
              </a:spcAft>
              <a:buClrTx/>
              <a:buSzTx/>
              <a:buFontTx/>
              <a:buNone/>
              <a:tabLst/>
              <a:defRPr/>
            </a:pPr>
            <a:endParaRPr lang="en-IE" sz="900" b="0" i="0" kern="1200">
              <a:solidFill>
                <a:schemeClr val="tx1"/>
              </a:solidFill>
              <a:effectLst/>
              <a:latin typeface="Arial" charset="0"/>
              <a:ea typeface="MS PGothic" pitchFamily="34" charset="-128"/>
              <a:cs typeface="+mn-cs"/>
            </a:endParaRPr>
          </a:p>
          <a:p>
            <a:r>
              <a:rPr lang="en-US" b="1"/>
              <a:t>Downloads</a:t>
            </a:r>
          </a:p>
          <a:p>
            <a:r>
              <a:rPr lang="en-US"/>
              <a:t>Be careful of “Free” downloads. Always do a quick search on the internet to see if the application is legitimate and not just a virus in disguise. Use antivirus software to scan anything you download. </a:t>
            </a:r>
          </a:p>
          <a:p>
            <a:endParaRPr lang="en-US"/>
          </a:p>
          <a:p>
            <a:r>
              <a:rPr lang="en-US" b="1"/>
              <a:t>Contests</a:t>
            </a:r>
          </a:p>
          <a:p>
            <a:r>
              <a:rPr lang="en-IE" sz="900" b="0" i="0" kern="1200">
                <a:solidFill>
                  <a:schemeClr val="tx1"/>
                </a:solidFill>
                <a:effectLst/>
                <a:latin typeface="Arial" charset="0"/>
                <a:ea typeface="MS PGothic" pitchFamily="34" charset="-128"/>
                <a:cs typeface="+mn-cs"/>
              </a:rPr>
              <a:t>Be careful when clicking on or liking posts while taking advantage of contests, ads and special deals that you get from your "friends" that advertise the hottest holiday gifts, exclusive discounts at local stores and holiday-related job postings. Be on the lookout for your friends' accounts being hacked and sending out fake alerts to all their connections.</a:t>
            </a:r>
          </a:p>
          <a:p>
            <a:endParaRPr lang="en-IE" sz="900" b="0" i="0" kern="1200">
              <a:solidFill>
                <a:schemeClr val="tx1"/>
              </a:solidFill>
              <a:effectLst/>
              <a:latin typeface="Arial" charset="0"/>
              <a:ea typeface="MS PGothic" pitchFamily="34" charset="-128"/>
              <a:cs typeface="+mn-cs"/>
            </a:endParaRPr>
          </a:p>
          <a:p>
            <a:r>
              <a:rPr lang="en-IE" sz="900" b="0" i="0" kern="1200">
                <a:solidFill>
                  <a:schemeClr val="tx1"/>
                </a:solidFill>
                <a:effectLst/>
                <a:latin typeface="Arial" charset="0"/>
                <a:ea typeface="MS PGothic" pitchFamily="34" charset="-128"/>
                <a:cs typeface="+mn-cs"/>
              </a:rPr>
              <a:t>Criminals are getting savvier with authentic-looking social ads and deals that take consumers to legitimate-looking websites. In order to take advantage of the deals or contests, users provide personal information including their credit card number, email address, phone number and home address.</a:t>
            </a:r>
          </a:p>
          <a:p>
            <a:endParaRPr lang="en-IE" sz="900" b="0" i="0" kern="1200">
              <a:solidFill>
                <a:schemeClr val="tx1"/>
              </a:solidFill>
              <a:effectLst/>
              <a:latin typeface="Arial" charset="0"/>
              <a:ea typeface="MS PGothic" pitchFamily="34" charset="-128"/>
              <a:cs typeface="+mn-cs"/>
            </a:endParaRPr>
          </a:p>
          <a:p>
            <a:r>
              <a:rPr lang="en-US"/>
              <a:t>Attachments</a:t>
            </a:r>
          </a:p>
          <a:p>
            <a:r>
              <a:rPr lang="en-IE" sz="900" b="0" i="0" kern="1200">
                <a:solidFill>
                  <a:schemeClr val="tx1"/>
                </a:solidFill>
                <a:effectLst/>
                <a:latin typeface="Arial" charset="0"/>
                <a:ea typeface="MS PGothic" pitchFamily="34" charset="-128"/>
                <a:cs typeface="+mn-cs"/>
              </a:rPr>
              <a:t>E-mail and instant messaging (IM) are terrific forms of communication for keeping in touch with family</a:t>
            </a:r>
            <a:r>
              <a:rPr lang="en-IE" sz="900" b="0" i="0" kern="1200" baseline="0">
                <a:solidFill>
                  <a:schemeClr val="tx1"/>
                </a:solidFill>
                <a:effectLst/>
                <a:latin typeface="Arial" charset="0"/>
                <a:ea typeface="MS PGothic" pitchFamily="34" charset="-128"/>
                <a:cs typeface="+mn-cs"/>
              </a:rPr>
              <a:t> and</a:t>
            </a:r>
            <a:r>
              <a:rPr lang="en-IE" sz="900" b="0" i="0" kern="1200">
                <a:solidFill>
                  <a:schemeClr val="tx1"/>
                </a:solidFill>
                <a:effectLst/>
                <a:latin typeface="Arial" charset="0"/>
                <a:ea typeface="MS PGothic" pitchFamily="34" charset="-128"/>
                <a:cs typeface="+mn-cs"/>
              </a:rPr>
              <a:t> friends. However, using them unwisely may make you and your computer susceptible to spam, phishing scams, viruses, and other online threats. Check out some guideline below to help protect yourself:</a:t>
            </a:r>
          </a:p>
          <a:p>
            <a:endParaRPr lang="en-IE" sz="900" b="0" i="0" kern="1200">
              <a:solidFill>
                <a:schemeClr val="tx1"/>
              </a:solidFill>
              <a:effectLst/>
              <a:latin typeface="Arial" charset="0"/>
              <a:ea typeface="MS PGothic" pitchFamily="34" charset="-128"/>
              <a:cs typeface="+mn-cs"/>
            </a:endParaRPr>
          </a:p>
          <a:p>
            <a:endParaRPr lang="en-US"/>
          </a:p>
          <a:p>
            <a:endParaRPr lang="en-US"/>
          </a:p>
          <a:p>
            <a:endParaRPr lang="en-US"/>
          </a:p>
          <a:p>
            <a:endParaRPr lang="en-US"/>
          </a:p>
          <a:p>
            <a:endParaRPr lang="en-IE"/>
          </a:p>
          <a:p>
            <a:endParaRPr lang="en-US"/>
          </a:p>
          <a:p>
            <a:endParaRPr lang="en-US"/>
          </a:p>
        </p:txBody>
      </p:sp>
      <p:sp>
        <p:nvSpPr>
          <p:cNvPr id="4" name="Slide Number Placeholder 3"/>
          <p:cNvSpPr>
            <a:spLocks noGrp="1"/>
          </p:cNvSpPr>
          <p:nvPr>
            <p:ph type="sldNum" sz="quarter" idx="10"/>
          </p:nvPr>
        </p:nvSpPr>
        <p:spPr/>
        <p:txBody>
          <a:bodyPr/>
          <a:lstStyle/>
          <a:p>
            <a:fld id="{953C94D5-8CF0-4BDF-ABFF-B8E2C08F7F7E}" type="slidenum">
              <a:rPr lang="en-US" smtClean="0"/>
              <a:pPr/>
              <a:t>5</a:t>
            </a:fld>
            <a:endParaRPr lang="en-US"/>
          </a:p>
        </p:txBody>
      </p:sp>
    </p:spTree>
    <p:extLst>
      <p:ext uri="{BB962C8B-B14F-4D97-AF65-F5344CB8AC3E}">
        <p14:creationId xmlns:p14="http://schemas.microsoft.com/office/powerpoint/2010/main" val="1524755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53565A"/>
                </a:solidFill>
              </a:rPr>
              <a:t>“So… what do you think personal information is</a:t>
            </a:r>
            <a:r>
              <a:rPr lang="en-US" b="1">
                <a:solidFill>
                  <a:srgbClr val="53565A"/>
                </a:solidFill>
              </a:rPr>
              <a:t>?”  [</a:t>
            </a:r>
            <a:r>
              <a:rPr lang="en-US" b="1" i="1" baseline="0">
                <a:solidFill>
                  <a:srgbClr val="53565A"/>
                </a:solidFill>
              </a:rPr>
              <a:t>Ask the group for examples of what kind of information is personal?]</a:t>
            </a:r>
          </a:p>
          <a:p>
            <a:endParaRPr lang="en-US" i="1" baseline="0">
              <a:solidFill>
                <a:srgbClr val="53565A"/>
              </a:solidFill>
            </a:endParaRPr>
          </a:p>
          <a:p>
            <a:r>
              <a:rPr lang="en-US" i="1" baseline="0">
                <a:solidFill>
                  <a:srgbClr val="53565A"/>
                </a:solidFill>
              </a:rPr>
              <a:t>&lt;click once to open safe &gt;</a:t>
            </a:r>
          </a:p>
          <a:p>
            <a:endParaRPr lang="en-US" i="1" baseline="0">
              <a:solidFill>
                <a:srgbClr val="53565A"/>
              </a:solidFill>
            </a:endParaRPr>
          </a:p>
          <a:p>
            <a:r>
              <a:rPr lang="en-US" i="1" baseline="0">
                <a:solidFill>
                  <a:srgbClr val="53565A"/>
                </a:solidFill>
              </a:rPr>
              <a:t>“</a:t>
            </a:r>
            <a:r>
              <a:rPr lang="en-US" baseline="0">
                <a:solidFill>
                  <a:srgbClr val="53565A"/>
                </a:solidFill>
              </a:rPr>
              <a:t>Personal information includes stuff like:</a:t>
            </a:r>
            <a:r>
              <a:rPr lang="en-US">
                <a:solidFill>
                  <a:srgbClr val="53565A"/>
                </a:solidFill>
              </a:rPr>
              <a:t> y</a:t>
            </a:r>
            <a:r>
              <a:rPr lang="en-US" baseline="0">
                <a:solidFill>
                  <a:srgbClr val="53565A"/>
                </a:solidFill>
              </a:rPr>
              <a:t>our age,</a:t>
            </a:r>
            <a:r>
              <a:rPr lang="en-US">
                <a:solidFill>
                  <a:srgbClr val="53565A"/>
                </a:solidFill>
              </a:rPr>
              <a:t> w</a:t>
            </a:r>
            <a:r>
              <a:rPr lang="en-US" baseline="0">
                <a:solidFill>
                  <a:srgbClr val="53565A"/>
                </a:solidFill>
              </a:rPr>
              <a:t>here you go to school, where your parents work,</a:t>
            </a:r>
            <a:r>
              <a:rPr lang="en-US">
                <a:solidFill>
                  <a:srgbClr val="53565A"/>
                </a:solidFill>
              </a:rPr>
              <a:t> </a:t>
            </a:r>
            <a:r>
              <a:rPr lang="en-US" baseline="0">
                <a:solidFill>
                  <a:srgbClr val="53565A"/>
                </a:solidFill>
              </a:rPr>
              <a:t>where you live,</a:t>
            </a:r>
            <a:r>
              <a:rPr lang="en-US">
                <a:solidFill>
                  <a:srgbClr val="53565A"/>
                </a:solidFill>
              </a:rPr>
              <a:t> y</a:t>
            </a:r>
            <a:r>
              <a:rPr lang="en-US" baseline="0">
                <a:solidFill>
                  <a:srgbClr val="53565A"/>
                </a:solidFill>
              </a:rPr>
              <a:t>our phone number</a:t>
            </a:r>
            <a:r>
              <a:rPr lang="en-US">
                <a:solidFill>
                  <a:srgbClr val="53565A"/>
                </a:solidFill>
              </a:rPr>
              <a:t> and p</a:t>
            </a:r>
            <a:r>
              <a:rPr lang="en-US" baseline="0">
                <a:solidFill>
                  <a:srgbClr val="53565A"/>
                </a:solidFill>
              </a:rPr>
              <a:t>asswords.”</a:t>
            </a:r>
          </a:p>
          <a:p>
            <a:endParaRPr lang="en-US">
              <a:solidFill>
                <a:srgbClr val="53565A"/>
              </a:solidFill>
            </a:endParaRPr>
          </a:p>
          <a:p>
            <a:r>
              <a:rPr lang="en-US">
                <a:solidFill>
                  <a:srgbClr val="53565A"/>
                </a:solidFill>
              </a:rPr>
              <a:t>“Why do you think it is a problem to share this information</a:t>
            </a:r>
            <a:r>
              <a:rPr lang="en-US" i="1">
                <a:solidFill>
                  <a:srgbClr val="53565A"/>
                </a:solidFill>
              </a:rPr>
              <a:t>?” [Take some responses.]</a:t>
            </a:r>
          </a:p>
          <a:p>
            <a:endParaRPr lang="en-US">
              <a:solidFill>
                <a:srgbClr val="53565A"/>
              </a:solidFill>
            </a:endParaRPr>
          </a:p>
          <a:p>
            <a:r>
              <a:rPr lang="en-US">
                <a:solidFill>
                  <a:srgbClr val="53565A"/>
                </a:solidFill>
              </a:rPr>
              <a:t>“Cool.  Here’s another example: If you post online that your family is on vacation, you’ve just let A LOT of people know (including some people who you may not know very well) that your house is empty.  With just a little personal information like this, folks</a:t>
            </a:r>
            <a:r>
              <a:rPr lang="en-US" baseline="0">
                <a:solidFill>
                  <a:srgbClr val="53565A"/>
                </a:solidFill>
              </a:rPr>
              <a:t> </a:t>
            </a:r>
            <a:r>
              <a:rPr lang="en-US">
                <a:solidFill>
                  <a:srgbClr val="53565A"/>
                </a:solidFill>
              </a:rPr>
              <a:t>can use it in a variety of ways to hurt you.”</a:t>
            </a:r>
          </a:p>
          <a:p>
            <a:endParaRPr lang="en-US" baseline="0">
              <a:solidFill>
                <a:srgbClr val="53565A"/>
              </a:solidFill>
            </a:endParaRPr>
          </a:p>
          <a:p>
            <a:r>
              <a:rPr lang="en-US" b="1" baseline="0">
                <a:solidFill>
                  <a:srgbClr val="53565A"/>
                </a:solidFill>
              </a:rPr>
              <a:t>Is This Too Much Info?!</a:t>
            </a:r>
          </a:p>
          <a:p>
            <a:r>
              <a:rPr lang="en-US" baseline="0">
                <a:solidFill>
                  <a:srgbClr val="53565A"/>
                </a:solidFill>
              </a:rPr>
              <a:t>We tend to overshare online, before you click on anything watch for these TMI Red Flags; </a:t>
            </a:r>
          </a:p>
          <a:p>
            <a:endParaRPr lang="en-US" baseline="0">
              <a:solidFill>
                <a:srgbClr val="53565A"/>
              </a:solidFill>
            </a:endParaRPr>
          </a:p>
          <a:p>
            <a:endParaRPr lang="en-US" baseline="0">
              <a:solidFill>
                <a:srgbClr val="53565A"/>
              </a:solidFill>
            </a:endParaRPr>
          </a:p>
          <a:p>
            <a:endParaRPr lang="en-IE"/>
          </a:p>
          <a:p>
            <a:endParaRPr lang="en-US"/>
          </a:p>
        </p:txBody>
      </p:sp>
      <p:sp>
        <p:nvSpPr>
          <p:cNvPr id="4" name="Slide Number Placeholder 3"/>
          <p:cNvSpPr>
            <a:spLocks noGrp="1"/>
          </p:cNvSpPr>
          <p:nvPr>
            <p:ph type="sldNum" sz="quarter" idx="10"/>
          </p:nvPr>
        </p:nvSpPr>
        <p:spPr/>
        <p:txBody>
          <a:bodyPr/>
          <a:lstStyle/>
          <a:p>
            <a:fld id="{953C94D5-8CF0-4BDF-ABFF-B8E2C08F7F7E}" type="slidenum">
              <a:rPr lang="en-US" smtClean="0"/>
              <a:pPr/>
              <a:t>6</a:t>
            </a:fld>
            <a:endParaRPr lang="en-US"/>
          </a:p>
        </p:txBody>
      </p:sp>
    </p:spTree>
    <p:extLst>
      <p:ext uri="{BB962C8B-B14F-4D97-AF65-F5344CB8AC3E}">
        <p14:creationId xmlns:p14="http://schemas.microsoft.com/office/powerpoint/2010/main" val="1053517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6418" y="4561546"/>
            <a:ext cx="6338455" cy="4831836"/>
          </a:xfrm>
        </p:spPr>
        <p:txBody>
          <a:bodyPr/>
          <a:lstStyle/>
          <a:p>
            <a:endParaRPr lang="en-US" baseline="0"/>
          </a:p>
        </p:txBody>
      </p:sp>
      <p:sp>
        <p:nvSpPr>
          <p:cNvPr id="4" name="Slide Number Placeholder 3"/>
          <p:cNvSpPr>
            <a:spLocks noGrp="1"/>
          </p:cNvSpPr>
          <p:nvPr>
            <p:ph type="sldNum" sz="quarter" idx="10"/>
          </p:nvPr>
        </p:nvSpPr>
        <p:spPr/>
        <p:txBody>
          <a:bodyPr/>
          <a:lstStyle/>
          <a:p>
            <a:fld id="{979C8A94-F62E-4072-B85F-8EC1A23AAB45}" type="slidenum">
              <a:rPr lang="en-US" smtClean="0"/>
              <a:pPr/>
              <a:t>7</a:t>
            </a:fld>
            <a:endParaRPr lang="en-US"/>
          </a:p>
        </p:txBody>
      </p:sp>
    </p:spTree>
    <p:extLst>
      <p:ext uri="{BB962C8B-B14F-4D97-AF65-F5344CB8AC3E}">
        <p14:creationId xmlns:p14="http://schemas.microsoft.com/office/powerpoint/2010/main" val="2355971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a:t>Email Request for Money or Personal Information</a:t>
            </a:r>
          </a:p>
          <a:p>
            <a:pPr marL="0" marR="0" indent="0" algn="l" defTabSz="914400" rtl="0" eaLnBrk="1" fontAlgn="base" latinLnBrk="0" hangingPunct="1">
              <a:lnSpc>
                <a:spcPct val="100000"/>
              </a:lnSpc>
              <a:spcBef>
                <a:spcPct val="30000"/>
              </a:spcBef>
              <a:spcAft>
                <a:spcPct val="0"/>
              </a:spcAft>
              <a:buClrTx/>
              <a:buSzTx/>
              <a:buFontTx/>
              <a:buNone/>
              <a:tabLst/>
              <a:defRPr/>
            </a:pPr>
            <a:r>
              <a:rPr lang="en-IE" sz="900" b="0" i="0" kern="1200">
                <a:solidFill>
                  <a:schemeClr val="tx1"/>
                </a:solidFill>
                <a:effectLst/>
                <a:latin typeface="Arial" charset="0"/>
                <a:ea typeface="MS PGothic" pitchFamily="34" charset="-128"/>
                <a:cs typeface="+mn-cs"/>
              </a:rPr>
              <a:t>Be cautious of emails, texts, social media messages, or chats that ask for personal information. Most banks and businesses will never message you requesting information they have no need for such as an email password. If the request seems suspicious, contact your bank first to make sure they did send you something.</a:t>
            </a:r>
          </a:p>
          <a:p>
            <a:pPr marL="0" marR="0" indent="0" algn="l" defTabSz="914400" rtl="0" eaLnBrk="1" fontAlgn="base" latinLnBrk="0" hangingPunct="1">
              <a:lnSpc>
                <a:spcPct val="100000"/>
              </a:lnSpc>
              <a:spcBef>
                <a:spcPct val="30000"/>
              </a:spcBef>
              <a:spcAft>
                <a:spcPct val="0"/>
              </a:spcAft>
              <a:buClrTx/>
              <a:buSzTx/>
              <a:buFontTx/>
              <a:buNone/>
              <a:tabLst/>
              <a:defRPr/>
            </a:pPr>
            <a:endParaRPr lang="en-IE" sz="900" b="0" i="0" kern="1200">
              <a:solidFill>
                <a:schemeClr val="tx1"/>
              </a:solidFill>
              <a:effectLst/>
              <a:latin typeface="Arial" charset="0"/>
              <a:ea typeface="MS PGothic" pitchFamily="34" charset="-128"/>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IE" sz="900" b="0" i="0" kern="1200">
                <a:solidFill>
                  <a:schemeClr val="tx1"/>
                </a:solidFill>
                <a:effectLst/>
                <a:latin typeface="Arial" charset="0"/>
                <a:ea typeface="MS PGothic" pitchFamily="34" charset="-128"/>
                <a:cs typeface="+mn-cs"/>
              </a:rPr>
              <a:t>http://blogs.mcafee.com/consumer/consumer-threat-notices/mobile-bankers-beware-a-new-phishing-scam-wants-your-money</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“A phisher will masquerade as a trustworthy business or person, like Facebook for example.  The ‘bait’ is in the electronic communication like this email.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Sometimes you will see clues that it’s a phony…like misspelled words, links, or buttons. If there IS a link or button…hover your cursor over it, and the actual URL will appear.  </a:t>
            </a:r>
          </a:p>
          <a:p>
            <a:pPr eaLnBrk="1" hangingPunct="1"/>
            <a:endParaRPr lang="en-US" altLang="en-US">
              <a:latin typeface="Arial" panose="020B0604020202020204" pitchFamily="34" charset="0"/>
            </a:endParaRPr>
          </a:p>
          <a:p>
            <a:pPr eaLnBrk="1" hangingPunct="1"/>
            <a:r>
              <a:rPr lang="en-US" altLang="en-US" i="1">
                <a:latin typeface="Arial" panose="020B0604020202020204" pitchFamily="34" charset="0"/>
              </a:rPr>
              <a:t>&lt;click&gt;</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If they don’t match, as in this example, DON’T click on the link, or you could mistakenly put your device, or your personal information at risk.</a:t>
            </a:r>
          </a:p>
          <a:p>
            <a:pPr eaLnBrk="1" hangingPunct="1"/>
            <a:endParaRPr lang="en-US" altLang="en-US">
              <a:latin typeface="Arial" panose="020B0604020202020204" pitchFamily="34" charset="0"/>
            </a:endParaRPr>
          </a:p>
          <a:p>
            <a:pPr eaLnBrk="1" hangingPunct="1"/>
            <a:r>
              <a:rPr lang="en-US" altLang="en-US" b="1">
                <a:latin typeface="Arial" panose="020B0604020202020204" pitchFamily="34" charset="0"/>
              </a:rPr>
              <a:t>Here’s another good piece of advice</a:t>
            </a:r>
            <a:r>
              <a:rPr lang="en-US" altLang="en-US">
                <a:latin typeface="Arial" panose="020B0604020202020204" pitchFamily="34" charset="0"/>
              </a:rPr>
              <a:t>: If you receive an email from an organization asking YOU to reset your password, chances are, it’s a phishing attempt.”</a:t>
            </a:r>
          </a:p>
          <a:p>
            <a:pPr eaLnBrk="1" hangingPunct="1"/>
            <a:endParaRPr lang="en-US" altLang="en-US">
              <a:latin typeface="Arial" panose="020B0604020202020204" pitchFamily="34" charset="0"/>
            </a:endParaRPr>
          </a:p>
          <a:p>
            <a:pPr eaLnBrk="1" hangingPunct="1"/>
            <a:r>
              <a:rPr lang="en-US" altLang="en-US" i="1">
                <a:latin typeface="Arial" panose="020B0604020202020204" pitchFamily="34" charset="0"/>
              </a:rPr>
              <a:t>&lt;Click to next slide for another example.&gt;</a:t>
            </a:r>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8</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9850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Pop-Ups</a:t>
            </a:r>
          </a:p>
          <a:p>
            <a:r>
              <a:rPr lang="en-US"/>
              <a:t>These are unsolicited windows</a:t>
            </a:r>
            <a:r>
              <a:rPr lang="en-US" baseline="0"/>
              <a:t> that appear typically during browsing. They have many types, namely competitions, advertising, fake alerts etc. </a:t>
            </a:r>
            <a:r>
              <a:rPr lang="en-US"/>
              <a:t>http://en.wikipedia.org/wiki/Pop-up_ad. Interacting with these pop-ups is</a:t>
            </a:r>
            <a:r>
              <a:rPr lang="en-US" baseline="0"/>
              <a:t> not recommended. </a:t>
            </a:r>
            <a:endParaRPr lang="en-US"/>
          </a:p>
          <a:p>
            <a:endParaRPr lang="en-US"/>
          </a:p>
          <a:p>
            <a:r>
              <a:rPr lang="en-US"/>
              <a:t>“It</a:t>
            </a:r>
            <a:r>
              <a:rPr lang="en-US" baseline="0"/>
              <a:t> is a</a:t>
            </a:r>
            <a:r>
              <a:rPr lang="en-US"/>
              <a:t>nother way online</a:t>
            </a:r>
            <a:r>
              <a:rPr lang="en-US" baseline="0"/>
              <a:t> criminals can hack into your computer and steal your information is by getting you to click on a link that promises a reward.  </a:t>
            </a:r>
          </a:p>
          <a:p>
            <a:r>
              <a:rPr lang="en-US" i="1" baseline="0"/>
              <a:t>&lt;click&gt;</a:t>
            </a:r>
          </a:p>
          <a:p>
            <a:endParaRPr lang="en-US" baseline="0"/>
          </a:p>
          <a:p>
            <a:r>
              <a:rPr lang="en-US" baseline="0"/>
              <a:t>Here’s an example of a popup that promises you a free iPad if you click on the link.  How many of you have received this kind of </a:t>
            </a:r>
            <a:r>
              <a:rPr lang="en-US"/>
              <a:t>message?  Did anyone click on it?  What happened? </a:t>
            </a:r>
          </a:p>
          <a:p>
            <a:endParaRPr lang="en-US" baseline="0"/>
          </a:p>
          <a:p>
            <a:r>
              <a:rPr lang="en-US" baseline="0"/>
              <a:t>Have you ever known anyone who got a FREE iPad just by clicking on some links?  </a:t>
            </a:r>
          </a:p>
          <a:p>
            <a:endParaRPr lang="en-US" b="1"/>
          </a:p>
          <a:p>
            <a:r>
              <a:rPr lang="en-US" b="1" baseline="0"/>
              <a:t>If it sounds like it’s too good to be true – it probably is!  </a:t>
            </a:r>
          </a:p>
          <a:p>
            <a:endParaRPr lang="en-US" baseline="0"/>
          </a:p>
          <a:p>
            <a:r>
              <a:rPr lang="en-US" baseline="0"/>
              <a:t>Never click on link from a suspicious popup or email or text.  Cyber criminals are either trying to get you to go to a malicious site where they can put malware on your computer, or get you to give up your personal information.”</a:t>
            </a:r>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9</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435339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rh Shield">
    <p:bg>
      <p:bgPr>
        <a:solidFill>
          <a:schemeClr val="bg2"/>
        </a:solidFill>
        <a:effectLst/>
      </p:bgPr>
    </p:bg>
    <p:spTree>
      <p:nvGrpSpPr>
        <p:cNvPr id="1" name=""/>
        <p:cNvGrpSpPr/>
        <p:nvPr/>
      </p:nvGrpSpPr>
      <p:grpSpPr>
        <a:xfrm>
          <a:off x="0" y="0"/>
          <a:ext cx="0" cy="0"/>
          <a:chOff x="0" y="0"/>
          <a:chExt cx="0" cy="0"/>
        </a:xfrm>
      </p:grpSpPr>
      <p:cxnSp>
        <p:nvCxnSpPr>
          <p:cNvPr id="7" name="Straight Connector 6"/>
          <p:cNvCxnSpPr/>
          <p:nvPr userDrawn="1"/>
        </p:nvCxnSpPr>
        <p:spPr>
          <a:xfrm>
            <a:off x="459850"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451669" y="4777595"/>
            <a:ext cx="3572891" cy="123111"/>
          </a:xfrm>
          <a:prstGeom prst="rect">
            <a:avLst/>
          </a:prstGeom>
        </p:spPr>
        <p:txBody>
          <a:bodyPr wrap="square" lIns="0" tIns="0" rIns="0" bIns="0" anchor="ctr">
            <a:spAutoFit/>
          </a:bodyPr>
          <a:lstStyle/>
          <a:p>
            <a:r>
              <a:rPr lang="en-US" sz="80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11" name="Text Placeholder 3"/>
          <p:cNvSpPr>
            <a:spLocks noGrp="1"/>
          </p:cNvSpPr>
          <p:nvPr>
            <p:ph type="body" sz="quarter" idx="13" hasCustomPrompt="1"/>
          </p:nvPr>
        </p:nvSpPr>
        <p:spPr>
          <a:xfrm>
            <a:off x="468918" y="2018812"/>
            <a:ext cx="4103082"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1: </a:t>
            </a:r>
            <a:br>
              <a:rPr lang="en-US"/>
            </a:br>
            <a:r>
              <a:rPr lang="en-US"/>
              <a:t>use up to two lines</a:t>
            </a:r>
          </a:p>
        </p:txBody>
      </p:sp>
      <p:sp>
        <p:nvSpPr>
          <p:cNvPr id="12" name="Text Placeholder 11"/>
          <p:cNvSpPr>
            <a:spLocks noGrp="1"/>
          </p:cNvSpPr>
          <p:nvPr>
            <p:ph type="body" sz="quarter" idx="14" hasCustomPrompt="1"/>
          </p:nvPr>
        </p:nvSpPr>
        <p:spPr>
          <a:xfrm>
            <a:off x="468918" y="3165636"/>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13" name="Text Placeholder 14"/>
          <p:cNvSpPr>
            <a:spLocks noGrp="1"/>
          </p:cNvSpPr>
          <p:nvPr>
            <p:ph type="body" sz="quarter" idx="15"/>
          </p:nvPr>
        </p:nvSpPr>
        <p:spPr>
          <a:xfrm>
            <a:off x="468919" y="4262929"/>
            <a:ext cx="4103082"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45" name="Group 4"/>
          <p:cNvGrpSpPr>
            <a:grpSpLocks noChangeAspect="1"/>
          </p:cNvGrpSpPr>
          <p:nvPr userDrawn="1"/>
        </p:nvGrpSpPr>
        <p:grpSpPr bwMode="auto">
          <a:xfrm>
            <a:off x="438447" y="484741"/>
            <a:ext cx="1751645" cy="490219"/>
            <a:chOff x="221" y="738"/>
            <a:chExt cx="2026" cy="567"/>
          </a:xfrm>
          <a:solidFill>
            <a:schemeClr val="bg1"/>
          </a:solidFill>
        </p:grpSpPr>
        <p:sp>
          <p:nvSpPr>
            <p:cNvPr id="46"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47"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48"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49"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0"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1"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2"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3"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4"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5"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6"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7"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8"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9"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0"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1"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2"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3"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4"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5"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6"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7"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8"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9"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70"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71"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72"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pic>
        <p:nvPicPr>
          <p:cNvPr id="39" name="Picture 38"/>
          <p:cNvPicPr>
            <a:picLocks noChangeAspect="1"/>
          </p:cNvPicPr>
          <p:nvPr userDrawn="1"/>
        </p:nvPicPr>
        <p:blipFill rotWithShape="1">
          <a:blip r:embed="rId2">
            <a:extLst>
              <a:ext uri="{28A0092B-C50C-407E-A947-70E740481C1C}">
                <a14:useLocalDpi xmlns:a14="http://schemas.microsoft.com/office/drawing/2010/main" val="0"/>
              </a:ext>
            </a:extLst>
          </a:blip>
          <a:srcRect r="14361"/>
          <a:stretch/>
        </p:blipFill>
        <p:spPr>
          <a:xfrm>
            <a:off x="5623437" y="261647"/>
            <a:ext cx="3520563" cy="4726537"/>
          </a:xfrm>
          <a:prstGeom prst="rect">
            <a:avLst/>
          </a:prstGeom>
        </p:spPr>
      </p:pic>
    </p:spTree>
    <p:extLst>
      <p:ext uri="{BB962C8B-B14F-4D97-AF65-F5344CB8AC3E}">
        <p14:creationId xmlns:p14="http://schemas.microsoft.com/office/powerpoint/2010/main" val="3961143227"/>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with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9"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366629161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259634031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27275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3584575"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mn-lt"/>
                <a:ea typeface="Arial" charset="0"/>
                <a:cs typeface="Arial" charset="0"/>
              </a:defRPr>
            </a:lvl1pPr>
          </a:lstStyle>
          <a:p>
            <a:r>
              <a:rPr lang="en-US"/>
              <a:t>Drag picture to placeholder or click icon to add. You must use a full bleed image to fill this entire space.</a:t>
            </a:r>
          </a:p>
        </p:txBody>
      </p:sp>
      <p:sp>
        <p:nvSpPr>
          <p:cNvPr id="9" name="Text Placeholder 8"/>
          <p:cNvSpPr>
            <a:spLocks noGrp="1"/>
          </p:cNvSpPr>
          <p:nvPr>
            <p:ph type="body" sz="quarter" idx="14"/>
          </p:nvPr>
        </p:nvSpPr>
        <p:spPr>
          <a:xfrm>
            <a:off x="3886198" y="801688"/>
            <a:ext cx="4801899" cy="193465"/>
          </a:xfrm>
        </p:spPr>
        <p:txBody>
          <a:bodyPr>
            <a:normAutofit/>
          </a:bodyPr>
          <a:lstStyle>
            <a:lvl1pPr>
              <a:lnSpc>
                <a:spcPct val="90000"/>
              </a:lnSpc>
              <a:spcBef>
                <a:spcPts val="0"/>
              </a:spcBef>
              <a:defRPr lang="en-US" sz="1200" b="0" i="0" kern="1200" baseline="0" dirty="0" smtClean="0">
                <a:solidFill>
                  <a:schemeClr val="tx1"/>
                </a:solidFill>
                <a:latin typeface="+mn-lt"/>
                <a:ea typeface="Arial" charset="0"/>
                <a:cs typeface="Arial" charset="0"/>
              </a:defRPr>
            </a:lvl1pPr>
            <a:lvl2pPr marL="0" indent="0">
              <a:buNone/>
              <a:defRPr/>
            </a:lvl2pPr>
          </a:lstStyle>
          <a:p>
            <a:pPr lvl="0"/>
            <a:r>
              <a:rPr lang="en-US"/>
              <a:t>Edit Master text styles</a:t>
            </a:r>
          </a:p>
        </p:txBody>
      </p:sp>
      <p:sp>
        <p:nvSpPr>
          <p:cNvPr id="12" name="Content Placeholder 3"/>
          <p:cNvSpPr>
            <a:spLocks noGrp="1"/>
          </p:cNvSpPr>
          <p:nvPr>
            <p:ph sz="half" idx="2"/>
          </p:nvPr>
        </p:nvSpPr>
        <p:spPr>
          <a:xfrm>
            <a:off x="3886198" y="1185863"/>
            <a:ext cx="4800602"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p:cNvSpPr>
            <a:spLocks noGrp="1"/>
          </p:cNvSpPr>
          <p:nvPr>
            <p:ph type="body" sz="quarter" idx="15"/>
          </p:nvPr>
        </p:nvSpPr>
        <p:spPr>
          <a:xfrm>
            <a:off x="3886198" y="4738254"/>
            <a:ext cx="4800602"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Arial" charset="0"/>
                <a:ea typeface="Arial" charset="0"/>
                <a:cs typeface="Arial" charset="0"/>
              </a:defRPr>
            </a:lvl1pPr>
            <a:lvl2pPr marL="0" indent="0">
              <a:buNone/>
              <a:defRPr/>
            </a:lvl2pPr>
          </a:lstStyle>
          <a:p>
            <a:pPr lvl="0"/>
            <a:r>
              <a:rPr lang="en-US"/>
              <a:t>Edit Master text styles</a:t>
            </a:r>
          </a:p>
        </p:txBody>
      </p:sp>
      <p:sp>
        <p:nvSpPr>
          <p:cNvPr id="14" name="Title Placeholder 1"/>
          <p:cNvSpPr>
            <a:spLocks noGrp="1"/>
          </p:cNvSpPr>
          <p:nvPr>
            <p:ph type="title"/>
          </p:nvPr>
        </p:nvSpPr>
        <p:spPr>
          <a:xfrm>
            <a:off x="3886198" y="372253"/>
            <a:ext cx="4801900"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221228028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5559425" y="0"/>
            <a:ext cx="3584575"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 You must use a full bleed image to fill this entire space.</a:t>
            </a:r>
          </a:p>
        </p:txBody>
      </p:sp>
      <p:sp>
        <p:nvSpPr>
          <p:cNvPr id="9" name="Text Placeholder 8"/>
          <p:cNvSpPr>
            <a:spLocks noGrp="1"/>
          </p:cNvSpPr>
          <p:nvPr>
            <p:ph type="body" sz="quarter" idx="14"/>
          </p:nvPr>
        </p:nvSpPr>
        <p:spPr>
          <a:xfrm>
            <a:off x="457200" y="801688"/>
            <a:ext cx="4801899"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2" name="Content Placeholder 3"/>
          <p:cNvSpPr>
            <a:spLocks noGrp="1"/>
          </p:cNvSpPr>
          <p:nvPr>
            <p:ph sz="half" idx="2"/>
          </p:nvPr>
        </p:nvSpPr>
        <p:spPr>
          <a:xfrm>
            <a:off x="457200" y="1185863"/>
            <a:ext cx="4800602"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p:cNvSpPr>
            <a:spLocks noGrp="1"/>
          </p:cNvSpPr>
          <p:nvPr>
            <p:ph type="body" sz="quarter" idx="15"/>
          </p:nvPr>
        </p:nvSpPr>
        <p:spPr>
          <a:xfrm>
            <a:off x="457200" y="4738254"/>
            <a:ext cx="4800602"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8" name="Title Placeholder 1"/>
          <p:cNvSpPr>
            <a:spLocks noGrp="1"/>
          </p:cNvSpPr>
          <p:nvPr>
            <p:ph type="title"/>
          </p:nvPr>
        </p:nvSpPr>
        <p:spPr>
          <a:xfrm>
            <a:off x="457200" y="372253"/>
            <a:ext cx="4800602"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18436319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2647950"/>
            <a:ext cx="9144000" cy="249555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a:t>Drag picture to placeholder or click icon to add. You must use a full bleed image to fill this entire space.</a:t>
            </a:r>
          </a:p>
        </p:txBody>
      </p:sp>
      <p:sp>
        <p:nvSpPr>
          <p:cNvPr id="10"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b="0" i="0" kern="1200" baseline="0" dirty="0" smtClean="0">
                <a:solidFill>
                  <a:schemeClr val="tx1"/>
                </a:solidFill>
                <a:latin typeface="+mn-lt"/>
                <a:ea typeface="Arial" charset="0"/>
                <a:cs typeface="Arial" charset="0"/>
              </a:defRPr>
            </a:lvl1pPr>
            <a:lvl2pPr marL="0" indent="0">
              <a:buNone/>
              <a:defRPr/>
            </a:lvl2pPr>
          </a:lstStyle>
          <a:p>
            <a:pPr lvl="0"/>
            <a:r>
              <a:rPr lang="en-US"/>
              <a:t>Edit Master text styles</a:t>
            </a:r>
          </a:p>
        </p:txBody>
      </p:sp>
      <p:sp>
        <p:nvSpPr>
          <p:cNvPr id="11" name="Content Placeholder 2"/>
          <p:cNvSpPr>
            <a:spLocks noGrp="1"/>
          </p:cNvSpPr>
          <p:nvPr>
            <p:ph sz="half" idx="1"/>
          </p:nvPr>
        </p:nvSpPr>
        <p:spPr>
          <a:xfrm>
            <a:off x="457200" y="1185863"/>
            <a:ext cx="3886200" cy="13858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half" idx="2"/>
          </p:nvPr>
        </p:nvSpPr>
        <p:spPr>
          <a:xfrm>
            <a:off x="4800600" y="1185863"/>
            <a:ext cx="3886200" cy="13858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p:cNvSpPr>
            <a:spLocks noGrp="1"/>
          </p:cNvSpPr>
          <p:nvPr>
            <p:ph type="title"/>
          </p:nvPr>
        </p:nvSpPr>
        <p:spPr>
          <a:xfrm>
            <a:off x="457200" y="372253"/>
            <a:ext cx="8230898"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256772522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ull Bleed Image with Titl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1525692"/>
            <a:ext cx="9144000" cy="3617808"/>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a:t>Drag picture to placeholder or click icon to add. You must use a full bleed image to fill this entire space.</a:t>
            </a:r>
          </a:p>
        </p:txBody>
      </p:sp>
      <p:sp>
        <p:nvSpPr>
          <p:cNvPr id="6" name="Title Placeholder 1"/>
          <p:cNvSpPr>
            <a:spLocks noGrp="1"/>
          </p:cNvSpPr>
          <p:nvPr>
            <p:ph type="title"/>
          </p:nvPr>
        </p:nvSpPr>
        <p:spPr>
          <a:xfrm>
            <a:off x="457200" y="372253"/>
            <a:ext cx="8230898"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231654534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9144000"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a:t>Drag picture to placeholder or click icon to add. You must use a full bleed image to fill this entire space.</a:t>
            </a:r>
          </a:p>
        </p:txBody>
      </p:sp>
    </p:spTree>
    <p:extLst>
      <p:ext uri="{BB962C8B-B14F-4D97-AF65-F5344CB8AC3E}">
        <p14:creationId xmlns:p14="http://schemas.microsoft.com/office/powerpoint/2010/main" val="237123702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Break 1">
    <p:bg>
      <p:bgPr>
        <a:solidFill>
          <a:schemeClr val="bg2"/>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458155" y="1283135"/>
            <a:ext cx="1577754" cy="2577230"/>
            <a:chOff x="458155" y="1281105"/>
            <a:chExt cx="1577754" cy="2577230"/>
          </a:xfrm>
        </p:grpSpPr>
        <p:cxnSp>
          <p:nvCxnSpPr>
            <p:cNvPr id="9" name="Straight Connector 8"/>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 Placeholder 10"/>
          <p:cNvSpPr>
            <a:spLocks noGrp="1"/>
          </p:cNvSpPr>
          <p:nvPr>
            <p:ph type="body" sz="quarter" idx="10"/>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2" name="Text Placeholder 10"/>
          <p:cNvSpPr>
            <a:spLocks noGrp="1"/>
          </p:cNvSpPr>
          <p:nvPr>
            <p:ph type="body" sz="quarter" idx="11"/>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37269673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userDrawn="1"/>
        </p:nvGrpSpPr>
        <p:grpSpPr>
          <a:xfrm>
            <a:off x="457199" y="1295408"/>
            <a:ext cx="1577754" cy="2577230"/>
            <a:chOff x="458155" y="1281105"/>
            <a:chExt cx="1577754" cy="2577230"/>
          </a:xfrm>
        </p:grpSpPr>
        <p:cxnSp>
          <p:nvCxnSpPr>
            <p:cNvPr id="4" name="Straight Connector 3"/>
            <p:cNvCxnSpPr/>
            <p:nvPr userDrawn="1"/>
          </p:nvCxnSpPr>
          <p:spPr>
            <a:xfrm>
              <a:off x="458155" y="38583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8155" y="12811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grpSp>
      <p:sp>
        <p:nvSpPr>
          <p:cNvPr id="6" name="Text Placeholder 10"/>
          <p:cNvSpPr>
            <a:spLocks noGrp="1"/>
          </p:cNvSpPr>
          <p:nvPr>
            <p:ph type="body" sz="quarter" idx="12"/>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kern="12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7" name="Text Placeholder 10"/>
          <p:cNvSpPr>
            <a:spLocks noGrp="1"/>
          </p:cNvSpPr>
          <p:nvPr>
            <p:ph type="body" sz="quarter" idx="13"/>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155817280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cxnSp>
        <p:nvCxnSpPr>
          <p:cNvPr id="4" name="Straight Connector 3"/>
          <p:cNvCxnSpPr/>
          <p:nvPr userDrawn="1"/>
        </p:nvCxnSpPr>
        <p:spPr>
          <a:xfrm>
            <a:off x="459850" y="4150657"/>
            <a:ext cx="3647141"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451669" y="4777595"/>
            <a:ext cx="3572891" cy="123111"/>
          </a:xfrm>
          <a:prstGeom prst="rect">
            <a:avLst/>
          </a:prstGeom>
        </p:spPr>
        <p:txBody>
          <a:bodyPr wrap="square" lIns="0" tIns="0" rIns="0" bIns="0" anchor="ctr">
            <a:spAutoFit/>
          </a:bodyPr>
          <a:lstStyle/>
          <a:p>
            <a:r>
              <a:rPr lang="en-US" sz="80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6" name="Text Placeholder 3"/>
          <p:cNvSpPr>
            <a:spLocks noGrp="1"/>
          </p:cNvSpPr>
          <p:nvPr>
            <p:ph type="body" sz="quarter" idx="13" hasCustomPrompt="1"/>
          </p:nvPr>
        </p:nvSpPr>
        <p:spPr>
          <a:xfrm>
            <a:off x="468918" y="2018812"/>
            <a:ext cx="4103082" cy="953553"/>
          </a:xfrm>
        </p:spPr>
        <p:txBody>
          <a:bodyPr bIns="0" anchor="b"/>
          <a:lstStyle>
            <a:lvl1pPr>
              <a:lnSpc>
                <a:spcPct val="95000"/>
              </a:lnSpc>
              <a:defRPr sz="300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2: </a:t>
            </a:r>
            <a:br>
              <a:rPr lang="en-US"/>
            </a:br>
            <a:r>
              <a:rPr lang="en-US"/>
              <a:t>use up to two lines</a:t>
            </a:r>
          </a:p>
        </p:txBody>
      </p:sp>
      <p:sp>
        <p:nvSpPr>
          <p:cNvPr id="7" name="Text Placeholder 11"/>
          <p:cNvSpPr>
            <a:spLocks noGrp="1"/>
          </p:cNvSpPr>
          <p:nvPr>
            <p:ph type="body" sz="quarter" idx="14" hasCustomPrompt="1"/>
          </p:nvPr>
        </p:nvSpPr>
        <p:spPr>
          <a:xfrm>
            <a:off x="468918" y="3165636"/>
            <a:ext cx="3197272" cy="226493"/>
          </a:xfrm>
        </p:spPr>
        <p:txBody>
          <a:bodyPr/>
          <a:lstStyle>
            <a:lvl1pPr>
              <a:defRPr sz="140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8" name="Text Placeholder 14"/>
          <p:cNvSpPr>
            <a:spLocks noGrp="1"/>
          </p:cNvSpPr>
          <p:nvPr>
            <p:ph type="body" sz="quarter" idx="15"/>
          </p:nvPr>
        </p:nvSpPr>
        <p:spPr>
          <a:xfrm>
            <a:off x="468919" y="4262929"/>
            <a:ext cx="4103082" cy="226232"/>
          </a:xfrm>
        </p:spPr>
        <p:txBody>
          <a:bodyPr/>
          <a:lstStyle>
            <a:lvl1pPr>
              <a:defRPr sz="14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9" name="Group 4"/>
          <p:cNvGrpSpPr>
            <a:grpSpLocks noChangeAspect="1"/>
          </p:cNvGrpSpPr>
          <p:nvPr userDrawn="1"/>
        </p:nvGrpSpPr>
        <p:grpSpPr bwMode="auto">
          <a:xfrm>
            <a:off x="438447" y="484741"/>
            <a:ext cx="1751645" cy="490219"/>
            <a:chOff x="221" y="738"/>
            <a:chExt cx="2026" cy="567"/>
          </a:xfrm>
        </p:grpSpPr>
        <p:sp>
          <p:nvSpPr>
            <p:cNvPr id="10"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1"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2"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3"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4"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5"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6"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7"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8"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9"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0"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1"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2"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3"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4"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5"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6"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7"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
        <p:nvSpPr>
          <p:cNvPr id="37" name="Rectangle 36"/>
          <p:cNvSpPr/>
          <p:nvPr userDrawn="1"/>
        </p:nvSpPr>
        <p:spPr>
          <a:xfrm>
            <a:off x="604069" y="4929995"/>
            <a:ext cx="3572891" cy="123111"/>
          </a:xfrm>
          <a:prstGeom prst="rect">
            <a:avLst/>
          </a:prstGeom>
        </p:spPr>
        <p:txBody>
          <a:bodyPr wrap="square" lIns="0" tIns="0" rIns="0" bIns="0" anchor="ctr">
            <a:spAutoFit/>
          </a:bodyPr>
          <a:lstStyle/>
          <a:p>
            <a:r>
              <a:rPr lang="en-US" sz="800">
                <a:solidFill>
                  <a:srgbClr val="53565A"/>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pic>
        <p:nvPicPr>
          <p:cNvPr id="38" name="Picture 37"/>
          <p:cNvPicPr>
            <a:picLocks noChangeAspect="1"/>
          </p:cNvPicPr>
          <p:nvPr userDrawn="1"/>
        </p:nvPicPr>
        <p:blipFill rotWithShape="1">
          <a:blip r:embed="rId2">
            <a:extLst>
              <a:ext uri="{28A0092B-C50C-407E-A947-70E740481C1C}">
                <a14:useLocalDpi xmlns:a14="http://schemas.microsoft.com/office/drawing/2010/main" val="0"/>
              </a:ext>
            </a:extLst>
          </a:blip>
          <a:srcRect r="14361"/>
          <a:stretch/>
        </p:blipFill>
        <p:spPr>
          <a:xfrm>
            <a:off x="5623437" y="261647"/>
            <a:ext cx="3520563" cy="4726537"/>
          </a:xfrm>
          <a:prstGeom prst="rect">
            <a:avLst/>
          </a:prstGeom>
        </p:spPr>
      </p:pic>
    </p:spTree>
    <p:extLst>
      <p:ext uri="{BB962C8B-B14F-4D97-AF65-F5344CB8AC3E}">
        <p14:creationId xmlns:p14="http://schemas.microsoft.com/office/powerpoint/2010/main" val="25796497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Break 2">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6" name="Footer Placeholder 5"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latin typeface="Intel Clear"/>
              </a:defRPr>
            </a:lvl1pPr>
          </a:lstStyle>
          <a:p>
            <a:endParaRPr lang="en-US"/>
          </a:p>
        </p:txBody>
      </p:sp>
      <p:grpSp>
        <p:nvGrpSpPr>
          <p:cNvPr id="7" name="Group 6"/>
          <p:cNvGrpSpPr/>
          <p:nvPr userDrawn="1"/>
        </p:nvGrpSpPr>
        <p:grpSpPr>
          <a:xfrm>
            <a:off x="458155" y="1283135"/>
            <a:ext cx="1577754" cy="2577230"/>
            <a:chOff x="458155" y="1281105"/>
            <a:chExt cx="1577754" cy="2577230"/>
          </a:xfrm>
        </p:grpSpPr>
        <p:cxnSp>
          <p:nvCxnSpPr>
            <p:cNvPr id="8" name="Straight Connector 7"/>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 Placeholder 10"/>
          <p:cNvSpPr>
            <a:spLocks noGrp="1"/>
          </p:cNvSpPr>
          <p:nvPr>
            <p:ph type="body" sz="quarter" idx="12"/>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b="0" i="0" kern="1200" dirty="0" smtClean="0">
                <a:solidFill>
                  <a:schemeClr val="bg1"/>
                </a:solidFill>
                <a:latin typeface="+mj-lt"/>
                <a:ea typeface="Arial" charset="0"/>
                <a:cs typeface="Arial" charset="0"/>
              </a:defRPr>
            </a:lvl1pPr>
            <a:lvl2pPr marL="0" indent="0">
              <a:buNone/>
              <a:defRPr/>
            </a:lvl2pPr>
          </a:lstStyle>
          <a:p>
            <a:pPr lvl="0"/>
            <a:r>
              <a:rPr lang="en-US"/>
              <a:t>Edit Master text styles</a:t>
            </a:r>
          </a:p>
        </p:txBody>
      </p:sp>
      <p:sp>
        <p:nvSpPr>
          <p:cNvPr id="11" name="Text Placeholder 10"/>
          <p:cNvSpPr>
            <a:spLocks noGrp="1"/>
          </p:cNvSpPr>
          <p:nvPr>
            <p:ph type="body" sz="quarter" idx="13"/>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b="0" i="0" kern="1200" dirty="0" smtClean="0">
                <a:solidFill>
                  <a:schemeClr val="bg1"/>
                </a:solidFill>
                <a:latin typeface="+mn-lt"/>
                <a:ea typeface="Arial" charset="0"/>
                <a:cs typeface="Arial"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274629557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Brea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userDrawn="1"/>
        </p:nvGrpSpPr>
        <p:grpSpPr>
          <a:xfrm>
            <a:off x="458155" y="1283135"/>
            <a:ext cx="1577754" cy="2577230"/>
            <a:chOff x="458155" y="1281105"/>
            <a:chExt cx="1577754" cy="2577230"/>
          </a:xfrm>
        </p:grpSpPr>
        <p:cxnSp>
          <p:nvCxnSpPr>
            <p:cNvPr id="10" name="Straight Connector 9"/>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 Placeholder 10"/>
          <p:cNvSpPr>
            <a:spLocks noGrp="1"/>
          </p:cNvSpPr>
          <p:nvPr>
            <p:ph type="body" sz="quarter" idx="12"/>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6" name="Text Placeholder 10"/>
          <p:cNvSpPr>
            <a:spLocks noGrp="1"/>
          </p:cNvSpPr>
          <p:nvPr>
            <p:ph type="body" sz="quarter" idx="13"/>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92607126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Option 1">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6" name="Footer Placeholder 5"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latin typeface="Intel Clear"/>
              </a:defRPr>
            </a:lvl1pPr>
          </a:lstStyle>
          <a:p>
            <a:endParaRPr lang="en-US"/>
          </a:p>
        </p:txBody>
      </p:sp>
      <p:cxnSp>
        <p:nvCxnSpPr>
          <p:cNvPr id="10" name="Straight Connector 9"/>
          <p:cNvCxnSpPr/>
          <p:nvPr userDrawn="1"/>
        </p:nvCxnSpPr>
        <p:spPr>
          <a:xfrm>
            <a:off x="3783123" y="31979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83123" y="5646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2" hasCustomPrompt="1"/>
          </p:nvPr>
        </p:nvSpPr>
        <p:spPr>
          <a:xfrm>
            <a:off x="2372953" y="1696604"/>
            <a:ext cx="4398096" cy="369332"/>
          </a:xfrm>
        </p:spPr>
        <p:txBody>
          <a:bodyPr wrap="square" anchor="ctr">
            <a:spAutoFit/>
          </a:bodyPr>
          <a:lstStyle>
            <a:lvl1pPr marL="0" algn="ctr" defTabSz="914362" rtl="0" eaLnBrk="1" latinLnBrk="0" hangingPunct="1">
              <a:lnSpc>
                <a:spcPct val="100000"/>
              </a:lnSpc>
              <a:spcBef>
                <a:spcPct val="0"/>
              </a:spcBef>
              <a:buNone/>
              <a:defRPr lang="en-US" sz="2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
        <p:nvSpPr>
          <p:cNvPr id="13" name="Text Placeholder 3"/>
          <p:cNvSpPr>
            <a:spLocks noGrp="1"/>
          </p:cNvSpPr>
          <p:nvPr>
            <p:ph type="body" sz="quarter" idx="13" hasCustomPrompt="1"/>
          </p:nvPr>
        </p:nvSpPr>
        <p:spPr>
          <a:xfrm>
            <a:off x="2642394" y="3483407"/>
            <a:ext cx="3859213" cy="430887"/>
          </a:xfrm>
        </p:spPr>
        <p:txBody>
          <a:bodyPr anchor="ctr">
            <a:spAutoFit/>
          </a:bodyPr>
          <a:lstStyle>
            <a:lvl1pPr marL="0" algn="ctr" defTabSz="914362"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Author</a:t>
            </a:r>
          </a:p>
          <a:p>
            <a:pPr lvl="0"/>
            <a:r>
              <a:rPr lang="en-US"/>
              <a:t>Title</a:t>
            </a:r>
          </a:p>
        </p:txBody>
      </p:sp>
    </p:spTree>
    <p:extLst>
      <p:ext uri="{BB962C8B-B14F-4D97-AF65-F5344CB8AC3E}">
        <p14:creationId xmlns:p14="http://schemas.microsoft.com/office/powerpoint/2010/main" val="299230725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3783123" y="31979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783123" y="5646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2" hasCustomPrompt="1"/>
          </p:nvPr>
        </p:nvSpPr>
        <p:spPr>
          <a:xfrm>
            <a:off x="2372953" y="1696604"/>
            <a:ext cx="4398096" cy="369332"/>
          </a:xfrm>
        </p:spPr>
        <p:txBody>
          <a:bodyPr wrap="square" anchor="ctr">
            <a:spAutoFit/>
          </a:bodyPr>
          <a:lstStyle>
            <a:lvl1pPr marL="0" algn="ctr" defTabSz="914362" rtl="0" eaLnBrk="1" latinLnBrk="0" hangingPunct="1">
              <a:lnSpc>
                <a:spcPct val="100000"/>
              </a:lnSpc>
              <a:spcBef>
                <a:spcPct val="0"/>
              </a:spcBef>
              <a:buNone/>
              <a:defRPr lang="en-US" sz="2400" kern="12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
        <p:nvSpPr>
          <p:cNvPr id="6" name="Text Placeholder 3"/>
          <p:cNvSpPr>
            <a:spLocks noGrp="1"/>
          </p:cNvSpPr>
          <p:nvPr>
            <p:ph type="body" sz="quarter" idx="13" hasCustomPrompt="1"/>
          </p:nvPr>
        </p:nvSpPr>
        <p:spPr>
          <a:xfrm>
            <a:off x="2642394" y="3483407"/>
            <a:ext cx="3859213" cy="430887"/>
          </a:xfrm>
        </p:spPr>
        <p:txBody>
          <a:bodyPr anchor="ctr">
            <a:spAutoFit/>
          </a:bodyPr>
          <a:lstStyle>
            <a:lvl1pPr marL="0" algn="ctr" defTabSz="914362" rtl="0" eaLnBrk="1" latinLnBrk="0" hangingPunct="1">
              <a:lnSpc>
                <a:spcPct val="100000"/>
              </a:lnSpc>
              <a:spcBef>
                <a:spcPct val="0"/>
              </a:spcBef>
              <a:buNone/>
              <a:defRPr lang="en-US" sz="14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Author</a:t>
            </a:r>
          </a:p>
          <a:p>
            <a:pPr lvl="0"/>
            <a:r>
              <a:rPr lang="en-US"/>
              <a:t>Title</a:t>
            </a:r>
          </a:p>
        </p:txBody>
      </p:sp>
    </p:spTree>
    <p:extLst>
      <p:ext uri="{BB962C8B-B14F-4D97-AF65-F5344CB8AC3E}">
        <p14:creationId xmlns:p14="http://schemas.microsoft.com/office/powerpoint/2010/main" val="28415276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2078667" y="0"/>
            <a:ext cx="4986666" cy="5143500"/>
          </a:xfrm>
          <a:prstGeom prst="rect">
            <a:avLst/>
          </a:prstGeom>
          <a:solidFill>
            <a:srgbClr val="75160D">
              <a:alpha val="69804"/>
            </a:srgb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cxnSp>
        <p:nvCxnSpPr>
          <p:cNvPr id="11" name="Straight Connector 10"/>
          <p:cNvCxnSpPr/>
          <p:nvPr userDrawn="1"/>
        </p:nvCxnSpPr>
        <p:spPr>
          <a:xfrm>
            <a:off x="3783123" y="31979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783123" y="5646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2" hasCustomPrompt="1"/>
          </p:nvPr>
        </p:nvSpPr>
        <p:spPr>
          <a:xfrm>
            <a:off x="2372953" y="1696604"/>
            <a:ext cx="4398096" cy="369332"/>
          </a:xfrm>
        </p:spPr>
        <p:txBody>
          <a:bodyPr wrap="square" anchor="ctr">
            <a:spAutoFit/>
          </a:bodyPr>
          <a:lstStyle>
            <a:lvl1pPr marL="0" algn="ctr" defTabSz="914362" rtl="0" eaLnBrk="1" latinLnBrk="0" hangingPunct="1">
              <a:lnSpc>
                <a:spcPct val="100000"/>
              </a:lnSpc>
              <a:spcBef>
                <a:spcPct val="0"/>
              </a:spcBef>
              <a:buNone/>
              <a:defRPr lang="en-US" sz="2400" b="0" i="0" kern="1200" dirty="0" smtClean="0">
                <a:solidFill>
                  <a:schemeClr val="bg1"/>
                </a:solidFill>
                <a:latin typeface="+mn-lt"/>
                <a:ea typeface="Arial" charset="0"/>
                <a:cs typeface="Arial" charset="0"/>
              </a:defRPr>
            </a:lvl1pPr>
            <a:lvl2pPr marL="0" indent="0">
              <a:buNone/>
              <a:defRPr/>
            </a:lvl2pPr>
          </a:lstStyle>
          <a:p>
            <a:pPr lvl="0"/>
            <a:r>
              <a:rPr lang="en-US"/>
              <a:t>30pt Text</a:t>
            </a:r>
          </a:p>
        </p:txBody>
      </p:sp>
      <p:sp>
        <p:nvSpPr>
          <p:cNvPr id="13" name="Text Placeholder 3"/>
          <p:cNvSpPr>
            <a:spLocks noGrp="1"/>
          </p:cNvSpPr>
          <p:nvPr>
            <p:ph type="body" sz="quarter" idx="13" hasCustomPrompt="1"/>
          </p:nvPr>
        </p:nvSpPr>
        <p:spPr>
          <a:xfrm>
            <a:off x="2642394" y="3483407"/>
            <a:ext cx="3859213" cy="430887"/>
          </a:xfrm>
        </p:spPr>
        <p:txBody>
          <a:bodyPr anchor="ctr">
            <a:spAutoFit/>
          </a:bodyPr>
          <a:lstStyle>
            <a:lvl1pPr marL="0" algn="ctr" defTabSz="914362" rtl="0" eaLnBrk="1" latinLnBrk="0" hangingPunct="1">
              <a:lnSpc>
                <a:spcPct val="100000"/>
              </a:lnSpc>
              <a:spcBef>
                <a:spcPct val="0"/>
              </a:spcBef>
              <a:buNone/>
              <a:defRPr lang="en-US" sz="1400" b="0" i="0" kern="1200" dirty="0" smtClean="0">
                <a:solidFill>
                  <a:schemeClr val="bg1"/>
                </a:solidFill>
                <a:latin typeface="+mn-lt"/>
                <a:ea typeface="Arial" charset="0"/>
                <a:cs typeface="Arial" charset="0"/>
              </a:defRPr>
            </a:lvl1pPr>
            <a:lvl2pPr marL="0" indent="0">
              <a:buNone/>
              <a:defRPr/>
            </a:lvl2pPr>
          </a:lstStyle>
          <a:p>
            <a:pPr lvl="0"/>
            <a:r>
              <a:rPr lang="en-US"/>
              <a:t>Author</a:t>
            </a:r>
          </a:p>
          <a:p>
            <a:pPr lvl="0"/>
            <a:r>
              <a:rPr lang="en-US"/>
              <a:t>Title</a:t>
            </a:r>
          </a:p>
        </p:txBody>
      </p:sp>
    </p:spTree>
    <p:extLst>
      <p:ext uri="{BB962C8B-B14F-4D97-AF65-F5344CB8AC3E}">
        <p14:creationId xmlns:p14="http://schemas.microsoft.com/office/powerpoint/2010/main" val="411296510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ig Idea 2">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6" name="Footer Placeholder 5"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latin typeface="Intel Clear"/>
              </a:defRPr>
            </a:lvl1pPr>
          </a:lstStyle>
          <a:p>
            <a:endParaRPr lang="en-US"/>
          </a:p>
        </p:txBody>
      </p:sp>
      <p:cxnSp>
        <p:nvCxnSpPr>
          <p:cNvPr id="8" name="Straight Connector 7"/>
          <p:cNvCxnSpPr/>
          <p:nvPr userDrawn="1"/>
        </p:nvCxnSpPr>
        <p:spPr>
          <a:xfrm>
            <a:off x="3783123"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783123" y="12250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2" hasCustomPrompt="1"/>
          </p:nvPr>
        </p:nvSpPr>
        <p:spPr>
          <a:xfrm>
            <a:off x="2642394" y="2340918"/>
            <a:ext cx="3859213" cy="461665"/>
          </a:xfrm>
        </p:spPr>
        <p:txBody>
          <a:bodyPr anchor="ctr">
            <a:spAutoFit/>
          </a:bodyPr>
          <a:lstStyle>
            <a:lvl1pPr marL="0" algn="ctr" defTabSz="914362" rtl="0" eaLnBrk="1" latinLnBrk="0" hangingPunct="1">
              <a:lnSpc>
                <a:spcPct val="100000"/>
              </a:lnSpc>
              <a:spcBef>
                <a:spcPct val="0"/>
              </a:spcBef>
              <a:buNone/>
              <a:defRPr lang="en-US" sz="3000" b="0" i="0" kern="1200" dirty="0" smtClean="0">
                <a:solidFill>
                  <a:schemeClr val="bg1"/>
                </a:solidFill>
                <a:latin typeface="+mn-lt"/>
                <a:ea typeface="Arial" charset="0"/>
                <a:cs typeface="Arial" charset="0"/>
              </a:defRPr>
            </a:lvl1pPr>
            <a:lvl2pPr marL="0" indent="0">
              <a:buNone/>
              <a:defRPr/>
            </a:lvl2pPr>
          </a:lstStyle>
          <a:p>
            <a:pPr lvl="0"/>
            <a:r>
              <a:rPr lang="en-US"/>
              <a:t>30pt Text</a:t>
            </a:r>
          </a:p>
        </p:txBody>
      </p:sp>
    </p:spTree>
    <p:extLst>
      <p:ext uri="{BB962C8B-B14F-4D97-AF65-F5344CB8AC3E}">
        <p14:creationId xmlns:p14="http://schemas.microsoft.com/office/powerpoint/2010/main" val="1141331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3783123" y="38583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783123" y="12250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2" hasCustomPrompt="1"/>
          </p:nvPr>
        </p:nvSpPr>
        <p:spPr>
          <a:xfrm>
            <a:off x="2642394" y="2340918"/>
            <a:ext cx="3859213" cy="461665"/>
          </a:xfrm>
        </p:spPr>
        <p:txBody>
          <a:bodyPr anchor="ctr">
            <a:spAutoFit/>
          </a:bodyPr>
          <a:lstStyle>
            <a:lvl1pPr marL="0" algn="ctr" defTabSz="914362" rtl="0" eaLnBrk="1" latinLnBrk="0" hangingPunct="1">
              <a:lnSpc>
                <a:spcPct val="100000"/>
              </a:lnSpc>
              <a:spcBef>
                <a:spcPct val="0"/>
              </a:spcBef>
              <a:buNone/>
              <a:defRPr lang="en-US" sz="3000" kern="1200" dirty="0" smtClean="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Tree>
    <p:extLst>
      <p:ext uri="{BB962C8B-B14F-4D97-AF65-F5344CB8AC3E}">
        <p14:creationId xmlns:p14="http://schemas.microsoft.com/office/powerpoint/2010/main" val="145516456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ig Ide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2078667" y="0"/>
            <a:ext cx="4986666" cy="5143500"/>
          </a:xfrm>
          <a:prstGeom prst="rect">
            <a:avLst/>
          </a:prstGeom>
          <a:solidFill>
            <a:srgbClr val="75160D">
              <a:alpha val="69804"/>
            </a:srgb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cxnSp>
        <p:nvCxnSpPr>
          <p:cNvPr id="4" name="Straight Connector 3"/>
          <p:cNvCxnSpPr/>
          <p:nvPr userDrawn="1"/>
        </p:nvCxnSpPr>
        <p:spPr>
          <a:xfrm>
            <a:off x="3783123"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3783123" y="12250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2" hasCustomPrompt="1"/>
          </p:nvPr>
        </p:nvSpPr>
        <p:spPr>
          <a:xfrm>
            <a:off x="2642394" y="2340918"/>
            <a:ext cx="3859213" cy="461665"/>
          </a:xfrm>
        </p:spPr>
        <p:txBody>
          <a:bodyPr anchor="ctr">
            <a:spAutoFit/>
          </a:bodyPr>
          <a:lstStyle>
            <a:lvl1pPr marL="0" algn="ctr" defTabSz="914362"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Tree>
    <p:extLst>
      <p:ext uri="{BB962C8B-B14F-4D97-AF65-F5344CB8AC3E}">
        <p14:creationId xmlns:p14="http://schemas.microsoft.com/office/powerpoint/2010/main" val="145121308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Open/Close 1">
    <p:bg>
      <p:bgPr>
        <a:solidFill>
          <a:schemeClr val="bg1"/>
        </a:solidFill>
        <a:effectLst/>
      </p:bgPr>
    </p:bg>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3" name="Footer Placeholder 2"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latin typeface="Intel Clear"/>
              </a:defRPr>
            </a:lvl1pPr>
          </a:lstStyle>
          <a:p>
            <a:endParaRPr lang="en-US"/>
          </a:p>
        </p:txBody>
      </p:sp>
      <p:sp>
        <p:nvSpPr>
          <p:cNvPr id="4" name="Slide Number Placeholder 3" hidden="1"/>
          <p:cNvSpPr>
            <a:spLocks noGrp="1"/>
          </p:cNvSpPr>
          <p:nvPr>
            <p:ph type="sldNum" sz="quarter" idx="12"/>
          </p:nvPr>
        </p:nvSpPr>
        <p:spPr>
          <a:xfrm>
            <a:off x="8760612" y="4869757"/>
            <a:ext cx="230989" cy="154577"/>
          </a:xfrm>
          <a:prstGeom prst="rect">
            <a:avLst/>
          </a:prstGeom>
        </p:spPr>
        <p:txBody>
          <a:bodyPr/>
          <a:lstStyle>
            <a:lvl1pPr>
              <a:defRPr>
                <a:latin typeface="Intel Clear"/>
              </a:defRPr>
            </a:lvl1pPr>
          </a:lstStyle>
          <a:p>
            <a:fld id="{EEB8B06D-99A5-468B-806E-293788FE9637}" type="slidenum">
              <a:rPr lang="en-US" smtClean="0"/>
              <a:pPr/>
              <a:t>‹#›</a:t>
            </a:fld>
            <a:endParaRPr lang="en-US"/>
          </a:p>
        </p:txBody>
      </p:sp>
      <p:cxnSp>
        <p:nvCxnSpPr>
          <p:cNvPr id="5" name="Straight Connector 4" hidden="1"/>
          <p:cNvCxnSpPr/>
          <p:nvPr userDrawn="1"/>
        </p:nvCxnSpPr>
        <p:spPr>
          <a:xfrm>
            <a:off x="8686800" y="4872032"/>
            <a:ext cx="0" cy="152400"/>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2" hidden="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17536" y="4828032"/>
            <a:ext cx="886404" cy="24688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4"/>
          <p:cNvGrpSpPr>
            <a:grpSpLocks noChangeAspect="1"/>
          </p:cNvGrpSpPr>
          <p:nvPr userDrawn="1"/>
        </p:nvGrpSpPr>
        <p:grpSpPr bwMode="auto">
          <a:xfrm>
            <a:off x="2570510" y="1977656"/>
            <a:ext cx="4006237" cy="1121194"/>
            <a:chOff x="221" y="738"/>
            <a:chExt cx="2026" cy="567"/>
          </a:xfrm>
        </p:grpSpPr>
        <p:sp>
          <p:nvSpPr>
            <p:cNvPr id="13"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4"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5"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
        <p:nvSpPr>
          <p:cNvPr id="41" name="Content Placeholder 2"/>
          <p:cNvSpPr txBox="1">
            <a:spLocks/>
          </p:cNvSpPr>
          <p:nvPr userDrawn="1"/>
        </p:nvSpPr>
        <p:spPr>
          <a:xfrm>
            <a:off x="371876" y="4430121"/>
            <a:ext cx="8354298" cy="575241"/>
          </a:xfrm>
          <a:prstGeom prst="rect">
            <a:avLst/>
          </a:prstGeom>
          <a:noFill/>
        </p:spPr>
        <p:txBody>
          <a:bodyPr anchor="t" anchorCtr="0">
            <a:noAutofit/>
          </a:bodyPr>
          <a:lstStyle>
            <a:lvl1pPr marL="0" indent="0" algn="l" defTabSz="914362" rtl="0" eaLnBrk="1" latinLnBrk="0" hangingPunct="1">
              <a:lnSpc>
                <a:spcPct val="90000"/>
              </a:lnSpc>
              <a:spcBef>
                <a:spcPct val="20000"/>
              </a:spcBef>
              <a:spcAft>
                <a:spcPts val="600"/>
              </a:spcAft>
              <a:buFontTx/>
              <a:buNone/>
              <a:tabLst>
                <a:tab pos="230179" algn="l"/>
              </a:tabLst>
              <a:defRPr sz="1600" kern="1200" baseline="0">
                <a:solidFill>
                  <a:schemeClr val="tx1"/>
                </a:solidFill>
                <a:latin typeface="+mj-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6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400" kern="1200">
                <a:solidFill>
                  <a:srgbClr val="53565A"/>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rgbClr val="53565A"/>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rgbClr val="53565A"/>
                </a:solidFill>
                <a:latin typeface="+mn-lt"/>
                <a:ea typeface="+mn-ea"/>
                <a:cs typeface="+mn-cs"/>
              </a:defRPr>
            </a:lvl5pPr>
            <a:lvl6pPr marL="2514495"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76"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57"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38"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0"/>
              </a:spcBef>
              <a:spcAft>
                <a:spcPts val="0"/>
              </a:spcAft>
            </a:pPr>
            <a:r>
              <a:rPr lang="en-US" sz="700">
                <a:solidFill>
                  <a:srgbClr val="53565A"/>
                </a:solidFill>
                <a:latin typeface="Open Sans" panose="020B0606030504020204" pitchFamily="34" charset="0"/>
                <a:ea typeface="Open Sans" panose="020B0606030504020204" pitchFamily="34" charset="0"/>
                <a:cs typeface="Open Sans" panose="020B0606030504020204" pitchFamily="34" charset="0"/>
              </a:rPr>
              <a:t>McAfee, the McAfee logo and [insert &lt;other relevant McAfee Names&gt;] are trademarks or registered trademarks of McAfee LLC or its subsidiaries in the U.S. and/or other countries. </a:t>
            </a:r>
          </a:p>
          <a:p>
            <a:pPr>
              <a:lnSpc>
                <a:spcPct val="100000"/>
              </a:lnSpc>
              <a:spcBef>
                <a:spcPts val="0"/>
              </a:spcBef>
              <a:spcAft>
                <a:spcPts val="0"/>
              </a:spcAft>
            </a:pPr>
            <a:r>
              <a:rPr lang="en-US" sz="700">
                <a:solidFill>
                  <a:srgbClr val="53565A"/>
                </a:solidFill>
                <a:latin typeface="Open Sans" panose="020B0606030504020204" pitchFamily="34" charset="0"/>
                <a:ea typeface="Open Sans" panose="020B0606030504020204" pitchFamily="34" charset="0"/>
                <a:cs typeface="Open Sans" panose="020B0606030504020204" pitchFamily="34" charset="0"/>
              </a:rPr>
              <a:t>Other names and brands may be claimed as the property of others. </a:t>
            </a:r>
          </a:p>
          <a:p>
            <a:pPr>
              <a:lnSpc>
                <a:spcPct val="100000"/>
              </a:lnSpc>
              <a:spcBef>
                <a:spcPts val="0"/>
              </a:spcBef>
              <a:spcAft>
                <a:spcPts val="0"/>
              </a:spcAft>
            </a:pPr>
            <a:r>
              <a:rPr lang="en-US" sz="700">
                <a:solidFill>
                  <a:srgbClr val="53565A"/>
                </a:solidFill>
                <a:latin typeface="Open Sans" panose="020B0606030504020204" pitchFamily="34" charset="0"/>
                <a:ea typeface="Open Sans" panose="020B0606030504020204" pitchFamily="34" charset="0"/>
                <a:cs typeface="Open Sans" panose="020B0606030504020204" pitchFamily="34" charset="0"/>
              </a:rPr>
              <a:t>Copyright © 2017 McAfee LLC.</a:t>
            </a:r>
          </a:p>
        </p:txBody>
      </p:sp>
    </p:spTree>
    <p:extLst>
      <p:ext uri="{BB962C8B-B14F-4D97-AF65-F5344CB8AC3E}">
        <p14:creationId xmlns:p14="http://schemas.microsoft.com/office/powerpoint/2010/main" val="323580521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Open/Close 2">
    <p:bg>
      <p:bgPr>
        <a:solidFill>
          <a:schemeClr val="bg2"/>
        </a:solidFill>
        <a:effectLst/>
      </p:bgPr>
    </p:bg>
    <p:spTree>
      <p:nvGrpSpPr>
        <p:cNvPr id="1" name=""/>
        <p:cNvGrpSpPr/>
        <p:nvPr/>
      </p:nvGrpSpPr>
      <p:grpSpPr>
        <a:xfrm>
          <a:off x="0" y="0"/>
          <a:ext cx="0" cy="0"/>
          <a:chOff x="0" y="0"/>
          <a:chExt cx="0" cy="0"/>
        </a:xfrm>
      </p:grpSpPr>
      <p:sp>
        <p:nvSpPr>
          <p:cNvPr id="4" name="Content Placeholder 2"/>
          <p:cNvSpPr txBox="1">
            <a:spLocks/>
          </p:cNvSpPr>
          <p:nvPr userDrawn="1"/>
        </p:nvSpPr>
        <p:spPr>
          <a:xfrm>
            <a:off x="371876" y="4430121"/>
            <a:ext cx="8354298" cy="575241"/>
          </a:xfrm>
          <a:prstGeom prst="rect">
            <a:avLst/>
          </a:prstGeom>
          <a:noFill/>
        </p:spPr>
        <p:txBody>
          <a:bodyPr anchor="t" anchorCtr="0">
            <a:noAutofit/>
          </a:bodyPr>
          <a:lstStyle>
            <a:lvl1pPr marL="0" indent="0" algn="l" defTabSz="914362" rtl="0" eaLnBrk="1" latinLnBrk="0" hangingPunct="1">
              <a:lnSpc>
                <a:spcPct val="90000"/>
              </a:lnSpc>
              <a:spcBef>
                <a:spcPct val="20000"/>
              </a:spcBef>
              <a:spcAft>
                <a:spcPts val="600"/>
              </a:spcAft>
              <a:buFontTx/>
              <a:buNone/>
              <a:tabLst>
                <a:tab pos="230179" algn="l"/>
              </a:tabLst>
              <a:defRPr sz="1600" kern="1200" baseline="0">
                <a:solidFill>
                  <a:schemeClr val="tx1"/>
                </a:solidFill>
                <a:latin typeface="+mj-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6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400" kern="1200">
                <a:solidFill>
                  <a:srgbClr val="53565A"/>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rgbClr val="53565A"/>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rgbClr val="53565A"/>
                </a:solidFill>
                <a:latin typeface="+mn-lt"/>
                <a:ea typeface="+mn-ea"/>
                <a:cs typeface="+mn-cs"/>
              </a:defRPr>
            </a:lvl5pPr>
            <a:lvl6pPr marL="2514495"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76"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57"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38"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0"/>
              </a:spcBef>
              <a:spcAft>
                <a:spcPts val="0"/>
              </a:spcAft>
            </a:pPr>
            <a:r>
              <a:rPr lang="en-US" sz="700">
                <a:solidFill>
                  <a:schemeClr val="bg1"/>
                </a:solidFill>
                <a:latin typeface="Open Sans" panose="020B0606030504020204" pitchFamily="34" charset="0"/>
                <a:ea typeface="Open Sans" panose="020B0606030504020204" pitchFamily="34" charset="0"/>
                <a:cs typeface="Open Sans" panose="020B0606030504020204" pitchFamily="34" charset="0"/>
              </a:rPr>
              <a:t>McAfee, the McAfee logo are trademarks or registered trademarks of McAfee, LLC or its subsidiaries in the U.S. and/or other countries. </a:t>
            </a:r>
          </a:p>
          <a:p>
            <a:pPr>
              <a:lnSpc>
                <a:spcPct val="100000"/>
              </a:lnSpc>
              <a:spcBef>
                <a:spcPts val="0"/>
              </a:spcBef>
              <a:spcAft>
                <a:spcPts val="0"/>
              </a:spcAft>
            </a:pPr>
            <a:r>
              <a:rPr lang="en-US" sz="700">
                <a:solidFill>
                  <a:schemeClr val="bg1"/>
                </a:solidFill>
                <a:latin typeface="Open Sans" panose="020B0606030504020204" pitchFamily="34" charset="0"/>
                <a:ea typeface="Open Sans" panose="020B0606030504020204" pitchFamily="34" charset="0"/>
                <a:cs typeface="Open Sans" panose="020B0606030504020204" pitchFamily="34" charset="0"/>
              </a:rPr>
              <a:t>Other names and brands may be claimed as the property of others. </a:t>
            </a:r>
          </a:p>
          <a:p>
            <a:pPr>
              <a:lnSpc>
                <a:spcPct val="100000"/>
              </a:lnSpc>
              <a:spcBef>
                <a:spcPts val="0"/>
              </a:spcBef>
              <a:spcAft>
                <a:spcPts val="0"/>
              </a:spcAft>
            </a:pPr>
            <a:r>
              <a:rPr lang="en-US" sz="700">
                <a:solidFill>
                  <a:schemeClr val="bg1"/>
                </a:solidFill>
                <a:latin typeface="Open Sans" panose="020B0606030504020204" pitchFamily="34" charset="0"/>
                <a:ea typeface="Open Sans" panose="020B0606030504020204" pitchFamily="34" charset="0"/>
                <a:cs typeface="Open Sans" panose="020B0606030504020204" pitchFamily="34" charset="0"/>
              </a:rPr>
              <a:t>Copyright © 2018 McAfee, LLC.</a:t>
            </a:r>
          </a:p>
        </p:txBody>
      </p:sp>
      <p:pic>
        <p:nvPicPr>
          <p:cNvPr id="3" name="Picture 2"/>
          <p:cNvPicPr>
            <a:picLocks noChangeAspect="1"/>
          </p:cNvPicPr>
          <p:nvPr userDrawn="1"/>
        </p:nvPicPr>
        <p:blipFill>
          <a:blip r:embed="rId2"/>
          <a:stretch>
            <a:fillRect/>
          </a:stretch>
        </p:blipFill>
        <p:spPr>
          <a:xfrm>
            <a:off x="2570510" y="1977656"/>
            <a:ext cx="3939005" cy="1104365"/>
          </a:xfrm>
          <a:prstGeom prst="rect">
            <a:avLst/>
          </a:prstGeom>
        </p:spPr>
      </p:pic>
    </p:spTree>
    <p:extLst>
      <p:ext uri="{BB962C8B-B14F-4D97-AF65-F5344CB8AC3E}">
        <p14:creationId xmlns:p14="http://schemas.microsoft.com/office/powerpoint/2010/main" val="286857323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72253"/>
            <a:ext cx="8239328" cy="337360"/>
          </a:xfrm>
        </p:spPr>
        <p:txBody>
          <a:bodyPr/>
          <a:lstStyle/>
          <a:p>
            <a:r>
              <a:rPr lang="en-US"/>
              <a:t>Click to edit Master title style</a:t>
            </a:r>
          </a:p>
        </p:txBody>
      </p:sp>
      <p:sp>
        <p:nvSpPr>
          <p:cNvPr id="3" name="Content Placeholder 2"/>
          <p:cNvSpPr>
            <a:spLocks noGrp="1"/>
          </p:cNvSpPr>
          <p:nvPr>
            <p:ph idx="1"/>
          </p:nvPr>
        </p:nvSpPr>
        <p:spPr>
          <a:xfrm>
            <a:off x="457200" y="1185863"/>
            <a:ext cx="8230898" cy="3446860"/>
          </a:xfrm>
          <a:prstGeom prst="rect">
            <a:avLst/>
          </a:prstGeom>
        </p:spPr>
        <p:txBody>
          <a:bodyPr/>
          <a:lstStyle>
            <a:lvl1pPr>
              <a:lnSpc>
                <a:spcPct val="95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0" name="Text Placeholder 8"/>
          <p:cNvSpPr>
            <a:spLocks noGrp="1"/>
          </p:cNvSpPr>
          <p:nvPr>
            <p:ph type="body" sz="quarter" idx="14" hasCustomPrompt="1"/>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134687135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Right Half Im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5559426" y="0"/>
            <a:ext cx="3584575" cy="5143500"/>
          </a:xfrm>
          <a:pattFill prst="pct90">
            <a:fgClr>
              <a:schemeClr val="tx2"/>
            </a:fgClr>
            <a:bgClr>
              <a:schemeClr val="tx2">
                <a:lumMod val="50000"/>
              </a:schemeClr>
            </a:bgClr>
          </a:pattFill>
        </p:spPr>
        <p:txBody>
          <a:bodyPr vert="horz" lIns="182880" tIns="91440" rIns="182880" bIns="45720" rtlCol="0" anchor="t">
            <a:noAutofit/>
          </a:bodyPr>
          <a:lstStyle>
            <a:lvl1pPr algn="ctr">
              <a:defRPr lang="en-US" sz="2000" dirty="0">
                <a:solidFill>
                  <a:schemeClr val="bg1"/>
                </a:solidFill>
              </a:defRPr>
            </a:lvl1pPr>
          </a:lstStyle>
          <a:p>
            <a:pPr lvl="0" algn="ctr" defTabSz="914400">
              <a:spcBef>
                <a:spcPts val="0"/>
              </a:spcBef>
              <a:spcAft>
                <a:spcPts val="0"/>
              </a:spcAft>
              <a:tabLst>
                <a:tab pos="230188" algn="l"/>
              </a:tabLst>
            </a:pPr>
            <a:r>
              <a:rPr lang="en-US"/>
              <a:t>Click icon to add picture</a:t>
            </a:r>
          </a:p>
        </p:txBody>
      </p:sp>
      <p:sp>
        <p:nvSpPr>
          <p:cNvPr id="2" name="Title 1"/>
          <p:cNvSpPr>
            <a:spLocks noGrp="1"/>
          </p:cNvSpPr>
          <p:nvPr>
            <p:ph type="title" hasCustomPrompt="1"/>
          </p:nvPr>
        </p:nvSpPr>
        <p:spPr>
          <a:xfrm>
            <a:off x="457200" y="180975"/>
            <a:ext cx="4827589" cy="730252"/>
          </a:xfrm>
        </p:spPr>
        <p:txBody>
          <a:bodyPr/>
          <a:lstStyle>
            <a:lvl1pPr>
              <a:defRPr baseline="0"/>
            </a:lvl1pPr>
          </a:lstStyle>
          <a:p>
            <a:r>
              <a:rPr lang="en-US"/>
              <a:t>28pt Arial Headline</a:t>
            </a:r>
          </a:p>
        </p:txBody>
      </p:sp>
      <p:sp>
        <p:nvSpPr>
          <p:cNvPr id="5" name="Slide Number Placeholder 4"/>
          <p:cNvSpPr>
            <a:spLocks noGrp="1"/>
          </p:cNvSpPr>
          <p:nvPr>
            <p:ph type="sldNum" sz="quarter" idx="12"/>
          </p:nvPr>
        </p:nvSpPr>
        <p:spPr>
          <a:xfrm>
            <a:off x="8760612" y="4869757"/>
            <a:ext cx="230989" cy="154577"/>
          </a:xfrm>
          <a:prstGeom prst="rect">
            <a:avLst/>
          </a:prstGeom>
        </p:spPr>
        <p:txBody>
          <a:bodyPr/>
          <a:lstStyle>
            <a:lvl1pPr>
              <a:defRPr>
                <a:solidFill>
                  <a:schemeClr val="bg1"/>
                </a:solidFill>
              </a:defRPr>
            </a:lvl1pPr>
          </a:lstStyle>
          <a:p>
            <a:fld id="{EEB8B06D-99A5-468B-806E-293788FE9637}" type="slidenum">
              <a:rPr lang="en-US" smtClean="0"/>
              <a:pPr/>
              <a:t>‹#›</a:t>
            </a:fld>
            <a:endParaRPr lang="en-US"/>
          </a:p>
        </p:txBody>
      </p:sp>
      <p:sp>
        <p:nvSpPr>
          <p:cNvPr id="8" name="Text Placeholder 2"/>
          <p:cNvSpPr>
            <a:spLocks noGrp="1"/>
          </p:cNvSpPr>
          <p:nvPr>
            <p:ph idx="1"/>
          </p:nvPr>
        </p:nvSpPr>
        <p:spPr>
          <a:xfrm>
            <a:off x="457200" y="1379538"/>
            <a:ext cx="4827588" cy="3249612"/>
          </a:xfrm>
          <a:prstGeom prst="rect">
            <a:avLst/>
          </a:prstGeom>
        </p:spPr>
        <p:txBody>
          <a:bodyPr vert="horz" lIns="0" tIns="0" rIns="0" bIns="45718" rtlCol="0">
            <a:noAutofit/>
          </a:bodyPr>
          <a:lstStyle>
            <a:lvl1pPr>
              <a:defRPr>
                <a:solidFill>
                  <a:schemeClr val="tx1"/>
                </a:solidFill>
              </a:defRPr>
            </a:lvl1pPr>
            <a:lvl2pPr>
              <a:defRPr>
                <a:solidFill>
                  <a:schemeClr val="tx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p:cNvSpPr>
            <a:spLocks noGrp="1"/>
          </p:cNvSpPr>
          <p:nvPr>
            <p:ph type="body" sz="quarter" idx="19" hasCustomPrompt="1"/>
          </p:nvPr>
        </p:nvSpPr>
        <p:spPr>
          <a:xfrm>
            <a:off x="7705725" y="4822028"/>
            <a:ext cx="914400" cy="245269"/>
          </a:xfrm>
          <a:blipFill dpi="0" rotWithShape="1">
            <a:blip r:embed="rId2" cstate="print"/>
            <a:srcRect/>
            <a:tile tx="0" ty="0" sx="27000" sy="27000" flip="none" algn="tl"/>
          </a:blipFill>
        </p:spPr>
        <p:txBody>
          <a:bodyPr/>
          <a:lstStyle>
            <a:lvl1pPr>
              <a:defRPr lang="en-US" sz="200" kern="1200" baseline="0" dirty="0">
                <a:solidFill>
                  <a:schemeClr val="tx2"/>
                </a:solidFill>
                <a:latin typeface="+mj-lt"/>
                <a:ea typeface="+mn-ea"/>
                <a:cs typeface="+mn-cs"/>
              </a:defRPr>
            </a:lvl1pPr>
          </a:lstStyle>
          <a:p>
            <a:pPr marL="0" lvl="0" indent="0" algn="l" defTabSz="914362" rtl="0" eaLnBrk="1" latinLnBrk="0" hangingPunct="1">
              <a:lnSpc>
                <a:spcPct val="90000"/>
              </a:lnSpc>
              <a:spcBef>
                <a:spcPct val="20000"/>
              </a:spcBef>
              <a:spcAft>
                <a:spcPts val="600"/>
              </a:spcAft>
              <a:buFontTx/>
              <a:buNone/>
              <a:tabLst>
                <a:tab pos="230179" algn="l"/>
              </a:tabLst>
            </a:pPr>
            <a:r>
              <a:rPr lang="en-US"/>
              <a:t>.</a:t>
            </a:r>
          </a:p>
        </p:txBody>
      </p:sp>
      <p:sp>
        <p:nvSpPr>
          <p:cNvPr id="12" name="Text Placeholder 6"/>
          <p:cNvSpPr>
            <a:spLocks noGrp="1"/>
          </p:cNvSpPr>
          <p:nvPr>
            <p:ph type="body" sz="quarter" idx="18" hasCustomPrompt="1"/>
          </p:nvPr>
        </p:nvSpPr>
        <p:spPr>
          <a:xfrm>
            <a:off x="8686800" y="4869656"/>
            <a:ext cx="0" cy="152400"/>
          </a:xfrm>
          <a:custGeom>
            <a:avLst/>
            <a:gdLst>
              <a:gd name="connsiteX0" fmla="*/ 0 w 76200"/>
              <a:gd name="connsiteY0" fmla="*/ 0 h 152400"/>
              <a:gd name="connsiteX1" fmla="*/ 76200 w 76200"/>
              <a:gd name="connsiteY1" fmla="*/ 0 h 152400"/>
              <a:gd name="connsiteX2" fmla="*/ 76200 w 76200"/>
              <a:gd name="connsiteY2" fmla="*/ 152400 h 152400"/>
              <a:gd name="connsiteX3" fmla="*/ 0 w 76200"/>
              <a:gd name="connsiteY3" fmla="*/ 152400 h 152400"/>
              <a:gd name="connsiteX4" fmla="*/ 0 w 76200"/>
              <a:gd name="connsiteY4" fmla="*/ 0 h 152400"/>
              <a:gd name="connsiteX0" fmla="*/ 0 w 76200"/>
              <a:gd name="connsiteY0" fmla="*/ 0 h 152400"/>
              <a:gd name="connsiteX1" fmla="*/ 76200 w 76200"/>
              <a:gd name="connsiteY1" fmla="*/ 0 h 152400"/>
              <a:gd name="connsiteX2" fmla="*/ 76200 w 76200"/>
              <a:gd name="connsiteY2" fmla="*/ 152400 h 152400"/>
              <a:gd name="connsiteX3" fmla="*/ 0 w 76200"/>
              <a:gd name="connsiteY3" fmla="*/ 0 h 152400"/>
              <a:gd name="connsiteX0" fmla="*/ 0 w 0"/>
              <a:gd name="connsiteY0" fmla="*/ 152400 h 152400"/>
              <a:gd name="connsiteX1" fmla="*/ 0 w 0"/>
              <a:gd name="connsiteY1" fmla="*/ 0 h 152400"/>
              <a:gd name="connsiteX2" fmla="*/ 0 w 0"/>
              <a:gd name="connsiteY2" fmla="*/ 152400 h 152400"/>
            </a:gdLst>
            <a:ahLst/>
            <a:cxnLst>
              <a:cxn ang="0">
                <a:pos x="connsiteX0" y="connsiteY0"/>
              </a:cxn>
              <a:cxn ang="0">
                <a:pos x="connsiteX1" y="connsiteY1"/>
              </a:cxn>
              <a:cxn ang="0">
                <a:pos x="connsiteX2" y="connsiteY2"/>
              </a:cxn>
            </a:cxnLst>
            <a:rect l="l" t="t" r="r" b="b"/>
            <a:pathLst>
              <a:path h="152400">
                <a:moveTo>
                  <a:pt x="0" y="152400"/>
                </a:moveTo>
                <a:lnTo>
                  <a:pt x="0" y="0"/>
                </a:lnTo>
                <a:lnTo>
                  <a:pt x="0" y="152400"/>
                </a:lnTo>
                <a:close/>
              </a:path>
            </a:pathLst>
          </a:custGeom>
          <a:ln w="6350">
            <a:solidFill>
              <a:schemeClr val="bg1"/>
            </a:solidFill>
          </a:ln>
        </p:spPr>
        <p:txBody>
          <a:bodyPr/>
          <a:lstStyle>
            <a:lvl1pPr>
              <a:defRPr sz="500">
                <a:solidFill>
                  <a:schemeClr val="bg2"/>
                </a:solidFill>
              </a:defRPr>
            </a:lvl1pPr>
          </a:lstStyle>
          <a:p>
            <a:pPr lvl="0"/>
            <a:r>
              <a:rPr lang="en-US"/>
              <a:t>.</a:t>
            </a:r>
          </a:p>
        </p:txBody>
      </p:sp>
      <p:sp>
        <p:nvSpPr>
          <p:cNvPr id="10" name="Text Placeholder 2"/>
          <p:cNvSpPr>
            <a:spLocks noGrp="1"/>
          </p:cNvSpPr>
          <p:nvPr>
            <p:ph type="body" sz="quarter" idx="21" hasCustomPrompt="1"/>
          </p:nvPr>
        </p:nvSpPr>
        <p:spPr>
          <a:xfrm>
            <a:off x="457200" y="4857750"/>
            <a:ext cx="4828032" cy="152400"/>
          </a:xfrm>
        </p:spPr>
        <p:txBody>
          <a:bodyPr anchor="t"/>
          <a:lstStyle>
            <a:lvl1pPr>
              <a:defRPr sz="800">
                <a:solidFill>
                  <a:schemeClr val="accent1"/>
                </a:solidFill>
              </a:defRPr>
            </a:lvl1pPr>
          </a:lstStyle>
          <a:p>
            <a:pPr lvl="0"/>
            <a:r>
              <a:rPr lang="en-US"/>
              <a:t>Footer</a:t>
            </a:r>
          </a:p>
        </p:txBody>
      </p:sp>
      <p:sp>
        <p:nvSpPr>
          <p:cNvPr id="13" name="Text Placeholder 2"/>
          <p:cNvSpPr>
            <a:spLocks noGrp="1"/>
          </p:cNvSpPr>
          <p:nvPr>
            <p:ph type="body" sz="quarter" idx="22" hasCustomPrompt="1"/>
          </p:nvPr>
        </p:nvSpPr>
        <p:spPr>
          <a:xfrm>
            <a:off x="457201" y="4667254"/>
            <a:ext cx="4829175" cy="152400"/>
          </a:xfrm>
        </p:spPr>
        <p:txBody>
          <a:bodyPr bIns="0" anchor="b"/>
          <a:lstStyle>
            <a:lvl1pPr>
              <a:defRPr sz="900">
                <a:solidFill>
                  <a:schemeClr val="tx1"/>
                </a:solidFill>
              </a:defRPr>
            </a:lvl1pPr>
          </a:lstStyle>
          <a:p>
            <a:pPr lvl="0"/>
            <a:r>
              <a:rPr lang="en-US"/>
              <a:t>Source</a:t>
            </a:r>
          </a:p>
        </p:txBody>
      </p:sp>
      <p:sp>
        <p:nvSpPr>
          <p:cNvPr id="14" name="Text Placeholder 2"/>
          <p:cNvSpPr>
            <a:spLocks noGrp="1"/>
          </p:cNvSpPr>
          <p:nvPr>
            <p:ph type="body" sz="quarter" idx="23"/>
          </p:nvPr>
        </p:nvSpPr>
        <p:spPr>
          <a:xfrm>
            <a:off x="457200" y="918371"/>
            <a:ext cx="4832350" cy="250029"/>
          </a:xfrm>
        </p:spPr>
        <p:txBody>
          <a:bodyPr/>
          <a:lstStyle>
            <a:lvl1pPr>
              <a:tabLst>
                <a:tab pos="230179" algn="l"/>
                <a:tab pos="342886" algn="l"/>
              </a:tabLst>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202047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550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903685"/>
            <a:ext cx="4078288" cy="35361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38689" y="903685"/>
            <a:ext cx="4079875" cy="35361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617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Half Picture">
    <p:bg>
      <p:bgPr>
        <a:solidFill>
          <a:schemeClr val="bg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459850"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52544" y="4777595"/>
            <a:ext cx="3572891" cy="123111"/>
          </a:xfrm>
          <a:prstGeom prst="rect">
            <a:avLst/>
          </a:prstGeom>
        </p:spPr>
        <p:txBody>
          <a:bodyPr wrap="square" lIns="0" tIns="0" rIns="0" bIns="0" anchor="ctr">
            <a:spAutoFit/>
          </a:bodyPr>
          <a:lstStyle/>
          <a:p>
            <a:r>
              <a:rPr lang="en-US" sz="800" b="0" i="0">
                <a:solidFill>
                  <a:schemeClr val="bg1"/>
                </a:solidFill>
                <a:latin typeface="Open Sans" panose="020B0606030504020204" pitchFamily="34" charset="0"/>
                <a:ea typeface="Open Sans" panose="020B0606030504020204" pitchFamily="34" charset="0"/>
                <a:cs typeface="Open Sans" panose="020B0606030504020204" pitchFamily="34" charset="0"/>
              </a:rPr>
              <a:t>External</a:t>
            </a:r>
            <a:r>
              <a:rPr lang="en-US" sz="800" b="0" i="0" baseline="0">
                <a:solidFill>
                  <a:schemeClr val="bg1"/>
                </a:solidFill>
                <a:latin typeface="Open Sans" panose="020B0606030504020204" pitchFamily="34" charset="0"/>
                <a:ea typeface="Open Sans" panose="020B0606030504020204" pitchFamily="34" charset="0"/>
                <a:cs typeface="Open Sans" panose="020B0606030504020204" pitchFamily="34" charset="0"/>
              </a:rPr>
              <a:t> Facing / Public</a:t>
            </a:r>
            <a:endParaRPr lang="en-US" sz="800"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p:cNvSpPr>
            <a:spLocks noGrp="1"/>
          </p:cNvSpPr>
          <p:nvPr>
            <p:ph type="body" sz="quarter" idx="13" hasCustomPrompt="1"/>
          </p:nvPr>
        </p:nvSpPr>
        <p:spPr>
          <a:xfrm>
            <a:off x="468420" y="2018812"/>
            <a:ext cx="4103580"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3: </a:t>
            </a:r>
            <a:br>
              <a:rPr lang="en-US"/>
            </a:br>
            <a:r>
              <a:rPr lang="en-US"/>
              <a:t>use up to two lines</a:t>
            </a:r>
          </a:p>
        </p:txBody>
      </p:sp>
      <p:sp>
        <p:nvSpPr>
          <p:cNvPr id="12" name="Text Placeholder 11"/>
          <p:cNvSpPr>
            <a:spLocks noGrp="1"/>
          </p:cNvSpPr>
          <p:nvPr>
            <p:ph type="body" sz="quarter" idx="14" hasCustomPrompt="1"/>
          </p:nvPr>
        </p:nvSpPr>
        <p:spPr>
          <a:xfrm>
            <a:off x="468420" y="3165636"/>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15" name="Text Placeholder 14"/>
          <p:cNvSpPr>
            <a:spLocks noGrp="1"/>
          </p:cNvSpPr>
          <p:nvPr>
            <p:ph type="body" sz="quarter" idx="15"/>
          </p:nvPr>
        </p:nvSpPr>
        <p:spPr>
          <a:xfrm>
            <a:off x="468421" y="4262929"/>
            <a:ext cx="4103580"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9" name="Picture Placeholder 6"/>
          <p:cNvSpPr>
            <a:spLocks noGrp="1"/>
          </p:cNvSpPr>
          <p:nvPr>
            <p:ph type="pic" sz="quarter" idx="16" hasCustomPrompt="1"/>
          </p:nvPr>
        </p:nvSpPr>
        <p:spPr>
          <a:xfrm>
            <a:off x="4575411" y="0"/>
            <a:ext cx="4568589"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 You must use a full bleed image to fill this entire space.</a:t>
            </a:r>
          </a:p>
        </p:txBody>
      </p:sp>
      <p:grpSp>
        <p:nvGrpSpPr>
          <p:cNvPr id="10" name="Group 4"/>
          <p:cNvGrpSpPr>
            <a:grpSpLocks noChangeAspect="1"/>
          </p:cNvGrpSpPr>
          <p:nvPr userDrawn="1"/>
        </p:nvGrpSpPr>
        <p:grpSpPr bwMode="auto">
          <a:xfrm>
            <a:off x="438447" y="484741"/>
            <a:ext cx="1751645" cy="490219"/>
            <a:chOff x="221" y="738"/>
            <a:chExt cx="2026" cy="567"/>
          </a:xfrm>
          <a:solidFill>
            <a:schemeClr val="bg1"/>
          </a:solidFill>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3"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Tree>
    <p:extLst>
      <p:ext uri="{BB962C8B-B14F-4D97-AF65-F5344CB8AC3E}">
        <p14:creationId xmlns:p14="http://schemas.microsoft.com/office/powerpoint/2010/main" val="250183344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459850"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52544" y="4777595"/>
            <a:ext cx="3572891" cy="123111"/>
          </a:xfrm>
          <a:prstGeom prst="rect">
            <a:avLst/>
          </a:prstGeom>
        </p:spPr>
        <p:txBody>
          <a:bodyPr wrap="square" lIns="0" tIns="0" rIns="0" bIns="0" anchor="ctr">
            <a:spAutoFit/>
          </a:bodyPr>
          <a:lstStyle/>
          <a:p>
            <a:r>
              <a:rPr lang="en-US" sz="80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4" name="Text Placeholder 3"/>
          <p:cNvSpPr>
            <a:spLocks noGrp="1"/>
          </p:cNvSpPr>
          <p:nvPr>
            <p:ph type="body" sz="quarter" idx="13" hasCustomPrompt="1"/>
          </p:nvPr>
        </p:nvSpPr>
        <p:spPr>
          <a:xfrm>
            <a:off x="468420" y="2018812"/>
            <a:ext cx="4103580"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4: </a:t>
            </a:r>
            <a:br>
              <a:rPr lang="en-US"/>
            </a:br>
            <a:r>
              <a:rPr lang="en-US"/>
              <a:t>use up to two lines</a:t>
            </a:r>
          </a:p>
        </p:txBody>
      </p:sp>
      <p:sp>
        <p:nvSpPr>
          <p:cNvPr id="12" name="Text Placeholder 11"/>
          <p:cNvSpPr>
            <a:spLocks noGrp="1"/>
          </p:cNvSpPr>
          <p:nvPr>
            <p:ph type="body" sz="quarter" idx="14" hasCustomPrompt="1"/>
          </p:nvPr>
        </p:nvSpPr>
        <p:spPr>
          <a:xfrm>
            <a:off x="468420" y="3165636"/>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15" name="Text Placeholder 14"/>
          <p:cNvSpPr>
            <a:spLocks noGrp="1"/>
          </p:cNvSpPr>
          <p:nvPr>
            <p:ph type="body" sz="quarter" idx="15"/>
          </p:nvPr>
        </p:nvSpPr>
        <p:spPr>
          <a:xfrm>
            <a:off x="468421" y="4262929"/>
            <a:ext cx="4103580"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10" name="Group 4"/>
          <p:cNvGrpSpPr>
            <a:grpSpLocks noChangeAspect="1"/>
          </p:cNvGrpSpPr>
          <p:nvPr userDrawn="1"/>
        </p:nvGrpSpPr>
        <p:grpSpPr bwMode="auto">
          <a:xfrm>
            <a:off x="438447" y="484741"/>
            <a:ext cx="1751645" cy="490219"/>
            <a:chOff x="221" y="738"/>
            <a:chExt cx="2026" cy="567"/>
          </a:xfrm>
          <a:solidFill>
            <a:schemeClr val="bg1"/>
          </a:solidFill>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3"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Tree>
    <p:extLst>
      <p:ext uri="{BB962C8B-B14F-4D97-AF65-F5344CB8AC3E}">
        <p14:creationId xmlns:p14="http://schemas.microsoft.com/office/powerpoint/2010/main" val="403001310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Full Pictur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3611" t="17020" r="1" b="10130"/>
          <a:stretch/>
        </p:blipFill>
        <p:spPr>
          <a:xfrm flipH="1">
            <a:off x="0" y="0"/>
            <a:ext cx="9144003" cy="5143500"/>
          </a:xfrm>
          <a:prstGeom prst="rect">
            <a:avLst/>
          </a:prstGeom>
        </p:spPr>
      </p:pic>
      <p:cxnSp>
        <p:nvCxnSpPr>
          <p:cNvPr id="4" name="Straight Connector 3"/>
          <p:cNvCxnSpPr/>
          <p:nvPr userDrawn="1"/>
        </p:nvCxnSpPr>
        <p:spPr>
          <a:xfrm>
            <a:off x="431800" y="4150657"/>
            <a:ext cx="36471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41324" y="4777595"/>
            <a:ext cx="3572891" cy="123111"/>
          </a:xfrm>
          <a:prstGeom prst="rect">
            <a:avLst/>
          </a:prstGeom>
        </p:spPr>
        <p:txBody>
          <a:bodyPr wrap="square" lIns="0" tIns="0" rIns="0" bIns="0" anchor="ctr">
            <a:spAutoFit/>
          </a:bodyPr>
          <a:lstStyle/>
          <a:p>
            <a:r>
              <a:rPr lang="en-US" sz="800">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10" name="Text Placeholder 9"/>
          <p:cNvSpPr>
            <a:spLocks noGrp="1"/>
          </p:cNvSpPr>
          <p:nvPr>
            <p:ph type="body" sz="quarter" idx="10" hasCustomPrompt="1"/>
          </p:nvPr>
        </p:nvSpPr>
        <p:spPr>
          <a:xfrm>
            <a:off x="465358" y="2018812"/>
            <a:ext cx="4679215" cy="948740"/>
          </a:xfrm>
        </p:spPr>
        <p:txBody>
          <a:bodyPr vert="horz" lIns="0" tIns="0" rIns="0" bIns="0" rtlCol="0" anchor="b">
            <a:noAutofit/>
          </a:bodyPr>
          <a:lstStyle>
            <a:lvl1pPr marL="0" algn="l" defTabSz="914362" rtl="0" eaLnBrk="1" latinLnBrk="0" hangingPunct="1">
              <a:lnSpc>
                <a:spcPct val="95000"/>
              </a:lnSpc>
              <a:spcBef>
                <a:spcPct val="0"/>
              </a:spcBef>
              <a:buNone/>
              <a:defRPr lang="en-US" sz="3000" kern="1200" dirty="0" smtClean="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362"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2pPr>
            <a:lvl3pPr marL="0" indent="0" algn="l" defTabSz="914362"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3pPr>
            <a:lvl4pPr marL="0" indent="0" algn="l" defTabSz="914362"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4pPr>
            <a:lvl5pPr marL="0" indent="0" algn="l" defTabSz="914362" rtl="0" eaLnBrk="1" latinLnBrk="0" hangingPunct="1">
              <a:lnSpc>
                <a:spcPts val="3400"/>
              </a:lnSpc>
              <a:spcBef>
                <a:spcPct val="0"/>
              </a:spcBef>
              <a:buNone/>
              <a:defRPr lang="en-US" sz="3000" kern="1200" dirty="0">
                <a:solidFill>
                  <a:schemeClr val="bg2"/>
                </a:solidFill>
                <a:latin typeface="Open Sans Regular" charset="0"/>
                <a:ea typeface="Open Sans" charset="0"/>
                <a:cs typeface="Open Sans" charset="0"/>
              </a:defRPr>
            </a:lvl5pPr>
          </a:lstStyle>
          <a:p>
            <a:pPr lvl="0"/>
            <a:r>
              <a:rPr lang="en-US"/>
              <a:t>Title Slide Option 5: </a:t>
            </a:r>
            <a:br>
              <a:rPr lang="en-US"/>
            </a:br>
            <a:r>
              <a:rPr lang="en-US"/>
              <a:t>use up to two lines</a:t>
            </a:r>
          </a:p>
        </p:txBody>
      </p:sp>
      <p:sp>
        <p:nvSpPr>
          <p:cNvPr id="13" name="Text Placeholder 12"/>
          <p:cNvSpPr>
            <a:spLocks noGrp="1"/>
          </p:cNvSpPr>
          <p:nvPr>
            <p:ph type="body" sz="quarter" idx="11" hasCustomPrompt="1"/>
          </p:nvPr>
        </p:nvSpPr>
        <p:spPr>
          <a:xfrm>
            <a:off x="465358" y="3162290"/>
            <a:ext cx="3206795" cy="215444"/>
          </a:xfrm>
        </p:spPr>
        <p:txBody>
          <a:bodyPr bIns="0">
            <a:spAutoFit/>
          </a:bodyPr>
          <a:lstStyle>
            <a:lvl1pPr marL="0" indent="0" algn="l" defTabSz="914362" rtl="0" eaLnBrk="1" latinLnBrk="0" hangingPunct="1">
              <a:lnSpc>
                <a:spcPct val="100000"/>
              </a:lnSpc>
              <a:spcBef>
                <a:spcPts val="0"/>
              </a:spcBef>
              <a:spcAft>
                <a:spcPts val="0"/>
              </a:spcAft>
              <a:buFontTx/>
              <a:buNone/>
              <a:tabLst>
                <a:tab pos="230179" algn="l"/>
              </a:tabLst>
              <a:defRPr lang="en-US" sz="1400" b="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362" rtl="0" eaLnBrk="1" latinLnBrk="0" hangingPunct="1">
              <a:lnSpc>
                <a:spcPct val="100000"/>
              </a:lnSpc>
              <a:spcBef>
                <a:spcPts val="0"/>
              </a:spcBef>
              <a:spcAft>
                <a:spcPts val="0"/>
              </a:spcAft>
              <a:buFontTx/>
              <a:buNone/>
              <a:tabLst>
                <a:tab pos="230179" algn="l"/>
              </a:tabLst>
              <a:defRPr lang="en-US" sz="1400" b="1" kern="1200" baseline="0" dirty="0" smtClean="0">
                <a:solidFill>
                  <a:schemeClr val="accent6"/>
                </a:solidFill>
                <a:latin typeface="Open Sans Semibold" charset="0"/>
                <a:ea typeface="Open Sans Semibold" charset="0"/>
                <a:cs typeface="Open Sans Semibold" charset="0"/>
              </a:defRPr>
            </a:lvl2pPr>
            <a:lvl3pPr marL="0" indent="0" algn="l" defTabSz="914362" rtl="0" eaLnBrk="1" latinLnBrk="0" hangingPunct="1">
              <a:lnSpc>
                <a:spcPct val="100000"/>
              </a:lnSpc>
              <a:spcBef>
                <a:spcPts val="0"/>
              </a:spcBef>
              <a:spcAft>
                <a:spcPts val="0"/>
              </a:spcAft>
              <a:buFontTx/>
              <a:buNone/>
              <a:tabLst>
                <a:tab pos="230179" algn="l"/>
              </a:tabLst>
              <a:defRPr lang="en-US" sz="1400" b="1" kern="1200" baseline="0" dirty="0" smtClean="0">
                <a:solidFill>
                  <a:schemeClr val="accent6"/>
                </a:solidFill>
                <a:latin typeface="Open Sans Semibold" charset="0"/>
                <a:ea typeface="Open Sans Semibold" charset="0"/>
                <a:cs typeface="Open Sans Semibold" charset="0"/>
              </a:defRPr>
            </a:lvl3pPr>
            <a:lvl4pPr marL="0" indent="0" algn="l" defTabSz="914362" rtl="0" eaLnBrk="1" latinLnBrk="0" hangingPunct="1">
              <a:lnSpc>
                <a:spcPct val="100000"/>
              </a:lnSpc>
              <a:spcBef>
                <a:spcPts val="0"/>
              </a:spcBef>
              <a:spcAft>
                <a:spcPts val="0"/>
              </a:spcAft>
              <a:buFontTx/>
              <a:buNone/>
              <a:tabLst>
                <a:tab pos="230179" algn="l"/>
              </a:tabLst>
              <a:defRPr lang="en-US" sz="1400" b="1" kern="1200" baseline="0" dirty="0" smtClean="0">
                <a:solidFill>
                  <a:schemeClr val="accent6"/>
                </a:solidFill>
                <a:latin typeface="Open Sans Semibold" charset="0"/>
                <a:ea typeface="Open Sans Semibold" charset="0"/>
                <a:cs typeface="Open Sans Semibold" charset="0"/>
              </a:defRPr>
            </a:lvl4pPr>
            <a:lvl5pPr marL="0" indent="0" algn="l" defTabSz="914362" rtl="0" eaLnBrk="1" latinLnBrk="0" hangingPunct="1">
              <a:lnSpc>
                <a:spcPct val="100000"/>
              </a:lnSpc>
              <a:spcBef>
                <a:spcPts val="0"/>
              </a:spcBef>
              <a:spcAft>
                <a:spcPts val="0"/>
              </a:spcAft>
              <a:buFontTx/>
              <a:buNone/>
              <a:tabLst>
                <a:tab pos="230179" algn="l"/>
              </a:tabLst>
              <a:defRPr lang="en-US" sz="1400" b="1" kern="1200" baseline="0" dirty="0">
                <a:solidFill>
                  <a:schemeClr val="accent6"/>
                </a:solidFill>
                <a:latin typeface="Open Sans Semibold" charset="0"/>
                <a:ea typeface="Open Sans Semibold" charset="0"/>
                <a:cs typeface="Open Sans Semibold" charset="0"/>
              </a:defRPr>
            </a:lvl5pPr>
          </a:lstStyle>
          <a:p>
            <a:pPr lvl="0"/>
            <a:r>
              <a:rPr lang="fr-FR"/>
              <a:t>14pt Open Sans </a:t>
            </a:r>
            <a:r>
              <a:rPr lang="fr-FR" err="1"/>
              <a:t>Subhead</a:t>
            </a:r>
            <a:r>
              <a:rPr lang="fr-FR"/>
              <a:t>, Date, </a:t>
            </a:r>
            <a:r>
              <a:rPr lang="fr-FR" err="1"/>
              <a:t>etc</a:t>
            </a:r>
            <a:endParaRPr lang="fr-FR"/>
          </a:p>
        </p:txBody>
      </p:sp>
      <p:sp>
        <p:nvSpPr>
          <p:cNvPr id="15" name="Text Placeholder 14"/>
          <p:cNvSpPr>
            <a:spLocks noGrp="1"/>
          </p:cNvSpPr>
          <p:nvPr>
            <p:ph type="body" sz="quarter" idx="12"/>
          </p:nvPr>
        </p:nvSpPr>
        <p:spPr>
          <a:xfrm>
            <a:off x="465358" y="4262929"/>
            <a:ext cx="4133850" cy="244505"/>
          </a:xfrm>
        </p:spPr>
        <p:txBody>
          <a:bodyPr/>
          <a:lstStyle>
            <a:lvl1pPr>
              <a:defRPr lang="en-US" sz="1400" kern="1200" baseline="0" dirty="0" smtClean="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a:defRPr lang="en-US" sz="1400" kern="1200" baseline="0" dirty="0" smtClean="0">
                <a:solidFill>
                  <a:schemeClr val="bg2"/>
                </a:solidFill>
                <a:latin typeface="Open Sans Regular" charset="0"/>
                <a:ea typeface="+mn-ea"/>
                <a:cs typeface="+mn-cs"/>
              </a:defRPr>
            </a:lvl2pPr>
            <a:lvl3pPr>
              <a:defRPr lang="en-US" sz="1400" kern="1200" baseline="0" dirty="0" smtClean="0">
                <a:solidFill>
                  <a:schemeClr val="bg2"/>
                </a:solidFill>
                <a:latin typeface="Open Sans Regular" charset="0"/>
                <a:ea typeface="+mn-ea"/>
                <a:cs typeface="+mn-cs"/>
              </a:defRPr>
            </a:lvl3pPr>
            <a:lvl4pPr>
              <a:defRPr lang="en-US" sz="1400" kern="1200" baseline="0" dirty="0" smtClean="0">
                <a:solidFill>
                  <a:schemeClr val="bg2"/>
                </a:solidFill>
                <a:latin typeface="Open Sans Regular" charset="0"/>
                <a:ea typeface="+mn-ea"/>
                <a:cs typeface="+mn-cs"/>
              </a:defRPr>
            </a:lvl4pPr>
            <a:lvl5pPr>
              <a:defRPr lang="en-US" sz="1400" kern="1200" baseline="0" dirty="0">
                <a:solidFill>
                  <a:schemeClr val="bg2"/>
                </a:solidFill>
                <a:latin typeface="Open Sans Regular" charset="0"/>
                <a:ea typeface="+mn-ea"/>
                <a:cs typeface="+mn-cs"/>
              </a:defRPr>
            </a:lvl5pPr>
          </a:lstStyle>
          <a:p>
            <a:pPr lvl="0"/>
            <a:r>
              <a:rPr lang="en-US"/>
              <a:t>Edit Master text styles</a:t>
            </a:r>
          </a:p>
        </p:txBody>
      </p:sp>
      <p:grpSp>
        <p:nvGrpSpPr>
          <p:cNvPr id="9" name="Group 4"/>
          <p:cNvGrpSpPr>
            <a:grpSpLocks noChangeAspect="1"/>
          </p:cNvGrpSpPr>
          <p:nvPr userDrawn="1"/>
        </p:nvGrpSpPr>
        <p:grpSpPr bwMode="auto">
          <a:xfrm>
            <a:off x="438447" y="484741"/>
            <a:ext cx="1751645" cy="490219"/>
            <a:chOff x="221" y="738"/>
            <a:chExt cx="2026" cy="567"/>
          </a:xfrm>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2"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Tree>
    <p:extLst>
      <p:ext uri="{BB962C8B-B14F-4D97-AF65-F5344CB8AC3E}">
        <p14:creationId xmlns:p14="http://schemas.microsoft.com/office/powerpoint/2010/main" val="95797816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85863"/>
            <a:ext cx="3886200"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185863"/>
            <a:ext cx="3886200"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9"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230180283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with pics">
    <p:spTree>
      <p:nvGrpSpPr>
        <p:cNvPr id="1" name=""/>
        <p:cNvGrpSpPr/>
        <p:nvPr/>
      </p:nvGrpSpPr>
      <p:grpSpPr>
        <a:xfrm>
          <a:off x="0" y="0"/>
          <a:ext cx="0" cy="0"/>
          <a:chOff x="0" y="0"/>
          <a:chExt cx="0" cy="0"/>
        </a:xfrm>
      </p:grpSpPr>
      <p:sp>
        <p:nvSpPr>
          <p:cNvPr id="12" name="Picture Placeholder 6"/>
          <p:cNvSpPr>
            <a:spLocks noGrp="1"/>
          </p:cNvSpPr>
          <p:nvPr>
            <p:ph type="pic" sz="quarter" idx="17" hasCustomPrompt="1"/>
          </p:nvPr>
        </p:nvSpPr>
        <p:spPr>
          <a:xfrm>
            <a:off x="3669945" y="1186847"/>
            <a:ext cx="3124199" cy="1345587"/>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18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85863"/>
            <a:ext cx="3138692"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9"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6" name="Text Placeholder 5"/>
          <p:cNvSpPr>
            <a:spLocks noGrp="1"/>
          </p:cNvSpPr>
          <p:nvPr>
            <p:ph type="body" sz="quarter" idx="15" hasCustomPrompt="1"/>
          </p:nvPr>
        </p:nvSpPr>
        <p:spPr>
          <a:xfrm>
            <a:off x="6868199" y="1186847"/>
            <a:ext cx="1311275" cy="425450"/>
          </a:xfrm>
        </p:spPr>
        <p:txBody>
          <a:bodyPr/>
          <a:lstStyle>
            <a:lvl1pPr marL="0" algn="l" defTabSz="457200" rtl="0" eaLnBrk="1" latinLnBrk="0" hangingPunct="1">
              <a:defRPr lang="en-US" sz="10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Image Caption 10pt Gray</a:t>
            </a:r>
          </a:p>
        </p:txBody>
      </p:sp>
      <p:sp>
        <p:nvSpPr>
          <p:cNvPr id="14" name="Text Placeholder 5"/>
          <p:cNvSpPr>
            <a:spLocks noGrp="1"/>
          </p:cNvSpPr>
          <p:nvPr>
            <p:ph type="body" sz="quarter" idx="16" hasCustomPrompt="1"/>
          </p:nvPr>
        </p:nvSpPr>
        <p:spPr>
          <a:xfrm>
            <a:off x="6868199" y="2735156"/>
            <a:ext cx="1311275" cy="425450"/>
          </a:xfrm>
        </p:spPr>
        <p:txBody>
          <a:bodyPr/>
          <a:lstStyle>
            <a:lvl1pPr marL="0" algn="l" defTabSz="457200" rtl="0" eaLnBrk="1" latinLnBrk="0" hangingPunct="1">
              <a:defRPr lang="en-US" sz="10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Image Caption 10pt Gray</a:t>
            </a:r>
          </a:p>
        </p:txBody>
      </p:sp>
      <p:sp>
        <p:nvSpPr>
          <p:cNvPr id="13" name="Picture Placeholder 6"/>
          <p:cNvSpPr>
            <a:spLocks noGrp="1"/>
          </p:cNvSpPr>
          <p:nvPr>
            <p:ph type="pic" sz="quarter" idx="18" hasCustomPrompt="1"/>
          </p:nvPr>
        </p:nvSpPr>
        <p:spPr>
          <a:xfrm>
            <a:off x="3669945" y="2726561"/>
            <a:ext cx="3124199" cy="1345587"/>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18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a:t>
            </a:r>
          </a:p>
        </p:txBody>
      </p:sp>
    </p:spTree>
    <p:extLst>
      <p:ext uri="{BB962C8B-B14F-4D97-AF65-F5344CB8AC3E}">
        <p14:creationId xmlns:p14="http://schemas.microsoft.com/office/powerpoint/2010/main" val="49679101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19424"/>
            <a:ext cx="3886200" cy="432205"/>
          </a:xfrm>
          <a:prstGeom prst="rect">
            <a:avLst/>
          </a:prstGeom>
        </p:spPr>
        <p:txBody>
          <a:bodyPr anchor="b">
            <a:normAutofit/>
          </a:bodyPr>
          <a:lstStyle>
            <a:lvl1pPr marL="0" indent="0">
              <a:buNone/>
              <a:defRPr sz="1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Text Placeholder 4"/>
          <p:cNvSpPr>
            <a:spLocks noGrp="1"/>
          </p:cNvSpPr>
          <p:nvPr>
            <p:ph type="body" sz="quarter" idx="3"/>
          </p:nvPr>
        </p:nvSpPr>
        <p:spPr>
          <a:xfrm>
            <a:off x="4800600" y="1119424"/>
            <a:ext cx="3886200" cy="432205"/>
          </a:xfrm>
          <a:prstGeom prst="rect">
            <a:avLst/>
          </a:prstGeom>
        </p:spPr>
        <p:txBody>
          <a:bodyPr anchor="b">
            <a:normAutofit/>
          </a:bodyPr>
          <a:lstStyle>
            <a:lvl1pPr marL="0" indent="0">
              <a:buNone/>
              <a:defRPr sz="1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 name="Content Placeholder 2"/>
          <p:cNvSpPr>
            <a:spLocks noGrp="1"/>
          </p:cNvSpPr>
          <p:nvPr>
            <p:ph sz="half" idx="13"/>
          </p:nvPr>
        </p:nvSpPr>
        <p:spPr>
          <a:xfrm>
            <a:off x="457200" y="1616479"/>
            <a:ext cx="3886200" cy="28313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p:nvPr>
        </p:nvSpPr>
        <p:spPr>
          <a:xfrm>
            <a:off x="4800600" y="1616479"/>
            <a:ext cx="3886200" cy="28313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p:cNvSpPr>
            <a:spLocks noGrp="1"/>
          </p:cNvSpPr>
          <p:nvPr>
            <p:ph type="body" sz="quarter" idx="14"/>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4" name="Text Placeholder 8"/>
          <p:cNvSpPr>
            <a:spLocks noGrp="1"/>
          </p:cNvSpPr>
          <p:nvPr>
            <p:ph type="body" sz="quarter" idx="15"/>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5" name="Title Placeholder 1"/>
          <p:cNvSpPr>
            <a:spLocks noGrp="1"/>
          </p:cNvSpPr>
          <p:nvPr>
            <p:ph type="title"/>
          </p:nvPr>
        </p:nvSpPr>
        <p:spPr>
          <a:xfrm>
            <a:off x="457200" y="372253"/>
            <a:ext cx="8230898"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339891121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7" name="Rectangle 26"/>
          <p:cNvSpPr>
            <a:spLocks noChangeArrowheads="1"/>
          </p:cNvSpPr>
          <p:nvPr userDrawn="1"/>
        </p:nvSpPr>
        <p:spPr bwMode="black">
          <a:xfrm>
            <a:off x="8819283" y="4934626"/>
            <a:ext cx="217294" cy="208954"/>
          </a:xfrm>
          <a:prstGeom prst="rect">
            <a:avLst/>
          </a:prstGeom>
          <a:extLst/>
        </p:spPr>
        <p:txBody>
          <a:bodyPr vert="horz" lIns="0" tIns="0" rIns="0" bIns="0" rtlCol="0" anchor="ctr"/>
          <a:lstStyle/>
          <a:p>
            <a:pPr lvl="0" defTabSz="914362">
              <a:lnSpc>
                <a:spcPts val="1000"/>
              </a:lnSpc>
            </a:pPr>
            <a:fld id="{5266C0E3-FCB2-4D10-9980-6DFC0D8FABCB}" type="slidenum">
              <a:rPr lang="en-US" sz="700" b="0" i="0">
                <a:solidFill>
                  <a:srgbClr val="53565A"/>
                </a:solidFill>
                <a:latin typeface="Open Sans" panose="020B0606030504020204" pitchFamily="34" charset="0"/>
                <a:ea typeface="Open Sans" panose="020B0606030504020204" pitchFamily="34" charset="0"/>
                <a:cs typeface="Open Sans" panose="020B0606030504020204" pitchFamily="34" charset="0"/>
              </a:rPr>
              <a:pPr lvl="0" defTabSz="914362">
                <a:lnSpc>
                  <a:spcPts val="1000"/>
                </a:lnSpc>
              </a:pPr>
              <a:t>‹#›</a:t>
            </a:fld>
            <a:endParaRPr lang="en-US" sz="700" b="0" i="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Placeholder 1"/>
          <p:cNvSpPr>
            <a:spLocks noGrp="1"/>
          </p:cNvSpPr>
          <p:nvPr>
            <p:ph type="title"/>
          </p:nvPr>
        </p:nvSpPr>
        <p:spPr>
          <a:xfrm>
            <a:off x="457201" y="364633"/>
            <a:ext cx="8226356" cy="344979"/>
          </a:xfrm>
          <a:prstGeom prst="rect">
            <a:avLst/>
          </a:prstGeom>
        </p:spPr>
        <p:txBody>
          <a:bodyPr vert="horz" lIns="0" tIns="0" rIns="0" bIns="0" rtlCol="0" anchor="b" anchorCtr="0">
            <a:noAutofit/>
          </a:bodyPr>
          <a:lstStyle/>
          <a:p>
            <a:r>
              <a:rPr lang="en-US"/>
              <a:t>Click to edit Master title style</a:t>
            </a:r>
          </a:p>
        </p:txBody>
      </p:sp>
      <p:cxnSp>
        <p:nvCxnSpPr>
          <p:cNvPr id="16" name="Straight Connector 15"/>
          <p:cNvCxnSpPr/>
          <p:nvPr userDrawn="1"/>
        </p:nvCxnSpPr>
        <p:spPr>
          <a:xfrm>
            <a:off x="0" y="4927781"/>
            <a:ext cx="9144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457200" y="4983480"/>
            <a:ext cx="2708031" cy="92333"/>
          </a:xfrm>
          <a:prstGeom prst="rect">
            <a:avLst/>
          </a:prstGeom>
        </p:spPr>
        <p:txBody>
          <a:bodyPr wrap="square" lIns="0" tIns="0" rIns="0" bIns="0" anchor="ctr">
            <a:spAutoFit/>
          </a:bodyPr>
          <a:lstStyle/>
          <a:p>
            <a:r>
              <a:rPr lang="en-US" sz="600" b="0" i="0">
                <a:latin typeface="Open Sans" panose="020B0606030504020204" pitchFamily="34" charset="0"/>
                <a:ea typeface="Open Sans" panose="020B0606030504020204" pitchFamily="34" charset="0"/>
                <a:cs typeface="Open Sans" panose="020B0606030504020204" pitchFamily="34" charset="0"/>
              </a:rPr>
              <a:t>External</a:t>
            </a:r>
            <a:r>
              <a:rPr lang="en-US" sz="600" b="0" i="0" baseline="0">
                <a:latin typeface="Open Sans" panose="020B0606030504020204" pitchFamily="34" charset="0"/>
                <a:ea typeface="Open Sans" panose="020B0606030504020204" pitchFamily="34" charset="0"/>
                <a:cs typeface="Open Sans" panose="020B0606030504020204" pitchFamily="34" charset="0"/>
              </a:rPr>
              <a:t> Facing / Public</a:t>
            </a:r>
            <a:endParaRPr lang="en-US" sz="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19" name="Straight Connector 18"/>
          <p:cNvCxnSpPr/>
          <p:nvPr userDrawn="1"/>
        </p:nvCxnSpPr>
        <p:spPr bwMode="gray">
          <a:xfrm>
            <a:off x="8688099" y="4993168"/>
            <a:ext cx="0" cy="9219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0"/>
          <p:cNvSpPr>
            <a:spLocks noGrp="1"/>
          </p:cNvSpPr>
          <p:nvPr>
            <p:ph type="body" idx="1"/>
          </p:nvPr>
        </p:nvSpPr>
        <p:spPr>
          <a:xfrm>
            <a:off x="457200" y="1185863"/>
            <a:ext cx="8230898" cy="344646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5" name="Group 18"/>
          <p:cNvGrpSpPr>
            <a:grpSpLocks noChangeAspect="1"/>
          </p:cNvGrpSpPr>
          <p:nvPr userDrawn="1"/>
        </p:nvGrpSpPr>
        <p:grpSpPr bwMode="auto">
          <a:xfrm>
            <a:off x="8010046" y="4993168"/>
            <a:ext cx="575154" cy="113126"/>
            <a:chOff x="1370" y="1323"/>
            <a:chExt cx="3020" cy="594"/>
          </a:xfrm>
        </p:grpSpPr>
        <p:sp>
          <p:nvSpPr>
            <p:cNvPr id="27" name="Freeform 19"/>
            <p:cNvSpPr>
              <a:spLocks/>
            </p:cNvSpPr>
            <p:nvPr userDrawn="1"/>
          </p:nvSpPr>
          <p:spPr bwMode="auto">
            <a:xfrm>
              <a:off x="2536" y="1442"/>
              <a:ext cx="344" cy="360"/>
            </a:xfrm>
            <a:custGeom>
              <a:avLst/>
              <a:gdLst>
                <a:gd name="T0" fmla="*/ 194 w 195"/>
                <a:gd name="T1" fmla="*/ 150 h 202"/>
                <a:gd name="T2" fmla="*/ 150 w 195"/>
                <a:gd name="T3" fmla="*/ 124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9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6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4"/>
                    <a:pt x="150" y="124"/>
                    <a:pt x="150" y="124"/>
                  </a:cubicBezTo>
                  <a:cubicBezTo>
                    <a:pt x="146" y="129"/>
                    <a:pt x="146" y="129"/>
                    <a:pt x="146" y="129"/>
                  </a:cubicBezTo>
                  <a:cubicBezTo>
                    <a:pt x="136" y="145"/>
                    <a:pt x="122" y="153"/>
                    <a:pt x="105" y="153"/>
                  </a:cubicBezTo>
                  <a:cubicBezTo>
                    <a:pt x="76" y="153"/>
                    <a:pt x="53" y="131"/>
                    <a:pt x="53" y="101"/>
                  </a:cubicBezTo>
                  <a:cubicBezTo>
                    <a:pt x="53" y="72"/>
                    <a:pt x="76" y="49"/>
                    <a:pt x="105" y="49"/>
                  </a:cubicBezTo>
                  <a:cubicBezTo>
                    <a:pt x="123" y="49"/>
                    <a:pt x="136" y="57"/>
                    <a:pt x="146" y="73"/>
                  </a:cubicBezTo>
                  <a:cubicBezTo>
                    <a:pt x="150" y="79"/>
                    <a:pt x="150" y="79"/>
                    <a:pt x="150" y="79"/>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6"/>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0"/>
            <p:cNvSpPr>
              <a:spLocks noEditPoints="1"/>
            </p:cNvSpPr>
            <p:nvPr userDrawn="1"/>
          </p:nvSpPr>
          <p:spPr bwMode="auto">
            <a:xfrm>
              <a:off x="2875" y="1326"/>
              <a:ext cx="447" cy="476"/>
            </a:xfrm>
            <a:custGeom>
              <a:avLst/>
              <a:gdLst>
                <a:gd name="T0" fmla="*/ 0 w 447"/>
                <a:gd name="T1" fmla="*/ 476 h 476"/>
                <a:gd name="T2" fmla="*/ 109 w 447"/>
                <a:gd name="T3" fmla="*/ 476 h 476"/>
                <a:gd name="T4" fmla="*/ 141 w 447"/>
                <a:gd name="T5" fmla="*/ 394 h 476"/>
                <a:gd name="T6" fmla="*/ 305 w 447"/>
                <a:gd name="T7" fmla="*/ 394 h 476"/>
                <a:gd name="T8" fmla="*/ 337 w 447"/>
                <a:gd name="T9" fmla="*/ 476 h 476"/>
                <a:gd name="T10" fmla="*/ 447 w 447"/>
                <a:gd name="T11" fmla="*/ 476 h 476"/>
                <a:gd name="T12" fmla="*/ 250 w 447"/>
                <a:gd name="T13" fmla="*/ 0 h 476"/>
                <a:gd name="T14" fmla="*/ 153 w 447"/>
                <a:gd name="T15" fmla="*/ 0 h 476"/>
                <a:gd name="T16" fmla="*/ 180 w 447"/>
                <a:gd name="T17" fmla="*/ 63 h 476"/>
                <a:gd name="T18" fmla="*/ 0 w 447"/>
                <a:gd name="T19" fmla="*/ 476 h 476"/>
                <a:gd name="T20" fmla="*/ 224 w 447"/>
                <a:gd name="T21" fmla="*/ 187 h 476"/>
                <a:gd name="T22" fmla="*/ 268 w 447"/>
                <a:gd name="T23" fmla="*/ 299 h 476"/>
                <a:gd name="T24" fmla="*/ 178 w 447"/>
                <a:gd name="T25" fmla="*/ 299 h 476"/>
                <a:gd name="T26" fmla="*/ 224 w 447"/>
                <a:gd name="T27" fmla="*/ 18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7" h="476">
                  <a:moveTo>
                    <a:pt x="0" y="476"/>
                  </a:moveTo>
                  <a:lnTo>
                    <a:pt x="109" y="476"/>
                  </a:lnTo>
                  <a:lnTo>
                    <a:pt x="141" y="394"/>
                  </a:lnTo>
                  <a:lnTo>
                    <a:pt x="305" y="394"/>
                  </a:lnTo>
                  <a:lnTo>
                    <a:pt x="337" y="476"/>
                  </a:lnTo>
                  <a:lnTo>
                    <a:pt x="447" y="476"/>
                  </a:lnTo>
                  <a:lnTo>
                    <a:pt x="250" y="0"/>
                  </a:lnTo>
                  <a:lnTo>
                    <a:pt x="153" y="0"/>
                  </a:lnTo>
                  <a:lnTo>
                    <a:pt x="180" y="63"/>
                  </a:lnTo>
                  <a:lnTo>
                    <a:pt x="0" y="476"/>
                  </a:lnTo>
                  <a:close/>
                  <a:moveTo>
                    <a:pt x="224" y="187"/>
                  </a:moveTo>
                  <a:lnTo>
                    <a:pt x="268" y="299"/>
                  </a:lnTo>
                  <a:lnTo>
                    <a:pt x="178" y="299"/>
                  </a:lnTo>
                  <a:lnTo>
                    <a:pt x="224" y="18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1"/>
            <p:cNvSpPr>
              <a:spLocks noEditPoints="1"/>
            </p:cNvSpPr>
            <p:nvPr userDrawn="1"/>
          </p:nvSpPr>
          <p:spPr bwMode="auto">
            <a:xfrm>
              <a:off x="2875" y="1326"/>
              <a:ext cx="447" cy="476"/>
            </a:xfrm>
            <a:custGeom>
              <a:avLst/>
              <a:gdLst>
                <a:gd name="T0" fmla="*/ 0 w 447"/>
                <a:gd name="T1" fmla="*/ 476 h 476"/>
                <a:gd name="T2" fmla="*/ 109 w 447"/>
                <a:gd name="T3" fmla="*/ 476 h 476"/>
                <a:gd name="T4" fmla="*/ 141 w 447"/>
                <a:gd name="T5" fmla="*/ 394 h 476"/>
                <a:gd name="T6" fmla="*/ 305 w 447"/>
                <a:gd name="T7" fmla="*/ 394 h 476"/>
                <a:gd name="T8" fmla="*/ 337 w 447"/>
                <a:gd name="T9" fmla="*/ 476 h 476"/>
                <a:gd name="T10" fmla="*/ 447 w 447"/>
                <a:gd name="T11" fmla="*/ 476 h 476"/>
                <a:gd name="T12" fmla="*/ 250 w 447"/>
                <a:gd name="T13" fmla="*/ 0 h 476"/>
                <a:gd name="T14" fmla="*/ 153 w 447"/>
                <a:gd name="T15" fmla="*/ 0 h 476"/>
                <a:gd name="T16" fmla="*/ 180 w 447"/>
                <a:gd name="T17" fmla="*/ 63 h 476"/>
                <a:gd name="T18" fmla="*/ 0 w 447"/>
                <a:gd name="T19" fmla="*/ 476 h 476"/>
                <a:gd name="T20" fmla="*/ 224 w 447"/>
                <a:gd name="T21" fmla="*/ 187 h 476"/>
                <a:gd name="T22" fmla="*/ 268 w 447"/>
                <a:gd name="T23" fmla="*/ 299 h 476"/>
                <a:gd name="T24" fmla="*/ 178 w 447"/>
                <a:gd name="T25" fmla="*/ 299 h 476"/>
                <a:gd name="T26" fmla="*/ 224 w 447"/>
                <a:gd name="T27" fmla="*/ 18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7" h="476">
                  <a:moveTo>
                    <a:pt x="0" y="476"/>
                  </a:moveTo>
                  <a:lnTo>
                    <a:pt x="109" y="476"/>
                  </a:lnTo>
                  <a:lnTo>
                    <a:pt x="141" y="394"/>
                  </a:lnTo>
                  <a:lnTo>
                    <a:pt x="305" y="394"/>
                  </a:lnTo>
                  <a:lnTo>
                    <a:pt x="337" y="476"/>
                  </a:lnTo>
                  <a:lnTo>
                    <a:pt x="447" y="476"/>
                  </a:lnTo>
                  <a:lnTo>
                    <a:pt x="250" y="0"/>
                  </a:lnTo>
                  <a:lnTo>
                    <a:pt x="153" y="0"/>
                  </a:lnTo>
                  <a:lnTo>
                    <a:pt x="180" y="63"/>
                  </a:lnTo>
                  <a:lnTo>
                    <a:pt x="0" y="476"/>
                  </a:lnTo>
                  <a:moveTo>
                    <a:pt x="224" y="187"/>
                  </a:moveTo>
                  <a:lnTo>
                    <a:pt x="268" y="299"/>
                  </a:lnTo>
                  <a:lnTo>
                    <a:pt x="178" y="299"/>
                  </a:lnTo>
                  <a:lnTo>
                    <a:pt x="224"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2"/>
            <p:cNvSpPr>
              <a:spLocks/>
            </p:cNvSpPr>
            <p:nvPr userDrawn="1"/>
          </p:nvSpPr>
          <p:spPr bwMode="auto">
            <a:xfrm>
              <a:off x="3325" y="1326"/>
              <a:ext cx="249" cy="476"/>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8 h 267"/>
                <a:gd name="T20" fmla="*/ 141 w 141"/>
                <a:gd name="T21" fmla="*/ 9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8"/>
                    <a:pt x="118" y="58"/>
                    <a:pt x="118" y="58"/>
                  </a:cubicBezTo>
                  <a:cubicBezTo>
                    <a:pt x="141" y="9"/>
                    <a:pt x="141" y="9"/>
                    <a:pt x="141" y="9"/>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3"/>
            <p:cNvSpPr>
              <a:spLocks/>
            </p:cNvSpPr>
            <p:nvPr userDrawn="1"/>
          </p:nvSpPr>
          <p:spPr bwMode="auto">
            <a:xfrm>
              <a:off x="2085" y="1323"/>
              <a:ext cx="410" cy="479"/>
            </a:xfrm>
            <a:custGeom>
              <a:avLst/>
              <a:gdLst>
                <a:gd name="T0" fmla="*/ 0 w 410"/>
                <a:gd name="T1" fmla="*/ 0 h 479"/>
                <a:gd name="T2" fmla="*/ 0 w 410"/>
                <a:gd name="T3" fmla="*/ 479 h 479"/>
                <a:gd name="T4" fmla="*/ 104 w 410"/>
                <a:gd name="T5" fmla="*/ 479 h 479"/>
                <a:gd name="T6" fmla="*/ 104 w 410"/>
                <a:gd name="T7" fmla="*/ 204 h 479"/>
                <a:gd name="T8" fmla="*/ 205 w 410"/>
                <a:gd name="T9" fmla="*/ 281 h 479"/>
                <a:gd name="T10" fmla="*/ 306 w 410"/>
                <a:gd name="T11" fmla="*/ 204 h 479"/>
                <a:gd name="T12" fmla="*/ 306 w 410"/>
                <a:gd name="T13" fmla="*/ 479 h 479"/>
                <a:gd name="T14" fmla="*/ 408 w 410"/>
                <a:gd name="T15" fmla="*/ 479 h 479"/>
                <a:gd name="T16" fmla="*/ 410 w 410"/>
                <a:gd name="T17" fmla="*/ 0 h 479"/>
                <a:gd name="T18" fmla="*/ 205 w 410"/>
                <a:gd name="T19" fmla="*/ 156 h 479"/>
                <a:gd name="T20" fmla="*/ 0 w 410"/>
                <a:gd name="T21"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0" h="479">
                  <a:moveTo>
                    <a:pt x="0" y="0"/>
                  </a:moveTo>
                  <a:lnTo>
                    <a:pt x="0" y="479"/>
                  </a:lnTo>
                  <a:lnTo>
                    <a:pt x="104" y="479"/>
                  </a:lnTo>
                  <a:lnTo>
                    <a:pt x="104" y="204"/>
                  </a:lnTo>
                  <a:lnTo>
                    <a:pt x="205" y="281"/>
                  </a:lnTo>
                  <a:lnTo>
                    <a:pt x="306" y="204"/>
                  </a:lnTo>
                  <a:lnTo>
                    <a:pt x="306" y="479"/>
                  </a:lnTo>
                  <a:lnTo>
                    <a:pt x="408" y="479"/>
                  </a:lnTo>
                  <a:lnTo>
                    <a:pt x="410" y="0"/>
                  </a:lnTo>
                  <a:lnTo>
                    <a:pt x="205" y="15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4"/>
            <p:cNvSpPr>
              <a:spLocks noEditPoints="1"/>
            </p:cNvSpPr>
            <p:nvPr userDrawn="1"/>
          </p:nvSpPr>
          <p:spPr bwMode="auto">
            <a:xfrm>
              <a:off x="3555" y="1444"/>
              <a:ext cx="360" cy="358"/>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5" y="187"/>
                    <a:pt x="188" y="161"/>
                  </a:cubicBezTo>
                  <a:cubicBezTo>
                    <a:pt x="144" y="137"/>
                    <a:pt x="144" y="137"/>
                    <a:pt x="144" y="137"/>
                  </a:cubicBezTo>
                  <a:cubicBezTo>
                    <a:pt x="132" y="148"/>
                    <a:pt x="119" y="155"/>
                    <a:pt x="104" y="155"/>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5"/>
            <p:cNvSpPr>
              <a:spLocks noEditPoints="1"/>
            </p:cNvSpPr>
            <p:nvPr userDrawn="1"/>
          </p:nvSpPr>
          <p:spPr bwMode="auto">
            <a:xfrm>
              <a:off x="3945" y="1444"/>
              <a:ext cx="360" cy="358"/>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1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9"/>
                    <a:pt x="119" y="155"/>
                    <a:pt x="104" y="155"/>
                  </a:cubicBezTo>
                  <a:cubicBezTo>
                    <a:pt x="82" y="155"/>
                    <a:pt x="62" y="140"/>
                    <a:pt x="57" y="120"/>
                  </a:cubicBezTo>
                  <a:cubicBezTo>
                    <a:pt x="204" y="121"/>
                    <a:pt x="204" y="121"/>
                    <a:pt x="204" y="121"/>
                  </a:cubicBezTo>
                  <a:cubicBezTo>
                    <a:pt x="204" y="107"/>
                    <a:pt x="204" y="107"/>
                    <a:pt x="204" y="107"/>
                  </a:cubicBezTo>
                  <a:cubicBezTo>
                    <a:pt x="204" y="34"/>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6"/>
            <p:cNvSpPr>
              <a:spLocks/>
            </p:cNvSpPr>
            <p:nvPr userDrawn="1"/>
          </p:nvSpPr>
          <p:spPr bwMode="auto">
            <a:xfrm>
              <a:off x="4293" y="1428"/>
              <a:ext cx="41" cy="51"/>
            </a:xfrm>
            <a:custGeom>
              <a:avLst/>
              <a:gdLst>
                <a:gd name="T0" fmla="*/ 0 w 41"/>
                <a:gd name="T1" fmla="*/ 0 h 51"/>
                <a:gd name="T2" fmla="*/ 41 w 41"/>
                <a:gd name="T3" fmla="*/ 0 h 51"/>
                <a:gd name="T4" fmla="*/ 41 w 41"/>
                <a:gd name="T5" fmla="*/ 9 h 51"/>
                <a:gd name="T6" fmla="*/ 25 w 41"/>
                <a:gd name="T7" fmla="*/ 9 h 51"/>
                <a:gd name="T8" fmla="*/ 25 w 41"/>
                <a:gd name="T9" fmla="*/ 51 h 51"/>
                <a:gd name="T10" fmla="*/ 16 w 41"/>
                <a:gd name="T11" fmla="*/ 51 h 51"/>
                <a:gd name="T12" fmla="*/ 16 w 41"/>
                <a:gd name="T13" fmla="*/ 9 h 51"/>
                <a:gd name="T14" fmla="*/ 0 w 41"/>
                <a:gd name="T15" fmla="*/ 9 h 51"/>
                <a:gd name="T16" fmla="*/ 0 w 4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1">
                  <a:moveTo>
                    <a:pt x="0" y="0"/>
                  </a:moveTo>
                  <a:lnTo>
                    <a:pt x="41" y="0"/>
                  </a:lnTo>
                  <a:lnTo>
                    <a:pt x="41" y="9"/>
                  </a:lnTo>
                  <a:lnTo>
                    <a:pt x="25" y="9"/>
                  </a:lnTo>
                  <a:lnTo>
                    <a:pt x="25" y="51"/>
                  </a:lnTo>
                  <a:lnTo>
                    <a:pt x="16" y="51"/>
                  </a:lnTo>
                  <a:lnTo>
                    <a:pt x="16" y="9"/>
                  </a:lnTo>
                  <a:lnTo>
                    <a:pt x="0" y="9"/>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27"/>
            <p:cNvSpPr>
              <a:spLocks/>
            </p:cNvSpPr>
            <p:nvPr userDrawn="1"/>
          </p:nvSpPr>
          <p:spPr bwMode="auto">
            <a:xfrm>
              <a:off x="4339" y="1428"/>
              <a:ext cx="51" cy="51"/>
            </a:xfrm>
            <a:custGeom>
              <a:avLst/>
              <a:gdLst>
                <a:gd name="T0" fmla="*/ 0 w 51"/>
                <a:gd name="T1" fmla="*/ 0 h 51"/>
                <a:gd name="T2" fmla="*/ 12 w 51"/>
                <a:gd name="T3" fmla="*/ 0 h 51"/>
                <a:gd name="T4" fmla="*/ 26 w 51"/>
                <a:gd name="T5" fmla="*/ 41 h 51"/>
                <a:gd name="T6" fmla="*/ 26 w 51"/>
                <a:gd name="T7" fmla="*/ 41 h 51"/>
                <a:gd name="T8" fmla="*/ 40 w 51"/>
                <a:gd name="T9" fmla="*/ 0 h 51"/>
                <a:gd name="T10" fmla="*/ 51 w 51"/>
                <a:gd name="T11" fmla="*/ 0 h 51"/>
                <a:gd name="T12" fmla="*/ 51 w 51"/>
                <a:gd name="T13" fmla="*/ 51 h 51"/>
                <a:gd name="T14" fmla="*/ 44 w 51"/>
                <a:gd name="T15" fmla="*/ 51 h 51"/>
                <a:gd name="T16" fmla="*/ 44 w 51"/>
                <a:gd name="T17" fmla="*/ 12 h 51"/>
                <a:gd name="T18" fmla="*/ 44 w 51"/>
                <a:gd name="T19" fmla="*/ 12 h 51"/>
                <a:gd name="T20" fmla="*/ 30 w 51"/>
                <a:gd name="T21" fmla="*/ 51 h 51"/>
                <a:gd name="T22" fmla="*/ 23 w 51"/>
                <a:gd name="T23" fmla="*/ 51 h 51"/>
                <a:gd name="T24" fmla="*/ 9 w 51"/>
                <a:gd name="T25" fmla="*/ 12 h 51"/>
                <a:gd name="T26" fmla="*/ 9 w 51"/>
                <a:gd name="T27" fmla="*/ 12 h 51"/>
                <a:gd name="T28" fmla="*/ 9 w 51"/>
                <a:gd name="T29" fmla="*/ 51 h 51"/>
                <a:gd name="T30" fmla="*/ 0 w 51"/>
                <a:gd name="T31" fmla="*/ 51 h 51"/>
                <a:gd name="T32" fmla="*/ 0 w 51"/>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0" y="0"/>
                  </a:moveTo>
                  <a:lnTo>
                    <a:pt x="12" y="0"/>
                  </a:lnTo>
                  <a:lnTo>
                    <a:pt x="26" y="41"/>
                  </a:lnTo>
                  <a:lnTo>
                    <a:pt x="26" y="41"/>
                  </a:lnTo>
                  <a:lnTo>
                    <a:pt x="40" y="0"/>
                  </a:lnTo>
                  <a:lnTo>
                    <a:pt x="51" y="0"/>
                  </a:lnTo>
                  <a:lnTo>
                    <a:pt x="51" y="51"/>
                  </a:lnTo>
                  <a:lnTo>
                    <a:pt x="44" y="51"/>
                  </a:lnTo>
                  <a:lnTo>
                    <a:pt x="44" y="12"/>
                  </a:lnTo>
                  <a:lnTo>
                    <a:pt x="44" y="12"/>
                  </a:lnTo>
                  <a:lnTo>
                    <a:pt x="30" y="51"/>
                  </a:lnTo>
                  <a:lnTo>
                    <a:pt x="23" y="51"/>
                  </a:lnTo>
                  <a:lnTo>
                    <a:pt x="9" y="12"/>
                  </a:lnTo>
                  <a:lnTo>
                    <a:pt x="9" y="12"/>
                  </a:lnTo>
                  <a:lnTo>
                    <a:pt x="9" y="51"/>
                  </a:lnTo>
                  <a:lnTo>
                    <a:pt x="0" y="51"/>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28"/>
            <p:cNvSpPr>
              <a:spLocks/>
            </p:cNvSpPr>
            <p:nvPr userDrawn="1"/>
          </p:nvSpPr>
          <p:spPr bwMode="auto">
            <a:xfrm>
              <a:off x="1370" y="1323"/>
              <a:ext cx="258" cy="594"/>
            </a:xfrm>
            <a:custGeom>
              <a:avLst/>
              <a:gdLst>
                <a:gd name="T0" fmla="*/ 106 w 258"/>
                <a:gd name="T1" fmla="*/ 407 h 594"/>
                <a:gd name="T2" fmla="*/ 106 w 258"/>
                <a:gd name="T3" fmla="*/ 165 h 594"/>
                <a:gd name="T4" fmla="*/ 258 w 258"/>
                <a:gd name="T5" fmla="*/ 237 h 594"/>
                <a:gd name="T6" fmla="*/ 258 w 258"/>
                <a:gd name="T7" fmla="*/ 119 h 594"/>
                <a:gd name="T8" fmla="*/ 0 w 258"/>
                <a:gd name="T9" fmla="*/ 0 h 594"/>
                <a:gd name="T10" fmla="*/ 0 w 258"/>
                <a:gd name="T11" fmla="*/ 475 h 594"/>
                <a:gd name="T12" fmla="*/ 258 w 258"/>
                <a:gd name="T13" fmla="*/ 594 h 594"/>
                <a:gd name="T14" fmla="*/ 258 w 258"/>
                <a:gd name="T15" fmla="*/ 479 h 594"/>
                <a:gd name="T16" fmla="*/ 106 w 258"/>
                <a:gd name="T17" fmla="*/ 40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594">
                  <a:moveTo>
                    <a:pt x="106" y="407"/>
                  </a:moveTo>
                  <a:lnTo>
                    <a:pt x="106" y="165"/>
                  </a:lnTo>
                  <a:lnTo>
                    <a:pt x="258" y="237"/>
                  </a:lnTo>
                  <a:lnTo>
                    <a:pt x="258" y="119"/>
                  </a:lnTo>
                  <a:lnTo>
                    <a:pt x="0" y="0"/>
                  </a:lnTo>
                  <a:lnTo>
                    <a:pt x="0" y="475"/>
                  </a:lnTo>
                  <a:lnTo>
                    <a:pt x="258" y="594"/>
                  </a:lnTo>
                  <a:lnTo>
                    <a:pt x="258" y="479"/>
                  </a:lnTo>
                  <a:lnTo>
                    <a:pt x="106" y="407"/>
                  </a:lnTo>
                  <a:close/>
                </a:path>
              </a:pathLst>
            </a:custGeom>
            <a:solidFill>
              <a:srgbClr val="BD2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7" name="Freeform 29"/>
            <p:cNvSpPr>
              <a:spLocks/>
            </p:cNvSpPr>
            <p:nvPr userDrawn="1"/>
          </p:nvSpPr>
          <p:spPr bwMode="auto">
            <a:xfrm>
              <a:off x="1628" y="1323"/>
              <a:ext cx="256" cy="594"/>
            </a:xfrm>
            <a:custGeom>
              <a:avLst/>
              <a:gdLst>
                <a:gd name="T0" fmla="*/ 152 w 256"/>
                <a:gd name="T1" fmla="*/ 407 h 594"/>
                <a:gd name="T2" fmla="*/ 152 w 256"/>
                <a:gd name="T3" fmla="*/ 165 h 594"/>
                <a:gd name="T4" fmla="*/ 0 w 256"/>
                <a:gd name="T5" fmla="*/ 237 h 594"/>
                <a:gd name="T6" fmla="*/ 0 w 256"/>
                <a:gd name="T7" fmla="*/ 119 h 594"/>
                <a:gd name="T8" fmla="*/ 256 w 256"/>
                <a:gd name="T9" fmla="*/ 0 h 594"/>
                <a:gd name="T10" fmla="*/ 256 w 256"/>
                <a:gd name="T11" fmla="*/ 475 h 594"/>
                <a:gd name="T12" fmla="*/ 0 w 256"/>
                <a:gd name="T13" fmla="*/ 594 h 594"/>
                <a:gd name="T14" fmla="*/ 0 w 256"/>
                <a:gd name="T15" fmla="*/ 479 h 594"/>
                <a:gd name="T16" fmla="*/ 152 w 256"/>
                <a:gd name="T17" fmla="*/ 40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594">
                  <a:moveTo>
                    <a:pt x="152" y="407"/>
                  </a:moveTo>
                  <a:lnTo>
                    <a:pt x="152" y="165"/>
                  </a:lnTo>
                  <a:lnTo>
                    <a:pt x="0" y="237"/>
                  </a:lnTo>
                  <a:lnTo>
                    <a:pt x="0" y="119"/>
                  </a:lnTo>
                  <a:lnTo>
                    <a:pt x="256" y="0"/>
                  </a:lnTo>
                  <a:lnTo>
                    <a:pt x="256" y="475"/>
                  </a:lnTo>
                  <a:lnTo>
                    <a:pt x="0" y="594"/>
                  </a:lnTo>
                  <a:lnTo>
                    <a:pt x="0" y="479"/>
                  </a:lnTo>
                  <a:lnTo>
                    <a:pt x="152" y="407"/>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Tree>
    <p:extLst>
      <p:ext uri="{BB962C8B-B14F-4D97-AF65-F5344CB8AC3E}">
        <p14:creationId xmlns:p14="http://schemas.microsoft.com/office/powerpoint/2010/main" val="3730869817"/>
      </p:ext>
    </p:extLst>
  </p:cSld>
  <p:clrMap bg1="lt1" tx1="dk1" bg2="lt2" tx2="dk2" accent1="accent1" accent2="accent2" accent3="accent3" accent4="accent4" accent5="accent5" accent6="accent6" hlink="hlink" folHlink="folHlink"/>
  <p:sldLayoutIdLst>
    <p:sldLayoutId id="2147483668" r:id="rId1"/>
    <p:sldLayoutId id="2147483698" r:id="rId2"/>
    <p:sldLayoutId id="2147483662" r:id="rId3"/>
    <p:sldLayoutId id="2147483669" r:id="rId4"/>
    <p:sldLayoutId id="2147483691" r:id="rId5"/>
    <p:sldLayoutId id="2147483670" r:id="rId6"/>
    <p:sldLayoutId id="2147483664" r:id="rId7"/>
    <p:sldLayoutId id="2147483690" r:id="rId8"/>
    <p:sldLayoutId id="2147483665" r:id="rId9"/>
    <p:sldLayoutId id="2147483666" r:id="rId10"/>
    <p:sldLayoutId id="2147483681" r:id="rId11"/>
    <p:sldLayoutId id="2147483667" r:id="rId12"/>
    <p:sldLayoutId id="2147483693" r:id="rId13"/>
    <p:sldLayoutId id="2147483687" r:id="rId14"/>
    <p:sldLayoutId id="2147483694" r:id="rId15"/>
    <p:sldLayoutId id="2147483683" r:id="rId16"/>
    <p:sldLayoutId id="2147483692" r:id="rId17"/>
    <p:sldLayoutId id="2147483678" r:id="rId18"/>
    <p:sldLayoutId id="2147483699" r:id="rId19"/>
    <p:sldLayoutId id="2147483695" r:id="rId20"/>
    <p:sldLayoutId id="2147483679" r:id="rId21"/>
    <p:sldLayoutId id="2147483677" r:id="rId22"/>
    <p:sldLayoutId id="2147483700" r:id="rId23"/>
    <p:sldLayoutId id="2147483696" r:id="rId24"/>
    <p:sldLayoutId id="2147483697" r:id="rId25"/>
    <p:sldLayoutId id="2147483701" r:id="rId26"/>
    <p:sldLayoutId id="2147483676" r:id="rId27"/>
    <p:sldLayoutId id="2147483671" r:id="rId28"/>
    <p:sldLayoutId id="2147483672" r:id="rId29"/>
    <p:sldLayoutId id="2147483702" r:id="rId30"/>
    <p:sldLayoutId id="2147483703" r:id="rId31"/>
    <p:sldLayoutId id="2147483705" r:id="rId32"/>
  </p:sldLayoutIdLst>
  <p:transition>
    <p:fade/>
  </p:transition>
  <p:txStyles>
    <p:title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userDrawn="1">
          <p15:clr>
            <a:srgbClr val="F26B43"/>
          </p15:clr>
        </p15:guide>
        <p15:guide id="2" pos="288" userDrawn="1">
          <p15:clr>
            <a:srgbClr val="F26B43"/>
          </p15:clr>
        </p15:guide>
        <p15:guide id="3" pos="2880" userDrawn="1">
          <p15:clr>
            <a:srgbClr val="F26B43"/>
          </p15:clr>
        </p15:guide>
        <p15:guide id="4" pos="5472" userDrawn="1">
          <p15:clr>
            <a:srgbClr val="F26B43"/>
          </p15:clr>
        </p15:guide>
        <p15:guide id="5" orient="horz" pos="300" userDrawn="1">
          <p15:clr>
            <a:srgbClr val="F26B43"/>
          </p15:clr>
        </p15:guide>
        <p15:guide id="6" orient="horz" pos="7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32.xml"/><Relationship Id="rId5" Type="http://schemas.openxmlformats.org/officeDocument/2006/relationships/image" Target="../media/image37.jpeg"/><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40.jpe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7.jpg"/><Relationship Id="rId21" Type="http://schemas.openxmlformats.org/officeDocument/2006/relationships/image" Target="../media/image75.png"/><Relationship Id="rId7" Type="http://schemas.openxmlformats.org/officeDocument/2006/relationships/image" Target="../media/image61.jp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notesSlide" Target="../notesSlides/notesSlide22.xm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31.xml"/><Relationship Id="rId6" Type="http://schemas.openxmlformats.org/officeDocument/2006/relationships/image" Target="../media/image60.jpg"/><Relationship Id="rId11" Type="http://schemas.openxmlformats.org/officeDocument/2006/relationships/image" Target="../media/image65.png"/><Relationship Id="rId24" Type="http://schemas.openxmlformats.org/officeDocument/2006/relationships/image" Target="../media/image78.png"/><Relationship Id="rId5" Type="http://schemas.openxmlformats.org/officeDocument/2006/relationships/image" Target="../media/image59.jpg"/><Relationship Id="rId15" Type="http://schemas.openxmlformats.org/officeDocument/2006/relationships/image" Target="../media/image69.png"/><Relationship Id="rId23" Type="http://schemas.openxmlformats.org/officeDocument/2006/relationships/image" Target="../media/image77.jp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58.jpg"/><Relationship Id="rId9" Type="http://schemas.openxmlformats.org/officeDocument/2006/relationships/image" Target="../media/image63.png"/><Relationship Id="rId14" Type="http://schemas.openxmlformats.org/officeDocument/2006/relationships/image" Target="../media/image68.png"/><Relationship Id="rId22"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79.jpg"/></Relationships>
</file>

<file path=ppt/slides/_rels/slide2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5.xml"/><Relationship Id="rId1" Type="http://schemas.openxmlformats.org/officeDocument/2006/relationships/slideLayout" Target="../slideLayouts/slideLayout30.xml"/><Relationship Id="rId6" Type="http://schemas.openxmlformats.org/officeDocument/2006/relationships/image" Target="../media/image84.jpg"/><Relationship Id="rId5" Type="http://schemas.openxmlformats.org/officeDocument/2006/relationships/image" Target="../media/image83.png"/><Relationship Id="rId4" Type="http://schemas.openxmlformats.org/officeDocument/2006/relationships/image" Target="../media/image82.jpg"/></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91.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93.jpg"/></Relationships>
</file>

<file path=ppt/slides/_rels/slide3.xml.rels><?xml version="1.0" encoding="UTF-8" standalone="yes"?>
<Relationships xmlns="http://schemas.openxmlformats.org/package/2006/relationships"><Relationship Id="rId3" Type="http://schemas.openxmlformats.org/officeDocument/2006/relationships/hyperlink" Target="http://www.stopthinkconnect.org/"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94.jpg"/></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96.jpg"/></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hyperlink" Target="https://www.stopbullying.gov/get-help-now/index.html"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100.jpeg"/><Relationship Id="rId4" Type="http://schemas.openxmlformats.org/officeDocument/2006/relationships/hyperlink" Target="http://www.website.com/"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childline.ie/" TargetMode="External"/><Relationship Id="rId7" Type="http://schemas.openxmlformats.org/officeDocument/2006/relationships/image" Target="../media/image100.jpe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hyperlink" Target="http://www.spunout.ie/" TargetMode="External"/><Relationship Id="rId5" Type="http://schemas.openxmlformats.org/officeDocument/2006/relationships/hyperlink" Target="http://www.website.com/" TargetMode="External"/><Relationship Id="rId4" Type="http://schemas.openxmlformats.org/officeDocument/2006/relationships/hyperlink" Target="http://ie.reachout.com/"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website.com/"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100.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http://www.stopthinkconnect.org/"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101.jpeg"/></Relationships>
</file>

<file path=ppt/slides/_rels/slide4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103.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jpg"/></Relationships>
</file>

<file path=ppt/slides/_rels/slide4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112.jpg"/></Relationships>
</file>

<file path=ppt/slides/_rels/slide4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15.xml"/><Relationship Id="rId4" Type="http://schemas.openxmlformats.org/officeDocument/2006/relationships/image" Target="../media/image11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t>McAfee</a:t>
            </a:r>
            <a:r>
              <a:rPr lang="en-US" sz="2400" baseline="30000"/>
              <a:t>®</a:t>
            </a:r>
            <a:r>
              <a:rPr lang="en-US"/>
              <a:t> Online </a:t>
            </a:r>
            <a:br>
              <a:rPr lang="en-US"/>
            </a:br>
            <a:r>
              <a:rPr lang="en-US"/>
              <a:t>Safety Program </a:t>
            </a:r>
          </a:p>
        </p:txBody>
      </p:sp>
      <p:sp>
        <p:nvSpPr>
          <p:cNvPr id="3" name="Text Placeholder 2"/>
          <p:cNvSpPr>
            <a:spLocks noGrp="1"/>
          </p:cNvSpPr>
          <p:nvPr>
            <p:ph type="body" sz="quarter" idx="14"/>
          </p:nvPr>
        </p:nvSpPr>
        <p:spPr/>
        <p:txBody>
          <a:bodyPr vert="horz" lIns="0" tIns="0" rIns="0" bIns="0" rtlCol="0" anchor="t">
            <a:noAutofit/>
          </a:bodyPr>
          <a:lstStyle/>
          <a:p>
            <a:r>
              <a:rPr lang="fr-FR" dirty="0"/>
              <a:t>For Kids Ages 11-14</a:t>
            </a:r>
          </a:p>
        </p:txBody>
      </p:sp>
      <p:pic>
        <p:nvPicPr>
          <p:cNvPr id="20" name="Picture Placeholder 19"/>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0247" r="30475"/>
          <a:stretch/>
        </p:blipFill>
        <p:spPr/>
      </p:pic>
    </p:spTree>
    <p:extLst>
      <p:ext uri="{BB962C8B-B14F-4D97-AF65-F5344CB8AC3E}">
        <p14:creationId xmlns:p14="http://schemas.microsoft.com/office/powerpoint/2010/main" val="280051812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p:txBody>
          <a:bodyPr/>
          <a:lstStyle/>
          <a:p>
            <a:r>
              <a:rPr lang="en-US">
                <a:solidFill>
                  <a:schemeClr val="bg2"/>
                </a:solidFill>
              </a:rPr>
              <a:t>How to safely close a Pop-up window on a PC and Mac.</a:t>
            </a:r>
          </a:p>
        </p:txBody>
      </p:sp>
      <p:sp>
        <p:nvSpPr>
          <p:cNvPr id="14" name="Title 13"/>
          <p:cNvSpPr>
            <a:spLocks noGrp="1"/>
          </p:cNvSpPr>
          <p:nvPr>
            <p:ph type="title"/>
          </p:nvPr>
        </p:nvSpPr>
        <p:spPr/>
        <p:txBody>
          <a:bodyPr/>
          <a:lstStyle/>
          <a:p>
            <a:r>
              <a:rPr lang="en-US"/>
              <a:t>Pop-Ups</a:t>
            </a:r>
          </a:p>
        </p:txBody>
      </p:sp>
      <p:sp>
        <p:nvSpPr>
          <p:cNvPr id="9" name="Rectangle 8"/>
          <p:cNvSpPr/>
          <p:nvPr/>
        </p:nvSpPr>
        <p:spPr>
          <a:xfrm>
            <a:off x="0" y="1337162"/>
            <a:ext cx="4559300" cy="3587750"/>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10" name="Rectangle 9"/>
          <p:cNvSpPr/>
          <p:nvPr/>
        </p:nvSpPr>
        <p:spPr>
          <a:xfrm>
            <a:off x="4559301" y="1337162"/>
            <a:ext cx="4584700" cy="3587750"/>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611" t="4859" r="39250" b="25387"/>
          <a:stretch/>
        </p:blipFill>
        <p:spPr>
          <a:xfrm>
            <a:off x="4559300" y="1337162"/>
            <a:ext cx="4584701" cy="35877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5176" y="1549400"/>
            <a:ext cx="4518825" cy="2632351"/>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34659"/>
          <a:stretch/>
        </p:blipFill>
        <p:spPr>
          <a:xfrm>
            <a:off x="-1" y="1337162"/>
            <a:ext cx="4559299" cy="35877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518" y="2641600"/>
            <a:ext cx="4247077" cy="1472777"/>
          </a:xfrm>
          <a:prstGeom prst="rect">
            <a:avLst/>
          </a:prstGeom>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6783" t="40448" r="4930" b="-17994"/>
          <a:stretch/>
        </p:blipFill>
        <p:spPr>
          <a:xfrm>
            <a:off x="0" y="1337162"/>
            <a:ext cx="4546598" cy="1595395"/>
          </a:xfrm>
          <a:prstGeom prst="rect">
            <a:avLst/>
          </a:prstGeom>
        </p:spPr>
      </p:pic>
      <p:sp>
        <p:nvSpPr>
          <p:cNvPr id="17" name="Content Placeholder 4"/>
          <p:cNvSpPr>
            <a:spLocks noGrp="1"/>
          </p:cNvSpPr>
          <p:nvPr>
            <p:ph sz="half" idx="2"/>
          </p:nvPr>
        </p:nvSpPr>
        <p:spPr>
          <a:xfrm>
            <a:off x="1219199" y="4393990"/>
            <a:ext cx="2178052" cy="347936"/>
          </a:xfrm>
        </p:spPr>
        <p:txBody>
          <a:bodyPr/>
          <a:lstStyle/>
          <a:p>
            <a:pPr marL="0" lvl="1" indent="0" algn="ctr">
              <a:buNone/>
            </a:pPr>
            <a:r>
              <a:rPr lang="en-US" sz="1800" b="1">
                <a:solidFill>
                  <a:schemeClr val="tx1">
                    <a:lumMod val="75000"/>
                  </a:schemeClr>
                </a:solidFill>
              </a:rPr>
              <a:t>PC: </a:t>
            </a:r>
            <a:r>
              <a:rPr lang="en-US" sz="1800">
                <a:solidFill>
                  <a:schemeClr val="tx1">
                    <a:lumMod val="75000"/>
                  </a:schemeClr>
                </a:solidFill>
              </a:rPr>
              <a:t>Alt + F4</a:t>
            </a:r>
          </a:p>
        </p:txBody>
      </p:sp>
      <p:sp>
        <p:nvSpPr>
          <p:cNvPr id="19" name="Content Placeholder 4"/>
          <p:cNvSpPr>
            <a:spLocks noGrp="1"/>
          </p:cNvSpPr>
          <p:nvPr>
            <p:ph sz="half" idx="2"/>
          </p:nvPr>
        </p:nvSpPr>
        <p:spPr>
          <a:xfrm>
            <a:off x="5762624" y="4393990"/>
            <a:ext cx="2178052" cy="347936"/>
          </a:xfrm>
        </p:spPr>
        <p:txBody>
          <a:bodyPr/>
          <a:lstStyle/>
          <a:p>
            <a:pPr marL="0" lvl="1" indent="0" algn="ctr">
              <a:buNone/>
            </a:pPr>
            <a:r>
              <a:rPr lang="en-US" sz="1800" b="1">
                <a:solidFill>
                  <a:schemeClr val="tx1">
                    <a:lumMod val="75000"/>
                  </a:schemeClr>
                </a:solidFill>
              </a:rPr>
              <a:t>Mac: </a:t>
            </a:r>
            <a:r>
              <a:rPr lang="en-US" sz="1800">
                <a:solidFill>
                  <a:schemeClr val="tx1">
                    <a:lumMod val="75000"/>
                  </a:schemeClr>
                </a:solidFill>
              </a:rPr>
              <a:t>Command + W</a:t>
            </a:r>
          </a:p>
        </p:txBody>
      </p:sp>
      <p:sp>
        <p:nvSpPr>
          <p:cNvPr id="20" name="Rectangle 19"/>
          <p:cNvSpPr/>
          <p:nvPr/>
        </p:nvSpPr>
        <p:spPr>
          <a:xfrm>
            <a:off x="745279" y="3866533"/>
            <a:ext cx="278047" cy="190500"/>
          </a:xfrm>
          <a:prstGeom prst="rect">
            <a:avLst/>
          </a:prstGeom>
          <a:noFill/>
          <a:ln w="28575">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21" name="Rectangle 20"/>
          <p:cNvSpPr/>
          <p:nvPr/>
        </p:nvSpPr>
        <p:spPr>
          <a:xfrm>
            <a:off x="1109800" y="2974247"/>
            <a:ext cx="197308" cy="153059"/>
          </a:xfrm>
          <a:prstGeom prst="rect">
            <a:avLst/>
          </a:prstGeom>
          <a:noFill/>
          <a:ln w="28575">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22" name="Rectangle 21"/>
          <p:cNvSpPr/>
          <p:nvPr/>
        </p:nvSpPr>
        <p:spPr>
          <a:xfrm>
            <a:off x="6039465" y="2841523"/>
            <a:ext cx="248163" cy="201903"/>
          </a:xfrm>
          <a:prstGeom prst="rect">
            <a:avLst/>
          </a:prstGeom>
          <a:noFill/>
          <a:ln w="28575">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23" name="Rectangle 22"/>
          <p:cNvSpPr/>
          <p:nvPr/>
        </p:nvSpPr>
        <p:spPr>
          <a:xfrm>
            <a:off x="5943602" y="2292192"/>
            <a:ext cx="204017" cy="201903"/>
          </a:xfrm>
          <a:prstGeom prst="rect">
            <a:avLst/>
          </a:prstGeom>
          <a:noFill/>
          <a:ln w="28575">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Tree>
    <p:extLst>
      <p:ext uri="{BB962C8B-B14F-4D97-AF65-F5344CB8AC3E}">
        <p14:creationId xmlns:p14="http://schemas.microsoft.com/office/powerpoint/2010/main" val="3453567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500"/>
                                        <p:tgtEl>
                                          <p:spTgt spid="19">
                                            <p:txEl>
                                              <p:pRg st="0" end="0"/>
                                            </p:txEl>
                                          </p:spTgt>
                                        </p:tgtEl>
                                      </p:cBhvr>
                                    </p:animEffect>
                                  </p:childTnLst>
                                </p:cTn>
                              </p:par>
                            </p:childTnLst>
                          </p:cTn>
                        </p:par>
                        <p:par>
                          <p:cTn id="21" fill="hold">
                            <p:stCondLst>
                              <p:cond delay="500"/>
                            </p:stCondLst>
                            <p:childTnLst>
                              <p:par>
                                <p:cTn id="22" presetID="10" presetClass="entr" presetSubtype="0" fill="hold" grpId="0" nodeType="afterEffect">
                                  <p:stCondLst>
                                    <p:cond delay="25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1250"/>
                            </p:stCondLst>
                            <p:childTnLst>
                              <p:par>
                                <p:cTn id="26" presetID="10" presetClass="entr" presetSubtype="0" fill="hold" grpId="0" nodeType="afterEffect">
                                  <p:stCondLst>
                                    <p:cond delay="25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9" grpId="0" build="p"/>
      <p:bldP spid="20" grpId="0" animBg="1"/>
      <p:bldP spid="21"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005" y="1001569"/>
            <a:ext cx="2029787" cy="360850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4005" y="1001569"/>
            <a:ext cx="2031073" cy="361079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0726" y="1001569"/>
            <a:ext cx="1999059" cy="355388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4116" y="1001569"/>
            <a:ext cx="1999059" cy="3553883"/>
          </a:xfrm>
          <a:prstGeom prst="rect">
            <a:avLst/>
          </a:prstGeom>
        </p:spPr>
      </p:pic>
      <p:sp>
        <p:nvSpPr>
          <p:cNvPr id="9" name="Left Arrow 8"/>
          <p:cNvSpPr/>
          <p:nvPr/>
        </p:nvSpPr>
        <p:spPr>
          <a:xfrm>
            <a:off x="2397740" y="3115426"/>
            <a:ext cx="663337" cy="19504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a:off x="4432849" y="3552262"/>
            <a:ext cx="649410" cy="19038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a:off x="6867197" y="3717248"/>
            <a:ext cx="620826" cy="163733"/>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3"/>
          <p:cNvSpPr txBox="1">
            <a:spLocks/>
          </p:cNvSpPr>
          <p:nvPr/>
        </p:nvSpPr>
        <p:spPr>
          <a:xfrm>
            <a:off x="457200" y="372253"/>
            <a:ext cx="8230898" cy="337360"/>
          </a:xfrm>
          <a:prstGeom prst="rect">
            <a:avLst/>
          </a:prstGeom>
        </p:spPr>
        <p:txBody>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Block Popups on Your Smartphone</a:t>
            </a:r>
          </a:p>
        </p:txBody>
      </p:sp>
    </p:spTree>
    <p:extLst>
      <p:ext uri="{BB962C8B-B14F-4D97-AF65-F5344CB8AC3E}">
        <p14:creationId xmlns:p14="http://schemas.microsoft.com/office/powerpoint/2010/main" val="281523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750"/>
                                        <p:tgtEl>
                                          <p:spTgt spid="5"/>
                                        </p:tgtEl>
                                      </p:cBhvr>
                                    </p:animEffect>
                                  </p:childTnLst>
                                </p:cTn>
                              </p:par>
                            </p:childTnLst>
                          </p:cTn>
                        </p:par>
                        <p:par>
                          <p:cTn id="13" fill="hold">
                            <p:stCondLst>
                              <p:cond delay="1750"/>
                            </p:stCondLst>
                            <p:childTnLst>
                              <p:par>
                                <p:cTn id="14" presetID="10" presetClass="entr" presetSubtype="0" fill="hold" grpId="0" nodeType="afterEffect">
                                  <p:stCondLst>
                                    <p:cond delay="25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750"/>
                                        <p:tgtEl>
                                          <p:spTgt spid="6"/>
                                        </p:tgtEl>
                                      </p:cBhvr>
                                    </p:animEffect>
                                  </p:childTnLst>
                                </p:cTn>
                              </p:par>
                            </p:childTnLst>
                          </p:cTn>
                        </p:par>
                        <p:par>
                          <p:cTn id="22" fill="hold">
                            <p:stCondLst>
                              <p:cond delay="1750"/>
                            </p:stCondLst>
                            <p:childTnLst>
                              <p:par>
                                <p:cTn id="23" presetID="10" presetClass="entr" presetSubtype="0" fill="hold" grpId="0" nodeType="afterEffect">
                                  <p:stCondLst>
                                    <p:cond delay="25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750"/>
                                        <p:tgtEl>
                                          <p:spTgt spid="7"/>
                                        </p:tgtEl>
                                      </p:cBhvr>
                                    </p:animEffect>
                                  </p:childTnLst>
                                </p:cTn>
                              </p:par>
                            </p:childTnLst>
                          </p:cTn>
                        </p:par>
                        <p:par>
                          <p:cTn id="31" fill="hold">
                            <p:stCondLst>
                              <p:cond delay="1750"/>
                            </p:stCondLst>
                            <p:childTnLst>
                              <p:par>
                                <p:cTn id="32" presetID="10" presetClass="entr" presetSubtype="0" fill="hold" grpId="0" nodeType="afterEffect">
                                  <p:stCondLst>
                                    <p:cond delay="25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3"/>
          <p:cNvSpPr txBox="1">
            <a:spLocks/>
          </p:cNvSpPr>
          <p:nvPr/>
        </p:nvSpPr>
        <p:spPr>
          <a:xfrm>
            <a:off x="457200" y="372253"/>
            <a:ext cx="8230898" cy="337360"/>
          </a:xfrm>
          <a:prstGeom prst="rect">
            <a:avLst/>
          </a:prstGeom>
        </p:spPr>
        <p:txBody>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Malware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0238" r="428" b="31252"/>
          <a:stretch/>
        </p:blipFill>
        <p:spPr>
          <a:xfrm>
            <a:off x="0" y="1337162"/>
            <a:ext cx="9143999" cy="3586529"/>
          </a:xfrm>
          <a:prstGeom prst="rect">
            <a:avLst/>
          </a:prstGeom>
        </p:spPr>
      </p:pic>
    </p:spTree>
    <p:extLst>
      <p:ext uri="{BB962C8B-B14F-4D97-AF65-F5344CB8AC3E}">
        <p14:creationId xmlns:p14="http://schemas.microsoft.com/office/powerpoint/2010/main" val="253689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5"/>
          <p:cNvSpPr txBox="1">
            <a:spLocks/>
          </p:cNvSpPr>
          <p:nvPr/>
        </p:nvSpPr>
        <p:spPr>
          <a:xfrm>
            <a:off x="457200" y="801688"/>
            <a:ext cx="8230898" cy="193465"/>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solidFill>
                  <a:schemeClr val="bg2"/>
                </a:solidFill>
              </a:rPr>
              <a:t>Over 150,000 zombie computers created every day</a:t>
            </a:r>
          </a:p>
        </p:txBody>
      </p:sp>
      <p:sp>
        <p:nvSpPr>
          <p:cNvPr id="14" name="Title 13"/>
          <p:cNvSpPr txBox="1">
            <a:spLocks/>
          </p:cNvSpPr>
          <p:nvPr/>
        </p:nvSpPr>
        <p:spPr>
          <a:xfrm>
            <a:off x="457200" y="372253"/>
            <a:ext cx="8230898" cy="337360"/>
          </a:xfrm>
          <a:prstGeom prst="rect">
            <a:avLst/>
          </a:prstGeom>
        </p:spPr>
        <p:txBody>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Botnet</a:t>
            </a: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11957" b="43598"/>
          <a:stretch/>
        </p:blipFill>
        <p:spPr>
          <a:xfrm>
            <a:off x="0" y="1337162"/>
            <a:ext cx="9144000" cy="3586529"/>
          </a:xfrm>
          <a:prstGeom prst="rect">
            <a:avLst/>
          </a:prstGeom>
        </p:spPr>
      </p:pic>
    </p:spTree>
    <p:extLst>
      <p:ext uri="{BB962C8B-B14F-4D97-AF65-F5344CB8AC3E}">
        <p14:creationId xmlns:p14="http://schemas.microsoft.com/office/powerpoint/2010/main" val="243884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4" t="7171" r="2608" b="7171"/>
          <a:stretch/>
        </p:blipFill>
        <p:spPr>
          <a:xfrm>
            <a:off x="0" y="1337162"/>
            <a:ext cx="6111631" cy="358652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41" r="4006" b="292"/>
          <a:stretch/>
        </p:blipFill>
        <p:spPr>
          <a:xfrm>
            <a:off x="0" y="1337161"/>
            <a:ext cx="6111631" cy="3586529"/>
          </a:xfrm>
          <a:prstGeom prst="rect">
            <a:avLst/>
          </a:prstGeom>
        </p:spPr>
      </p:pic>
      <p:sp>
        <p:nvSpPr>
          <p:cNvPr id="11" name="Title 13"/>
          <p:cNvSpPr txBox="1">
            <a:spLocks/>
          </p:cNvSpPr>
          <p:nvPr/>
        </p:nvSpPr>
        <p:spPr>
          <a:xfrm>
            <a:off x="457200" y="372253"/>
            <a:ext cx="8230898" cy="337360"/>
          </a:xfrm>
          <a:prstGeom prst="rect">
            <a:avLst/>
          </a:prstGeom>
        </p:spPr>
        <p:txBody>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Sniffer</a:t>
            </a:r>
          </a:p>
        </p:txBody>
      </p:sp>
      <p:sp>
        <p:nvSpPr>
          <p:cNvPr id="14" name="Rectangle 13"/>
          <p:cNvSpPr/>
          <p:nvPr/>
        </p:nvSpPr>
        <p:spPr>
          <a:xfrm>
            <a:off x="6111631" y="1337162"/>
            <a:ext cx="3032369" cy="3577738"/>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6015" t="8293" r="13724" b="2523"/>
          <a:stretch/>
        </p:blipFill>
        <p:spPr>
          <a:xfrm>
            <a:off x="6111631" y="1336629"/>
            <a:ext cx="3032369" cy="3587062"/>
          </a:xfrm>
          <a:prstGeom prst="rect">
            <a:avLst/>
          </a:prstGeom>
        </p:spPr>
      </p:pic>
    </p:spTree>
    <p:extLst>
      <p:ext uri="{BB962C8B-B14F-4D97-AF65-F5344CB8AC3E}">
        <p14:creationId xmlns:p14="http://schemas.microsoft.com/office/powerpoint/2010/main" val="15904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IE" dirty="0">
                <a:solidFill>
                  <a:schemeClr val="bg2"/>
                </a:solidFill>
              </a:rPr>
              <a:t>Use caution when searching for your favorite celebrities online.</a:t>
            </a:r>
          </a:p>
        </p:txBody>
      </p:sp>
      <p:sp>
        <p:nvSpPr>
          <p:cNvPr id="11" name="Content Placeholder 4"/>
          <p:cNvSpPr>
            <a:spLocks noGrp="1"/>
          </p:cNvSpPr>
          <p:nvPr>
            <p:ph sz="half" idx="2"/>
          </p:nvPr>
        </p:nvSpPr>
        <p:spPr>
          <a:xfrm>
            <a:off x="3886198" y="1185863"/>
            <a:ext cx="4676505" cy="3261916"/>
          </a:xfrm>
        </p:spPr>
        <p:txBody>
          <a:bodyPr/>
          <a:lstStyle/>
          <a:p>
            <a:pPr marL="342900" lvl="1" indent="-342900">
              <a:buFont typeface="+mj-lt"/>
              <a:buAutoNum type="arabicPeriod"/>
            </a:pPr>
            <a:r>
              <a:rPr lang="en-US" dirty="0"/>
              <a:t>Avril Lavigne</a:t>
            </a:r>
          </a:p>
          <a:p>
            <a:pPr marL="342900" lvl="1" indent="-342900">
              <a:buFont typeface="+mj-lt"/>
              <a:buAutoNum type="arabicPeriod"/>
            </a:pPr>
            <a:r>
              <a:rPr lang="en-US" dirty="0"/>
              <a:t>Bruno Mars</a:t>
            </a:r>
          </a:p>
          <a:p>
            <a:pPr marL="342900" lvl="1" indent="-342900">
              <a:buFont typeface="+mj-lt"/>
              <a:buAutoNum type="arabicPeriod"/>
            </a:pPr>
            <a:r>
              <a:rPr lang="en-US" dirty="0"/>
              <a:t>Carly Rae Jepsen</a:t>
            </a:r>
          </a:p>
          <a:p>
            <a:pPr marL="342900" lvl="1" indent="-342900">
              <a:buFont typeface="+mj-lt"/>
              <a:buAutoNum type="arabicPeriod"/>
            </a:pPr>
            <a:r>
              <a:rPr lang="en-US" dirty="0"/>
              <a:t>Zayn Malik</a:t>
            </a:r>
          </a:p>
          <a:p>
            <a:pPr marL="342900" lvl="1" indent="-342900">
              <a:buFont typeface="+mj-lt"/>
              <a:buAutoNum type="arabicPeriod"/>
            </a:pPr>
            <a:r>
              <a:rPr lang="en-US" dirty="0"/>
              <a:t>Celine Dion</a:t>
            </a:r>
          </a:p>
          <a:p>
            <a:pPr marL="342900" lvl="1" indent="-342900">
              <a:buFont typeface="+mj-lt"/>
              <a:buAutoNum type="arabicPeriod"/>
            </a:pPr>
            <a:r>
              <a:rPr lang="en-US" dirty="0"/>
              <a:t>Calvin Harris</a:t>
            </a:r>
          </a:p>
          <a:p>
            <a:pPr marL="342900" lvl="1" indent="-342900">
              <a:buFont typeface="+mj-lt"/>
              <a:buAutoNum type="arabicPeriod"/>
            </a:pPr>
            <a:r>
              <a:rPr lang="en-US" dirty="0"/>
              <a:t>Justin Bieber</a:t>
            </a:r>
          </a:p>
          <a:p>
            <a:pPr marL="342900" lvl="1" indent="-342900">
              <a:buFont typeface="+mj-lt"/>
              <a:buAutoNum type="arabicPeriod"/>
            </a:pPr>
            <a:r>
              <a:rPr lang="en-US" dirty="0"/>
              <a:t>Diddy</a:t>
            </a:r>
          </a:p>
          <a:p>
            <a:pPr marL="342900" lvl="1" indent="-342900">
              <a:buFont typeface="+mj-lt"/>
              <a:buAutoNum type="arabicPeriod"/>
            </a:pPr>
            <a:r>
              <a:rPr lang="en-US" dirty="0"/>
              <a:t>Katy Perry</a:t>
            </a:r>
          </a:p>
          <a:p>
            <a:pPr marL="342900" lvl="1" indent="-342900">
              <a:buFont typeface="+mj-lt"/>
              <a:buAutoNum type="arabicPeriod"/>
            </a:pPr>
            <a:r>
              <a:rPr lang="en-US" dirty="0"/>
              <a:t>Beyoncé </a:t>
            </a:r>
            <a:endParaRPr lang="en-US" sz="1000" dirty="0"/>
          </a:p>
          <a:p>
            <a:pPr marL="0" lvl="1" indent="0">
              <a:lnSpc>
                <a:spcPct val="100000"/>
              </a:lnSpc>
              <a:buNone/>
            </a:pPr>
            <a:br>
              <a:rPr lang="en-US" sz="600" dirty="0"/>
            </a:br>
            <a:r>
              <a:rPr lang="en-US" dirty="0"/>
              <a:t>Always use web protection software that protects </a:t>
            </a:r>
            <a:br>
              <a:rPr lang="en-US" dirty="0"/>
            </a:br>
            <a:r>
              <a:rPr lang="en-US" dirty="0"/>
              <a:t>you from risky sites. </a:t>
            </a:r>
          </a:p>
          <a:p>
            <a:pPr marL="0" lvl="1" indent="0">
              <a:buNone/>
            </a:pPr>
            <a:endParaRPr lang="en-US" dirty="0"/>
          </a:p>
        </p:txBody>
      </p:sp>
      <p:sp>
        <p:nvSpPr>
          <p:cNvPr id="3" name="Title 2"/>
          <p:cNvSpPr>
            <a:spLocks noGrp="1"/>
          </p:cNvSpPr>
          <p:nvPr>
            <p:ph type="title"/>
          </p:nvPr>
        </p:nvSpPr>
        <p:spPr/>
        <p:txBody>
          <a:bodyPr/>
          <a:lstStyle/>
          <a:p>
            <a:r>
              <a:rPr lang="en-IE"/>
              <a:t>Most Dangerous Celebrities</a:t>
            </a:r>
            <a:endParaRPr lang="en-US"/>
          </a:p>
        </p:txBody>
      </p:sp>
      <p:sp>
        <p:nvSpPr>
          <p:cNvPr id="2" name="Rectangle 1"/>
          <p:cNvSpPr/>
          <p:nvPr/>
        </p:nvSpPr>
        <p:spPr>
          <a:xfrm>
            <a:off x="3775600" y="4560809"/>
            <a:ext cx="5124560" cy="307777"/>
          </a:xfrm>
          <a:prstGeom prst="rect">
            <a:avLst/>
          </a:prstGeom>
        </p:spPr>
        <p:txBody>
          <a:bodyPr wrap="square">
            <a:spAutoFit/>
          </a:bodyPr>
          <a:lstStyle/>
          <a:p>
            <a:r>
              <a:rPr lang="en-US" sz="700"/>
              <a:t>Based on the percentage of sites identified by McAfee as  'risky' which are included in the search results for a celebrity's name and commonly associated terms.</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4296" r="16651"/>
          <a:stretch/>
        </p:blipFill>
        <p:spPr>
          <a:xfrm>
            <a:off x="0" y="0"/>
            <a:ext cx="3620193" cy="4922657"/>
          </a:xfrm>
          <a:prstGeom prst="rect">
            <a:avLst/>
          </a:prstGeom>
        </p:spPr>
      </p:pic>
    </p:spTree>
    <p:extLst>
      <p:ext uri="{BB962C8B-B14F-4D97-AF65-F5344CB8AC3E}">
        <p14:creationId xmlns:p14="http://schemas.microsoft.com/office/powerpoint/2010/main" val="218441188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3" r="2268" b="2"/>
          <a:stretch/>
        </p:blipFill>
        <p:spPr>
          <a:xfrm>
            <a:off x="0" y="1337162"/>
            <a:ext cx="9144000" cy="3586529"/>
          </a:xfrm>
        </p:spPr>
      </p:pic>
      <p:sp>
        <p:nvSpPr>
          <p:cNvPr id="16" name="Text Placeholder 15"/>
          <p:cNvSpPr>
            <a:spLocks noGrp="1"/>
          </p:cNvSpPr>
          <p:nvPr>
            <p:ph type="body" sz="quarter" idx="14"/>
          </p:nvPr>
        </p:nvSpPr>
        <p:spPr/>
        <p:txBody>
          <a:bodyPr/>
          <a:lstStyle/>
          <a:p>
            <a:r>
              <a:rPr lang="en-US">
                <a:solidFill>
                  <a:schemeClr val="bg2"/>
                </a:solidFill>
              </a:rPr>
              <a:t>Lost and stolen devices are the biggest threat to mobile users.</a:t>
            </a:r>
          </a:p>
        </p:txBody>
      </p:sp>
      <p:sp>
        <p:nvSpPr>
          <p:cNvPr id="14" name="Title 13"/>
          <p:cNvSpPr>
            <a:spLocks noGrp="1"/>
          </p:cNvSpPr>
          <p:nvPr>
            <p:ph type="title"/>
          </p:nvPr>
        </p:nvSpPr>
        <p:spPr/>
        <p:txBody>
          <a:bodyPr/>
          <a:lstStyle/>
          <a:p>
            <a:r>
              <a:rPr lang="en-US"/>
              <a:t>Securing Your Mobile Devices</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374" t="17413" r="205" b="24193"/>
          <a:stretch/>
        </p:blipFill>
        <p:spPr>
          <a:xfrm>
            <a:off x="0" y="1337162"/>
            <a:ext cx="9159635" cy="3586529"/>
          </a:xfrm>
          <a:prstGeom prst="rect">
            <a:avLst/>
          </a:prstGeom>
        </p:spPr>
      </p:pic>
    </p:spTree>
    <p:extLst>
      <p:ext uri="{BB962C8B-B14F-4D97-AF65-F5344CB8AC3E}">
        <p14:creationId xmlns:p14="http://schemas.microsoft.com/office/powerpoint/2010/main" val="396869439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15"/>
          <p:cNvSpPr>
            <a:spLocks noGrp="1"/>
          </p:cNvSpPr>
          <p:nvPr>
            <p:ph type="body" sz="quarter" idx="4294967295"/>
          </p:nvPr>
        </p:nvSpPr>
        <p:spPr>
          <a:xfrm>
            <a:off x="457200" y="791747"/>
            <a:ext cx="8230898" cy="193465"/>
          </a:xfrm>
          <a:prstGeom prst="rect">
            <a:avLst/>
          </a:prstGeom>
        </p:spPr>
        <p:txBody>
          <a:bodyPr/>
          <a:lstStyle/>
          <a:p>
            <a:r>
              <a:rPr lang="en-US" sz="1200">
                <a:solidFill>
                  <a:schemeClr val="bg2"/>
                </a:solidFill>
              </a:rPr>
              <a:t>Here are some safety tips for your mobile device.</a:t>
            </a:r>
          </a:p>
        </p:txBody>
      </p:sp>
      <p:sp>
        <p:nvSpPr>
          <p:cNvPr id="25" name="Title 13"/>
          <p:cNvSpPr>
            <a:spLocks noGrp="1"/>
          </p:cNvSpPr>
          <p:nvPr>
            <p:ph type="title"/>
          </p:nvPr>
        </p:nvSpPr>
        <p:spPr>
          <a:xfrm>
            <a:off x="457200" y="372253"/>
            <a:ext cx="8230898" cy="337360"/>
          </a:xfrm>
        </p:spPr>
        <p:txBody>
          <a:bodyPr/>
          <a:lstStyle/>
          <a:p>
            <a:r>
              <a:rPr lang="en-US"/>
              <a:t>Securing Your Mobile Devices</a:t>
            </a:r>
          </a:p>
        </p:txBody>
      </p:sp>
      <p:sp>
        <p:nvSpPr>
          <p:cNvPr id="26" name="Content Placeholder 4"/>
          <p:cNvSpPr>
            <a:spLocks noGrp="1"/>
          </p:cNvSpPr>
          <p:nvPr>
            <p:ph sz="half" idx="4294967295"/>
          </p:nvPr>
        </p:nvSpPr>
        <p:spPr>
          <a:xfrm>
            <a:off x="457200" y="1230833"/>
            <a:ext cx="4800602" cy="3261916"/>
          </a:xfrm>
          <a:prstGeom prst="rect">
            <a:avLst/>
          </a:prstGeom>
        </p:spPr>
        <p:txBody>
          <a:bodyPr/>
          <a:lstStyle/>
          <a:p>
            <a:pPr marL="342900" indent="-342900">
              <a:buFont typeface="+mj-lt"/>
              <a:buAutoNum type="arabicPeriod"/>
            </a:pPr>
            <a:r>
              <a:rPr lang="en-IE"/>
              <a:t>Set a </a:t>
            </a:r>
            <a:r>
              <a:rPr lang="en-IE" b="1">
                <a:solidFill>
                  <a:schemeClr val="bg2"/>
                </a:solidFill>
              </a:rPr>
              <a:t>passcode</a:t>
            </a:r>
            <a:r>
              <a:rPr lang="en-IE"/>
              <a:t> </a:t>
            </a:r>
          </a:p>
          <a:p>
            <a:pPr marL="342900" indent="-342900">
              <a:buFont typeface="+mj-lt"/>
              <a:buAutoNum type="arabicPeriod"/>
            </a:pPr>
            <a:r>
              <a:rPr lang="en-IE"/>
              <a:t>Always </a:t>
            </a:r>
            <a:r>
              <a:rPr lang="en-IE" b="1">
                <a:solidFill>
                  <a:schemeClr val="bg2"/>
                </a:solidFill>
              </a:rPr>
              <a:t>logout</a:t>
            </a:r>
            <a:r>
              <a:rPr lang="en-IE">
                <a:solidFill>
                  <a:schemeClr val="bg2"/>
                </a:solidFill>
              </a:rPr>
              <a:t> </a:t>
            </a:r>
            <a:r>
              <a:rPr lang="en-IE" b="1">
                <a:solidFill>
                  <a:schemeClr val="bg2"/>
                </a:solidFill>
              </a:rPr>
              <a:t>of your accounts</a:t>
            </a:r>
          </a:p>
          <a:p>
            <a:pPr marL="342900" indent="-342900">
              <a:buFont typeface="+mj-lt"/>
              <a:buAutoNum type="arabicPeriod"/>
            </a:pPr>
            <a:r>
              <a:rPr lang="en-IE"/>
              <a:t>Remember: </a:t>
            </a:r>
            <a:r>
              <a:rPr lang="en-IE" b="1">
                <a:solidFill>
                  <a:schemeClr val="bg2"/>
                </a:solidFill>
              </a:rPr>
              <a:t>photos are forever</a:t>
            </a:r>
          </a:p>
          <a:p>
            <a:pPr marL="342900" indent="-342900">
              <a:buFont typeface="+mj-lt"/>
              <a:buAutoNum type="arabicPeriod"/>
            </a:pPr>
            <a:r>
              <a:rPr lang="en-IE"/>
              <a:t>Only download and install from </a:t>
            </a:r>
            <a:r>
              <a:rPr lang="en-IE" b="1">
                <a:solidFill>
                  <a:schemeClr val="bg2"/>
                </a:solidFill>
              </a:rPr>
              <a:t>trusted sources</a:t>
            </a:r>
            <a:endParaRPr lang="en-IE">
              <a:solidFill>
                <a:schemeClr val="bg2"/>
              </a:solidFill>
            </a:endParaRPr>
          </a:p>
          <a:p>
            <a:pPr lvl="1"/>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5277" t="-73" r="11376" b="714"/>
          <a:stretch/>
        </p:blipFill>
        <p:spPr>
          <a:xfrm flipH="1">
            <a:off x="5554099" y="-7374"/>
            <a:ext cx="3613148" cy="4925961"/>
          </a:xfrm>
          <a:prstGeom prst="rect">
            <a:avLst/>
          </a:prstGeom>
        </p:spPr>
      </p:pic>
      <p:sp>
        <p:nvSpPr>
          <p:cNvPr id="3" name="Text Placeholder 2"/>
          <p:cNvSpPr>
            <a:spLocks noGrp="1"/>
          </p:cNvSpPr>
          <p:nvPr>
            <p:ph type="body" sz="quarter" idx="22"/>
          </p:nvPr>
        </p:nvSpPr>
        <p:spPr/>
        <p:txBody>
          <a:bodyPr/>
          <a:lstStyle/>
          <a:p>
            <a:endParaRPr lang="en-US"/>
          </a:p>
        </p:txBody>
      </p:sp>
    </p:spTree>
    <p:extLst>
      <p:ext uri="{BB962C8B-B14F-4D97-AF65-F5344CB8AC3E}">
        <p14:creationId xmlns:p14="http://schemas.microsoft.com/office/powerpoint/2010/main" val="194533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Effect transition="in" filter="fade">
                                      <p:cBhvr>
                                        <p:cTn id="11" dur="500"/>
                                        <p:tgtEl>
                                          <p:spTgt spid="2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Effect transition="in" filter="fade">
                                      <p:cBhvr>
                                        <p:cTn id="15" dur="500"/>
                                        <p:tgtEl>
                                          <p:spTgt spid="26">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Effect transition="in" filter="fade">
                                      <p:cBhvr>
                                        <p:cTn id="19"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Geotagging</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8387" r="-171" b="31894"/>
          <a:stretch/>
        </p:blipFill>
        <p:spPr>
          <a:xfrm>
            <a:off x="0" y="1335412"/>
            <a:ext cx="9159635" cy="3586529"/>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t="27541" b="19108"/>
          <a:stretch/>
        </p:blipFill>
        <p:spPr>
          <a:xfrm>
            <a:off x="0" y="1335413"/>
            <a:ext cx="9154900" cy="3588278"/>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1941" y="1678898"/>
            <a:ext cx="2139528" cy="1432986"/>
          </a:xfrm>
          <a:prstGeom prst="rect">
            <a:avLst/>
          </a:prstGeom>
        </p:spPr>
      </p:pic>
      <p:sp>
        <p:nvSpPr>
          <p:cNvPr id="30" name="Rectangle 29"/>
          <p:cNvSpPr/>
          <p:nvPr/>
        </p:nvSpPr>
        <p:spPr>
          <a:xfrm>
            <a:off x="4874976" y="2408837"/>
            <a:ext cx="1552718" cy="153059"/>
          </a:xfrm>
          <a:prstGeom prst="rect">
            <a:avLst/>
          </a:prstGeom>
          <a:noFill/>
          <a:ln w="28575">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31" name="Rectangle 30"/>
          <p:cNvSpPr/>
          <p:nvPr/>
        </p:nvSpPr>
        <p:spPr>
          <a:xfrm>
            <a:off x="4874976" y="2645630"/>
            <a:ext cx="1552718" cy="153059"/>
          </a:xfrm>
          <a:prstGeom prst="rect">
            <a:avLst/>
          </a:prstGeom>
          <a:noFill/>
          <a:ln w="28575">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32" name="Picture 31"/>
          <p:cNvPicPr>
            <a:picLocks noChangeAspect="1"/>
          </p:cNvPicPr>
          <p:nvPr/>
        </p:nvPicPr>
        <p:blipFill rotWithShape="1">
          <a:blip r:embed="rId6">
            <a:extLst>
              <a:ext uri="{28A0092B-C50C-407E-A947-70E740481C1C}">
                <a14:useLocalDpi xmlns:a14="http://schemas.microsoft.com/office/drawing/2010/main" val="0"/>
              </a:ext>
            </a:extLst>
          </a:blip>
          <a:srcRect l="25783" t="27466" r="14441" b="31146"/>
          <a:stretch/>
        </p:blipFill>
        <p:spPr>
          <a:xfrm>
            <a:off x="2361460" y="1333662"/>
            <a:ext cx="5468645" cy="2781817"/>
          </a:xfrm>
          <a:prstGeom prst="rect">
            <a:avLst/>
          </a:prstGeom>
        </p:spPr>
      </p:pic>
      <p:pic>
        <p:nvPicPr>
          <p:cNvPr id="34" name="Picture 33"/>
          <p:cNvPicPr>
            <a:picLocks noChangeAspect="1"/>
          </p:cNvPicPr>
          <p:nvPr/>
        </p:nvPicPr>
        <p:blipFill rotWithShape="1">
          <a:blip r:embed="rId7">
            <a:extLst>
              <a:ext uri="{28A0092B-C50C-407E-A947-70E740481C1C}">
                <a14:useLocalDpi xmlns:a14="http://schemas.microsoft.com/office/drawing/2010/main" val="0"/>
              </a:ext>
            </a:extLst>
          </a:blip>
          <a:srcRect l="25864" t="27417" r="14362" b="32422"/>
          <a:stretch/>
        </p:blipFill>
        <p:spPr>
          <a:xfrm>
            <a:off x="2369927" y="1331912"/>
            <a:ext cx="5468646" cy="2699419"/>
          </a:xfrm>
          <a:prstGeom prst="rect">
            <a:avLst/>
          </a:prstGeom>
        </p:spPr>
      </p:pic>
      <p:pic>
        <p:nvPicPr>
          <p:cNvPr id="4" name="Picture 3"/>
          <p:cNvPicPr>
            <a:picLocks noChangeAspect="1"/>
          </p:cNvPicPr>
          <p:nvPr/>
        </p:nvPicPr>
        <p:blipFill rotWithShape="1">
          <a:blip r:embed="rId8"/>
          <a:srcRect b="11538"/>
          <a:stretch/>
        </p:blipFill>
        <p:spPr>
          <a:xfrm>
            <a:off x="5188188" y="3841823"/>
            <a:ext cx="2566562" cy="72001"/>
          </a:xfrm>
          <a:prstGeom prst="rect">
            <a:avLst/>
          </a:prstGeom>
        </p:spPr>
      </p:pic>
    </p:spTree>
    <p:extLst>
      <p:ext uri="{BB962C8B-B14F-4D97-AF65-F5344CB8AC3E}">
        <p14:creationId xmlns:p14="http://schemas.microsoft.com/office/powerpoint/2010/main" val="3771120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2000"/>
                            </p:stCondLst>
                            <p:childTnLst>
                              <p:par>
                                <p:cTn id="13" presetID="10" presetClass="entr" presetSubtype="0" fill="hold" grpId="0" nodeType="afterEffect">
                                  <p:stCondLst>
                                    <p:cond delay="25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2750"/>
                            </p:stCondLst>
                            <p:childTnLst>
                              <p:par>
                                <p:cTn id="17" presetID="10" presetClass="entr" presetSubtype="0" fill="hold" grpId="0" nodeType="afterEffect">
                                  <p:stCondLst>
                                    <p:cond delay="25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3500"/>
                            </p:stCondLst>
                            <p:childTnLst>
                              <p:par>
                                <p:cTn id="21" presetID="10" presetClass="entr" presetSubtype="0" fill="hold" nodeType="afterEffect">
                                  <p:stCondLst>
                                    <p:cond delay="75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4750"/>
                            </p:stCondLst>
                            <p:childTnLst>
                              <p:par>
                                <p:cTn id="25" presetID="10" presetClass="entr" presetSubtype="0" fill="hold" nodeType="afterEffect">
                                  <p:stCondLst>
                                    <p:cond delay="125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Geotagging</a:t>
            </a:r>
          </a:p>
        </p:txBody>
      </p:sp>
      <p:pic>
        <p:nvPicPr>
          <p:cNvPr id="3" name="4BB7F4EE-85DA-46A2-9315-31496AB2BBD8" descr="4BB7F4EE-85DA-46A2-9315-31496AB2BBD8"/>
          <p:cNvPicPr>
            <a:picLocks noChangeAspect="1" noChangeArrowheads="1"/>
          </p:cNvPicPr>
          <p:nvPr/>
        </p:nvPicPr>
        <p:blipFill>
          <a:blip r:embed="rId3"/>
          <a:srcRect/>
          <a:stretch>
            <a:fillRect/>
          </a:stretch>
        </p:blipFill>
        <p:spPr bwMode="auto">
          <a:xfrm>
            <a:off x="1572816" y="1031619"/>
            <a:ext cx="2519516" cy="3678494"/>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4" name="Donut 5"/>
          <p:cNvSpPr/>
          <p:nvPr/>
        </p:nvSpPr>
        <p:spPr bwMode="auto">
          <a:xfrm>
            <a:off x="2096685" y="3066960"/>
            <a:ext cx="907026" cy="806245"/>
          </a:xfrm>
          <a:prstGeom prst="donut">
            <a:avLst>
              <a:gd name="adj" fmla="val 6095"/>
            </a:avLst>
          </a:prstGeom>
          <a:solidFill>
            <a:srgbClr val="FF0000"/>
          </a:solidFill>
          <a:ln w="9525" cap="flat" cmpd="sng" algn="ctr">
            <a:solidFill>
              <a:srgbClr val="FF0000"/>
            </a:solidFill>
            <a:prstDash val="solid"/>
            <a:round/>
            <a:headEnd type="none" w="med" len="med"/>
            <a:tailEnd type="none" w="med" len="med"/>
          </a:ln>
          <a:effectLst/>
        </p:spPr>
        <p:txBody>
          <a:bodyPr/>
          <a:lstStyle/>
          <a:p>
            <a:pPr eaLnBrk="0" hangingPunct="0">
              <a:defRPr/>
            </a:pPr>
            <a:endParaRPr lang="en-US" sz="1350">
              <a:latin typeface="Arial" charset="0"/>
              <a:ea typeface="MS PGothic" pitchFamily="34" charset="-128"/>
            </a:endParaRPr>
          </a:p>
        </p:txBody>
      </p:sp>
      <p:pic>
        <p:nvPicPr>
          <p:cNvPr id="5" name="ED62272B-B996-45D2-90D7-CCA1A55906D4" descr="ED62272B-B996-45D2-90D7-CCA1A55906D4"/>
          <p:cNvPicPr>
            <a:picLocks noChangeAspect="1" noChangeArrowheads="1"/>
          </p:cNvPicPr>
          <p:nvPr/>
        </p:nvPicPr>
        <p:blipFill>
          <a:blip r:embed="rId4"/>
          <a:srcRect/>
          <a:stretch>
            <a:fillRect/>
          </a:stretch>
        </p:blipFill>
        <p:spPr bwMode="auto">
          <a:xfrm>
            <a:off x="1574253" y="1029472"/>
            <a:ext cx="2512167" cy="3678494"/>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6" name="Donut 12"/>
          <p:cNvSpPr/>
          <p:nvPr/>
        </p:nvSpPr>
        <p:spPr bwMode="auto">
          <a:xfrm>
            <a:off x="1212029" y="2827938"/>
            <a:ext cx="2713731" cy="626730"/>
          </a:xfrm>
          <a:prstGeom prst="donut">
            <a:avLst>
              <a:gd name="adj" fmla="val 6095"/>
            </a:avLst>
          </a:prstGeom>
          <a:solidFill>
            <a:srgbClr val="FF0000"/>
          </a:solidFill>
          <a:ln w="9525" cap="flat" cmpd="sng" algn="ctr">
            <a:solidFill>
              <a:srgbClr val="FF0000"/>
            </a:solidFill>
            <a:prstDash val="solid"/>
            <a:round/>
            <a:headEnd type="none" w="med" len="med"/>
            <a:tailEnd type="none" w="med" len="med"/>
          </a:ln>
          <a:effectLst/>
        </p:spPr>
        <p:txBody>
          <a:bodyPr/>
          <a:lstStyle/>
          <a:p>
            <a:pPr eaLnBrk="0" hangingPunct="0">
              <a:defRPr/>
            </a:pPr>
            <a:endParaRPr lang="en-US" sz="1350">
              <a:latin typeface="Arial" charset="0"/>
              <a:ea typeface="MS PGothic" pitchFamily="34" charset="-128"/>
            </a:endParaRPr>
          </a:p>
        </p:txBody>
      </p:sp>
      <p:pic>
        <p:nvPicPr>
          <p:cNvPr id="7" name="A62F9EB0-5EC8-4591-9E5B-2BC3B51586F7" descr="A62F9EB0-5EC8-4591-9E5B-2BC3B51586F7"/>
          <p:cNvPicPr>
            <a:picLocks noChangeAspect="1" noChangeArrowheads="1"/>
          </p:cNvPicPr>
          <p:nvPr/>
        </p:nvPicPr>
        <p:blipFill>
          <a:blip r:embed="rId5"/>
          <a:srcRect/>
          <a:stretch>
            <a:fillRect/>
          </a:stretch>
        </p:blipFill>
        <p:spPr bwMode="auto">
          <a:xfrm>
            <a:off x="1581822" y="1017924"/>
            <a:ext cx="2512168" cy="3690042"/>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8" name="Donut 13"/>
          <p:cNvSpPr/>
          <p:nvPr/>
        </p:nvSpPr>
        <p:spPr bwMode="auto">
          <a:xfrm>
            <a:off x="1212031" y="1435734"/>
            <a:ext cx="2713729" cy="557443"/>
          </a:xfrm>
          <a:prstGeom prst="donut">
            <a:avLst>
              <a:gd name="adj" fmla="val 6095"/>
            </a:avLst>
          </a:prstGeom>
          <a:solidFill>
            <a:srgbClr val="FF0000"/>
          </a:solidFill>
          <a:ln w="9525" cap="flat" cmpd="sng" algn="ctr">
            <a:solidFill>
              <a:srgbClr val="FF0000"/>
            </a:solidFill>
            <a:prstDash val="solid"/>
            <a:round/>
            <a:headEnd type="none" w="med" len="med"/>
            <a:tailEnd type="none" w="med" len="med"/>
          </a:ln>
          <a:effectLst/>
        </p:spPr>
        <p:txBody>
          <a:bodyPr/>
          <a:lstStyle/>
          <a:p>
            <a:pPr eaLnBrk="0" hangingPunct="0">
              <a:defRPr/>
            </a:pPr>
            <a:endParaRPr lang="en-US" sz="1350">
              <a:latin typeface="Arial" charset="0"/>
              <a:ea typeface="MS PGothic" pitchFamily="34" charset="-128"/>
            </a:endParaRPr>
          </a:p>
        </p:txBody>
      </p:sp>
      <p:pic>
        <p:nvPicPr>
          <p:cNvPr id="9" name="D5492F80-8FB7-43E0-8DE5-E30C0B24D97D" descr="D5492F80-8FB7-43E0-8DE5-E30C0B24D97D"/>
          <p:cNvPicPr>
            <a:picLocks noChangeAspect="1" noChangeArrowheads="1"/>
          </p:cNvPicPr>
          <p:nvPr/>
        </p:nvPicPr>
        <p:blipFill>
          <a:blip r:embed="rId6"/>
          <a:srcRect/>
          <a:stretch>
            <a:fillRect/>
          </a:stretch>
        </p:blipFill>
        <p:spPr bwMode="auto">
          <a:xfrm>
            <a:off x="1578023" y="1031619"/>
            <a:ext cx="2523716" cy="3698440"/>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rcRect/>
          <a:stretch>
            <a:fillRect/>
          </a:stretch>
        </p:blipFill>
        <p:spPr bwMode="auto">
          <a:xfrm>
            <a:off x="5462588" y="1022580"/>
            <a:ext cx="2066003" cy="3673245"/>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a:srcRect/>
          <a:stretch>
            <a:fillRect/>
          </a:stretch>
        </p:blipFill>
        <p:spPr bwMode="auto">
          <a:xfrm>
            <a:off x="5455343" y="1028929"/>
            <a:ext cx="2066003" cy="3673245"/>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12" name="Donut 14"/>
          <p:cNvSpPr/>
          <p:nvPr/>
        </p:nvSpPr>
        <p:spPr bwMode="auto">
          <a:xfrm>
            <a:off x="5878411" y="820787"/>
            <a:ext cx="609933" cy="584739"/>
          </a:xfrm>
          <a:prstGeom prst="donut">
            <a:avLst>
              <a:gd name="adj" fmla="val 6095"/>
            </a:avLst>
          </a:prstGeom>
          <a:solidFill>
            <a:srgbClr val="FFC000"/>
          </a:solidFill>
          <a:ln w="9525" cap="flat" cmpd="sng" algn="ctr">
            <a:solidFill>
              <a:srgbClr val="FFC000"/>
            </a:solidFill>
            <a:prstDash val="solid"/>
            <a:round/>
            <a:headEnd type="none" w="med" len="med"/>
            <a:tailEnd type="none" w="med" len="med"/>
          </a:ln>
          <a:effectLst/>
        </p:spPr>
        <p:txBody>
          <a:bodyPr/>
          <a:lstStyle/>
          <a:p>
            <a:pPr eaLnBrk="0" hangingPunct="0">
              <a:defRPr/>
            </a:pPr>
            <a:endParaRPr lang="en-US" sz="1350">
              <a:solidFill>
                <a:srgbClr val="FFC000"/>
              </a:solidFill>
              <a:latin typeface="Arial" charset="0"/>
              <a:ea typeface="MS PGothic" pitchFamily="34" charset="-128"/>
            </a:endParaRPr>
          </a:p>
        </p:txBody>
      </p:sp>
      <p:sp>
        <p:nvSpPr>
          <p:cNvPr id="13" name="Donut 15"/>
          <p:cNvSpPr/>
          <p:nvPr/>
        </p:nvSpPr>
        <p:spPr bwMode="auto">
          <a:xfrm>
            <a:off x="6857148" y="4237670"/>
            <a:ext cx="609933" cy="584739"/>
          </a:xfrm>
          <a:prstGeom prst="donut">
            <a:avLst>
              <a:gd name="adj" fmla="val 6095"/>
            </a:avLst>
          </a:prstGeom>
          <a:solidFill>
            <a:srgbClr val="FFC000"/>
          </a:solidFill>
          <a:ln w="9525" cap="flat" cmpd="sng" algn="ctr">
            <a:solidFill>
              <a:srgbClr val="FFC000"/>
            </a:solidFill>
            <a:prstDash val="solid"/>
            <a:round/>
            <a:headEnd type="none" w="med" len="med"/>
            <a:tailEnd type="none" w="med" len="med"/>
          </a:ln>
          <a:effectLst/>
        </p:spPr>
        <p:txBody>
          <a:bodyPr/>
          <a:lstStyle/>
          <a:p>
            <a:pPr eaLnBrk="0" hangingPunct="0">
              <a:defRPr/>
            </a:pPr>
            <a:endParaRPr lang="en-US" sz="1350">
              <a:solidFill>
                <a:srgbClr val="FFC000"/>
              </a:solidFill>
              <a:latin typeface="Arial" charset="0"/>
              <a:ea typeface="MS PGothic" pitchFamily="34" charset="-128"/>
            </a:endParaRPr>
          </a:p>
        </p:txBody>
      </p:sp>
      <p:pic>
        <p:nvPicPr>
          <p:cNvPr id="14" name="Picture 13"/>
          <p:cNvPicPr>
            <a:picLocks noChangeAspect="1"/>
          </p:cNvPicPr>
          <p:nvPr/>
        </p:nvPicPr>
        <p:blipFill>
          <a:blip r:embed="rId9"/>
          <a:srcRect/>
          <a:stretch>
            <a:fillRect/>
          </a:stretch>
        </p:blipFill>
        <p:spPr bwMode="auto">
          <a:xfrm>
            <a:off x="5455343" y="1035278"/>
            <a:ext cx="2066003" cy="3673245"/>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15" name="Donut 16"/>
          <p:cNvSpPr/>
          <p:nvPr/>
        </p:nvSpPr>
        <p:spPr bwMode="auto">
          <a:xfrm>
            <a:off x="5340390" y="1505174"/>
            <a:ext cx="2295907" cy="456662"/>
          </a:xfrm>
          <a:prstGeom prst="donut">
            <a:avLst>
              <a:gd name="adj" fmla="val 6095"/>
            </a:avLst>
          </a:prstGeom>
          <a:solidFill>
            <a:srgbClr val="FFC000"/>
          </a:solidFill>
          <a:ln w="9525" cap="flat" cmpd="sng" algn="ctr">
            <a:solidFill>
              <a:srgbClr val="FFC000"/>
            </a:solidFill>
            <a:prstDash val="solid"/>
            <a:round/>
            <a:headEnd type="none" w="med" len="med"/>
            <a:tailEnd type="none" w="med" len="med"/>
          </a:ln>
          <a:effectLst/>
        </p:spPr>
        <p:txBody>
          <a:bodyPr/>
          <a:lstStyle/>
          <a:p>
            <a:pPr eaLnBrk="0" hangingPunct="0">
              <a:defRPr/>
            </a:pPr>
            <a:endParaRPr lang="en-US" sz="1350">
              <a:solidFill>
                <a:srgbClr val="FFC000"/>
              </a:solidFill>
              <a:latin typeface="Arial" charset="0"/>
              <a:ea typeface="MS PGothic" pitchFamily="34" charset="-128"/>
            </a:endParaRPr>
          </a:p>
        </p:txBody>
      </p:sp>
      <p:pic>
        <p:nvPicPr>
          <p:cNvPr id="16" name="Picture 15"/>
          <p:cNvPicPr>
            <a:picLocks noChangeAspect="1"/>
          </p:cNvPicPr>
          <p:nvPr/>
        </p:nvPicPr>
        <p:blipFill>
          <a:blip r:embed="rId10"/>
          <a:srcRect/>
          <a:stretch>
            <a:fillRect/>
          </a:stretch>
        </p:blipFill>
        <p:spPr bwMode="auto">
          <a:xfrm>
            <a:off x="5452089" y="1022580"/>
            <a:ext cx="2087000" cy="3709988"/>
          </a:xfrm>
          <a:prstGeom prst="rect">
            <a:avLst/>
          </a:prstGeom>
          <a:noFill/>
          <a:ln w="38100" cap="sq">
            <a:no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17" name="Donut 19"/>
          <p:cNvSpPr/>
          <p:nvPr/>
        </p:nvSpPr>
        <p:spPr bwMode="auto">
          <a:xfrm>
            <a:off x="5332641" y="1854288"/>
            <a:ext cx="2295907" cy="456662"/>
          </a:xfrm>
          <a:prstGeom prst="donut">
            <a:avLst>
              <a:gd name="adj" fmla="val 6095"/>
            </a:avLst>
          </a:prstGeom>
          <a:solidFill>
            <a:srgbClr val="FFC000"/>
          </a:solidFill>
          <a:ln w="9525" cap="flat" cmpd="sng" algn="ctr">
            <a:solidFill>
              <a:srgbClr val="FFC000"/>
            </a:solidFill>
            <a:prstDash val="solid"/>
            <a:round/>
            <a:headEnd type="none" w="med" len="med"/>
            <a:tailEnd type="none" w="med" len="med"/>
          </a:ln>
          <a:effectLst/>
        </p:spPr>
        <p:txBody>
          <a:bodyPr/>
          <a:lstStyle/>
          <a:p>
            <a:pPr eaLnBrk="0" hangingPunct="0">
              <a:defRPr/>
            </a:pPr>
            <a:endParaRPr lang="en-US" sz="1350">
              <a:solidFill>
                <a:srgbClr val="FFC000"/>
              </a:solidFill>
              <a:latin typeface="Arial" charset="0"/>
              <a:ea typeface="MS PGothic" pitchFamily="34" charset="-128"/>
            </a:endParaRPr>
          </a:p>
        </p:txBody>
      </p:sp>
      <p:sp>
        <p:nvSpPr>
          <p:cNvPr id="18" name="Donut 20"/>
          <p:cNvSpPr/>
          <p:nvPr/>
        </p:nvSpPr>
        <p:spPr bwMode="auto">
          <a:xfrm>
            <a:off x="1171906" y="3106493"/>
            <a:ext cx="2713728" cy="557443"/>
          </a:xfrm>
          <a:prstGeom prst="donut">
            <a:avLst>
              <a:gd name="adj" fmla="val 6095"/>
            </a:avLst>
          </a:prstGeom>
          <a:solidFill>
            <a:srgbClr val="FF0000"/>
          </a:solidFill>
          <a:ln w="9525" cap="flat" cmpd="sng" algn="ctr">
            <a:solidFill>
              <a:srgbClr val="FF0000"/>
            </a:solidFill>
            <a:prstDash val="solid"/>
            <a:round/>
            <a:headEnd type="none" w="med" len="med"/>
            <a:tailEnd type="none" w="med" len="med"/>
          </a:ln>
          <a:effectLst/>
        </p:spPr>
        <p:txBody>
          <a:bodyPr/>
          <a:lstStyle/>
          <a:p>
            <a:pPr eaLnBrk="0" hangingPunct="0">
              <a:defRPr/>
            </a:pPr>
            <a:endParaRPr lang="en-US" sz="1350">
              <a:latin typeface="Arial" charset="0"/>
              <a:ea typeface="MS PGothic" pitchFamily="34" charset="-128"/>
            </a:endParaRPr>
          </a:p>
        </p:txBody>
      </p:sp>
    </p:spTree>
    <p:extLst>
      <p:ext uri="{BB962C8B-B14F-4D97-AF65-F5344CB8AC3E}">
        <p14:creationId xmlns:p14="http://schemas.microsoft.com/office/powerpoint/2010/main" val="4277919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xit" presetSubtype="0" fill="hold"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22" presetClass="entr" presetSubtype="4" fill="hold" nodeType="after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xit" presetSubtype="0" fill="hold"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22" presetClass="entr" presetSubtype="4" fill="hold" nodeType="withEffect">
                                  <p:stCondLst>
                                    <p:cond delay="10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xit" presetSubtype="0" fill="hold"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10" presetClass="exit" presetSubtype="0" fill="hold" nodeType="withEffect">
                                  <p:stCondLst>
                                    <p:cond delay="0"/>
                                  </p:stCondLst>
                                  <p:childTnLst>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childTnLst>
                          </p:cTn>
                        </p:par>
                        <p:par>
                          <p:cTn id="50" fill="hold">
                            <p:stCondLst>
                              <p:cond delay="1000"/>
                            </p:stCondLst>
                            <p:childTnLst>
                              <p:par>
                                <p:cTn id="51" presetID="10"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par>
                          <p:cTn id="54" fill="hold">
                            <p:stCondLst>
                              <p:cond delay="1500"/>
                            </p:stCondLst>
                            <p:childTnLst>
                              <p:par>
                                <p:cTn id="55" presetID="22" presetClass="entr" presetSubtype="4"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par>
                                <p:cTn id="63" presetID="10" presetClass="exit" presetSubtype="0" fill="hold" nodeType="withEffect">
                                  <p:stCondLst>
                                    <p:cond delay="0"/>
                                  </p:stCondLst>
                                  <p:childTnLst>
                                    <p:animEffect transition="out" filter="fad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childTnLst>
                          </p:cTn>
                        </p:par>
                        <p:par>
                          <p:cTn id="66" fill="hold">
                            <p:stCondLst>
                              <p:cond delay="500"/>
                            </p:stCondLst>
                            <p:childTnLst>
                              <p:par>
                                <p:cTn id="67" presetID="22" presetClass="entr" presetSubtype="4"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down)">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par>
                                <p:cTn id="75" presetID="10" presetClass="exit" presetSubtype="0" fill="hold" nodeType="with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childTnLst>
                          </p:cTn>
                        </p:par>
                        <p:par>
                          <p:cTn id="78" fill="hold">
                            <p:stCondLst>
                              <p:cond delay="500"/>
                            </p:stCondLst>
                            <p:childTnLst>
                              <p:par>
                                <p:cTn id="79" presetID="22" presetClass="entr" presetSubtype="4" fill="hold" nodeType="after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wipe(down)">
                                      <p:cBhvr>
                                        <p:cTn id="81" dur="500"/>
                                        <p:tgtEl>
                                          <p:spTgt spid="1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500"/>
                                        <p:tgtEl>
                                          <p:spTgt spid="16"/>
                                        </p:tgtEl>
                                      </p:cBhvr>
                                    </p:animEffect>
                                  </p:childTnLst>
                                </p:cTn>
                              </p:par>
                              <p:par>
                                <p:cTn id="87" presetID="10" presetClass="exit" presetSubtype="0" fill="hold" nodeType="withEffect">
                                  <p:stCondLst>
                                    <p:cond delay="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childTnLst>
                          </p:cTn>
                        </p:par>
                        <p:par>
                          <p:cTn id="90" fill="hold">
                            <p:stCondLst>
                              <p:cond delay="500"/>
                            </p:stCondLst>
                            <p:childTnLst>
                              <p:par>
                                <p:cTn id="91" presetID="22" presetClass="entr" presetSubtype="4" fill="hold" nodeType="after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wipe(down)">
                                      <p:cBhvr>
                                        <p:cTn id="9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4923183"/>
          </a:xfrm>
          <a:prstGeom prst="rect">
            <a:avLst/>
          </a:prstGeom>
          <a:solidFill>
            <a:schemeClr val="bg2"/>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25" name="Text Placeholder 3"/>
          <p:cNvSpPr>
            <a:spLocks noGrp="1"/>
          </p:cNvSpPr>
          <p:nvPr>
            <p:ph type="body" sz="quarter" idx="4294967295"/>
          </p:nvPr>
        </p:nvSpPr>
        <p:spPr>
          <a:xfrm>
            <a:off x="457199" y="2263807"/>
            <a:ext cx="7132881" cy="466459"/>
          </a:xfrm>
          <a:prstGeom prst="rect">
            <a:avLst/>
          </a:prstGeom>
        </p:spPr>
        <p:txBody>
          <a:bodyPr/>
          <a:lstStyle/>
          <a:p>
            <a:r>
              <a:rPr lang="en-US" sz="3000">
                <a:solidFill>
                  <a:schemeClr val="bg1"/>
                </a:solidFill>
              </a:rPr>
              <a:t>What do you do online?</a:t>
            </a:r>
          </a:p>
        </p:txBody>
      </p:sp>
      <p:cxnSp>
        <p:nvCxnSpPr>
          <p:cNvPr id="27" name="Straight Connector 26"/>
          <p:cNvCxnSpPr/>
          <p:nvPr/>
        </p:nvCxnSpPr>
        <p:spPr>
          <a:xfrm>
            <a:off x="457199" y="1287780"/>
            <a:ext cx="1584961"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457199" y="3870960"/>
            <a:ext cx="1584961"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37" name="Picture 36"/>
          <p:cNvPicPr>
            <a:picLocks noChangeAspect="1"/>
          </p:cNvPicPr>
          <p:nvPr/>
        </p:nvPicPr>
        <p:blipFill rotWithShape="1">
          <a:blip r:embed="rId3">
            <a:extLst>
              <a:ext uri="{28A0092B-C50C-407E-A947-70E740481C1C}">
                <a14:useLocalDpi xmlns:a14="http://schemas.microsoft.com/office/drawing/2010/main" val="0"/>
              </a:ext>
            </a:extLst>
          </a:blip>
          <a:srcRect l="21129" t="241" r="46553"/>
          <a:stretch/>
        </p:blipFill>
        <p:spPr>
          <a:xfrm>
            <a:off x="-1" y="96"/>
            <a:ext cx="2286001" cy="4923084"/>
          </a:xfrm>
          <a:prstGeom prst="rect">
            <a:avLst/>
          </a:prstGeom>
        </p:spPr>
      </p:pic>
      <p:pic>
        <p:nvPicPr>
          <p:cNvPr id="38" name="Picture 37"/>
          <p:cNvPicPr>
            <a:picLocks noChangeAspect="1"/>
          </p:cNvPicPr>
          <p:nvPr/>
        </p:nvPicPr>
        <p:blipFill rotWithShape="1">
          <a:blip r:embed="rId4">
            <a:extLst>
              <a:ext uri="{28A0092B-C50C-407E-A947-70E740481C1C}">
                <a14:useLocalDpi xmlns:a14="http://schemas.microsoft.com/office/drawing/2010/main" val="0"/>
              </a:ext>
            </a:extLst>
          </a:blip>
          <a:srcRect l="49099" r="20000"/>
          <a:stretch/>
        </p:blipFill>
        <p:spPr>
          <a:xfrm flipH="1">
            <a:off x="4572001" y="-7716"/>
            <a:ext cx="2286000" cy="4931826"/>
          </a:xfrm>
          <a:prstGeom prst="rect">
            <a:avLst/>
          </a:prstGeom>
        </p:spPr>
      </p:pic>
      <p:pic>
        <p:nvPicPr>
          <p:cNvPr id="39" name="Picture 38"/>
          <p:cNvPicPr>
            <a:picLocks noChangeAspect="1"/>
          </p:cNvPicPr>
          <p:nvPr/>
        </p:nvPicPr>
        <p:blipFill rotWithShape="1">
          <a:blip r:embed="rId5">
            <a:extLst>
              <a:ext uri="{28A0092B-C50C-407E-A947-70E740481C1C}">
                <a14:useLocalDpi xmlns:a14="http://schemas.microsoft.com/office/drawing/2010/main" val="0"/>
              </a:ext>
            </a:extLst>
          </a:blip>
          <a:srcRect l="34914" t="908" r="33988" b="182"/>
          <a:stretch/>
        </p:blipFill>
        <p:spPr>
          <a:xfrm>
            <a:off x="6858001" y="0"/>
            <a:ext cx="2286000" cy="4923180"/>
          </a:xfrm>
          <a:prstGeom prst="rect">
            <a:avLst/>
          </a:prstGeom>
        </p:spPr>
      </p:pic>
      <p:pic>
        <p:nvPicPr>
          <p:cNvPr id="40" name="Picture 39"/>
          <p:cNvPicPr>
            <a:picLocks noChangeAspect="1"/>
          </p:cNvPicPr>
          <p:nvPr/>
        </p:nvPicPr>
        <p:blipFill rotWithShape="1">
          <a:blip r:embed="rId6">
            <a:extLst>
              <a:ext uri="{28A0092B-C50C-407E-A947-70E740481C1C}">
                <a14:useLocalDpi xmlns:a14="http://schemas.microsoft.com/office/drawing/2010/main" val="0"/>
              </a:ext>
            </a:extLst>
          </a:blip>
          <a:srcRect l="17110" r="13316"/>
          <a:stretch/>
        </p:blipFill>
        <p:spPr>
          <a:xfrm>
            <a:off x="2286001" y="0"/>
            <a:ext cx="2285999" cy="4923180"/>
          </a:xfrm>
          <a:prstGeom prst="rect">
            <a:avLst/>
          </a:prstGeom>
        </p:spPr>
      </p:pic>
    </p:spTree>
    <p:extLst>
      <p:ext uri="{BB962C8B-B14F-4D97-AF65-F5344CB8AC3E}">
        <p14:creationId xmlns:p14="http://schemas.microsoft.com/office/powerpoint/2010/main" val="2089979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xEl>
                                              <p:pRg st="0" end="0"/>
                                            </p:txEl>
                                          </p:spTgt>
                                        </p:tgtEl>
                                      </p:cBhvr>
                                    </p:animEffect>
                                    <p:set>
                                      <p:cBhvr>
                                        <p:cTn id="7" dur="1" fill="hold">
                                          <p:stCondLst>
                                            <p:cond delay="499"/>
                                          </p:stCondLst>
                                        </p:cTn>
                                        <p:tgtEl>
                                          <p:spTgt spid="25">
                                            <p:txEl>
                                              <p:pRg st="0" end="0"/>
                                            </p:txEl>
                                          </p:spTgt>
                                        </p:tgtEl>
                                        <p:attrNameLst>
                                          <p:attrName>style.visibility</p:attrName>
                                        </p:attrNameLst>
                                      </p:cBhvr>
                                      <p:to>
                                        <p:strVal val="hidden"/>
                                      </p:to>
                                    </p:set>
                                  </p:childTnLst>
                                </p:cTn>
                              </p:par>
                              <p:par>
                                <p:cTn id="8" presetID="2" presetClass="entr" presetSubtype="1"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500" fill="hold"/>
                                        <p:tgtEl>
                                          <p:spTgt spid="37"/>
                                        </p:tgtEl>
                                        <p:attrNameLst>
                                          <p:attrName>ppt_x</p:attrName>
                                        </p:attrNameLst>
                                      </p:cBhvr>
                                      <p:tavLst>
                                        <p:tav tm="0">
                                          <p:val>
                                            <p:strVal val="#ppt_x"/>
                                          </p:val>
                                        </p:tav>
                                        <p:tav tm="100000">
                                          <p:val>
                                            <p:strVal val="#ppt_x"/>
                                          </p:val>
                                        </p:tav>
                                      </p:tavLst>
                                    </p:anim>
                                    <p:anim calcmode="lin" valueType="num">
                                      <p:cBhvr additive="base">
                                        <p:cTn id="11" dur="500" fill="hold"/>
                                        <p:tgtEl>
                                          <p:spTgt spid="37"/>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1"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 presetClass="entr" presetSubtype="1"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ppt_x"/>
                                          </p:val>
                                        </p:tav>
                                        <p:tav tm="100000">
                                          <p:val>
                                            <p:strVal val="#ppt_x"/>
                                          </p:val>
                                        </p:tav>
                                      </p:tavLst>
                                    </p:anim>
                                    <p:anim calcmode="lin" valueType="num">
                                      <p:cBhvr additive="base">
                                        <p:cTn id="21" dur="500" fill="hold"/>
                                        <p:tgtEl>
                                          <p:spTgt spid="38"/>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1"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Creating Stronger Passwords</a:t>
            </a:r>
          </a:p>
        </p:txBody>
      </p:sp>
      <p:sp>
        <p:nvSpPr>
          <p:cNvPr id="18" name="Text Placeholder 17"/>
          <p:cNvSpPr>
            <a:spLocks noGrp="1"/>
          </p:cNvSpPr>
          <p:nvPr>
            <p:ph type="body" sz="quarter" idx="14"/>
          </p:nvPr>
        </p:nvSpPr>
        <p:spPr/>
        <p:txBody>
          <a:bodyPr/>
          <a:lstStyle/>
          <a:p>
            <a:r>
              <a:rPr lang="en-US">
                <a:solidFill>
                  <a:schemeClr val="bg2"/>
                </a:solidFill>
              </a:rPr>
              <a:t>Do you know what the most commonly used passwords are?</a:t>
            </a:r>
          </a:p>
        </p:txBody>
      </p:sp>
      <p:cxnSp>
        <p:nvCxnSpPr>
          <p:cNvPr id="4" name="Straight Connector 3"/>
          <p:cNvCxnSpPr/>
          <p:nvPr/>
        </p:nvCxnSpPr>
        <p:spPr>
          <a:xfrm flipV="1">
            <a:off x="457199"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6" name="Straight Connector 5"/>
          <p:cNvCxnSpPr/>
          <p:nvPr/>
        </p:nvCxnSpPr>
        <p:spPr>
          <a:xfrm flipV="1">
            <a:off x="1502221"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flipV="1">
            <a:off x="2570403"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flipV="1">
            <a:off x="3632793"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flipV="1">
            <a:off x="4698078"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flipV="1">
            <a:off x="5777838"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 name="Straight Connector 10"/>
          <p:cNvCxnSpPr/>
          <p:nvPr/>
        </p:nvCxnSpPr>
        <p:spPr>
          <a:xfrm flipV="1">
            <a:off x="6819966"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flipV="1">
            <a:off x="7856304" y="3474926"/>
            <a:ext cx="755544"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2" name="Text Placeholder 1"/>
          <p:cNvSpPr>
            <a:spLocks noGrp="1"/>
          </p:cNvSpPr>
          <p:nvPr>
            <p:ph type="body" sz="quarter" idx="13"/>
          </p:nvPr>
        </p:nvSpPr>
        <p:spPr>
          <a:xfrm>
            <a:off x="2570403" y="3615602"/>
            <a:ext cx="3962979" cy="616239"/>
          </a:xfrm>
        </p:spPr>
        <p:txBody>
          <a:bodyPr/>
          <a:lstStyle/>
          <a:p>
            <a:pPr algn="ctr"/>
            <a:r>
              <a:rPr lang="en-US" sz="1800">
                <a:solidFill>
                  <a:schemeClr val="bg2"/>
                </a:solidFill>
              </a:rPr>
              <a:t>Use at least 8 characters</a:t>
            </a:r>
          </a:p>
        </p:txBody>
      </p:sp>
      <p:sp>
        <p:nvSpPr>
          <p:cNvPr id="23" name="Text Placeholder 1"/>
          <p:cNvSpPr txBox="1">
            <a:spLocks/>
          </p:cNvSpPr>
          <p:nvPr/>
        </p:nvSpPr>
        <p:spPr>
          <a:xfrm>
            <a:off x="457199" y="2949431"/>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P</a:t>
            </a:r>
          </a:p>
        </p:txBody>
      </p:sp>
      <p:sp>
        <p:nvSpPr>
          <p:cNvPr id="24" name="Text Placeholder 1"/>
          <p:cNvSpPr txBox="1">
            <a:spLocks/>
          </p:cNvSpPr>
          <p:nvPr/>
        </p:nvSpPr>
        <p:spPr>
          <a:xfrm>
            <a:off x="1492591" y="2949430"/>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A</a:t>
            </a:r>
          </a:p>
        </p:txBody>
      </p:sp>
      <p:sp>
        <p:nvSpPr>
          <p:cNvPr id="25" name="Text Placeholder 1"/>
          <p:cNvSpPr txBox="1">
            <a:spLocks/>
          </p:cNvSpPr>
          <p:nvPr/>
        </p:nvSpPr>
        <p:spPr>
          <a:xfrm>
            <a:off x="2597401" y="2948101"/>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S</a:t>
            </a:r>
          </a:p>
        </p:txBody>
      </p:sp>
      <p:sp>
        <p:nvSpPr>
          <p:cNvPr id="26" name="Text Placeholder 1"/>
          <p:cNvSpPr txBox="1">
            <a:spLocks/>
          </p:cNvSpPr>
          <p:nvPr/>
        </p:nvSpPr>
        <p:spPr>
          <a:xfrm>
            <a:off x="3632793" y="2948100"/>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S</a:t>
            </a:r>
          </a:p>
        </p:txBody>
      </p:sp>
      <p:sp>
        <p:nvSpPr>
          <p:cNvPr id="27" name="Text Placeholder 1"/>
          <p:cNvSpPr txBox="1">
            <a:spLocks/>
          </p:cNvSpPr>
          <p:nvPr/>
        </p:nvSpPr>
        <p:spPr>
          <a:xfrm>
            <a:off x="4705918" y="2948097"/>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W</a:t>
            </a:r>
          </a:p>
        </p:txBody>
      </p:sp>
      <p:sp>
        <p:nvSpPr>
          <p:cNvPr id="28" name="Text Placeholder 1"/>
          <p:cNvSpPr txBox="1">
            <a:spLocks/>
          </p:cNvSpPr>
          <p:nvPr/>
        </p:nvSpPr>
        <p:spPr>
          <a:xfrm>
            <a:off x="5770914" y="2948097"/>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O</a:t>
            </a:r>
          </a:p>
        </p:txBody>
      </p:sp>
      <p:sp>
        <p:nvSpPr>
          <p:cNvPr id="29" name="Text Placeholder 1"/>
          <p:cNvSpPr txBox="1">
            <a:spLocks/>
          </p:cNvSpPr>
          <p:nvPr/>
        </p:nvSpPr>
        <p:spPr>
          <a:xfrm>
            <a:off x="6820912" y="2948100"/>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R</a:t>
            </a:r>
          </a:p>
        </p:txBody>
      </p:sp>
      <p:sp>
        <p:nvSpPr>
          <p:cNvPr id="30" name="Text Placeholder 1"/>
          <p:cNvSpPr txBox="1">
            <a:spLocks/>
          </p:cNvSpPr>
          <p:nvPr/>
        </p:nvSpPr>
        <p:spPr>
          <a:xfrm>
            <a:off x="7856304" y="2948099"/>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D</a:t>
            </a:r>
          </a:p>
        </p:txBody>
      </p:sp>
      <p:sp>
        <p:nvSpPr>
          <p:cNvPr id="31" name="Text Placeholder 1"/>
          <p:cNvSpPr txBox="1">
            <a:spLocks/>
          </p:cNvSpPr>
          <p:nvPr/>
        </p:nvSpPr>
        <p:spPr>
          <a:xfrm>
            <a:off x="2558132" y="3615821"/>
            <a:ext cx="3962979" cy="61623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800">
                <a:solidFill>
                  <a:schemeClr val="bg2"/>
                </a:solidFill>
              </a:rPr>
              <a:t>Mix </a:t>
            </a:r>
            <a:r>
              <a:rPr lang="en-US" sz="1800" b="1">
                <a:solidFill>
                  <a:schemeClr val="bg2"/>
                </a:solidFill>
              </a:rPr>
              <a:t>UPPER</a:t>
            </a:r>
            <a:r>
              <a:rPr lang="en-US" sz="1800">
                <a:solidFill>
                  <a:schemeClr val="bg2"/>
                </a:solidFill>
              </a:rPr>
              <a:t> and </a:t>
            </a:r>
            <a:r>
              <a:rPr lang="en-US" sz="1800" b="1">
                <a:solidFill>
                  <a:schemeClr val="bg2"/>
                </a:solidFill>
              </a:rPr>
              <a:t>lower</a:t>
            </a:r>
            <a:r>
              <a:rPr lang="en-US" sz="1800">
                <a:solidFill>
                  <a:schemeClr val="bg2"/>
                </a:solidFill>
              </a:rPr>
              <a:t> case</a:t>
            </a:r>
          </a:p>
        </p:txBody>
      </p:sp>
      <p:sp>
        <p:nvSpPr>
          <p:cNvPr id="32" name="Text Placeholder 1"/>
          <p:cNvSpPr txBox="1">
            <a:spLocks/>
          </p:cNvSpPr>
          <p:nvPr/>
        </p:nvSpPr>
        <p:spPr>
          <a:xfrm>
            <a:off x="3634082" y="2948098"/>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s</a:t>
            </a:r>
          </a:p>
        </p:txBody>
      </p:sp>
      <p:sp>
        <p:nvSpPr>
          <p:cNvPr id="34" name="Text Placeholder 1"/>
          <p:cNvSpPr txBox="1">
            <a:spLocks/>
          </p:cNvSpPr>
          <p:nvPr/>
        </p:nvSpPr>
        <p:spPr>
          <a:xfrm>
            <a:off x="6819623" y="2948098"/>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r</a:t>
            </a:r>
          </a:p>
        </p:txBody>
      </p:sp>
      <p:sp>
        <p:nvSpPr>
          <p:cNvPr id="35" name="Text Placeholder 1"/>
          <p:cNvSpPr txBox="1">
            <a:spLocks/>
          </p:cNvSpPr>
          <p:nvPr/>
        </p:nvSpPr>
        <p:spPr>
          <a:xfrm>
            <a:off x="7856304" y="2948098"/>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d</a:t>
            </a:r>
          </a:p>
        </p:txBody>
      </p:sp>
      <p:sp>
        <p:nvSpPr>
          <p:cNvPr id="36" name="Text Placeholder 1"/>
          <p:cNvSpPr txBox="1">
            <a:spLocks/>
          </p:cNvSpPr>
          <p:nvPr/>
        </p:nvSpPr>
        <p:spPr>
          <a:xfrm>
            <a:off x="2545861" y="3608704"/>
            <a:ext cx="3962979" cy="61623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800">
                <a:solidFill>
                  <a:schemeClr val="bg2"/>
                </a:solidFill>
              </a:rPr>
              <a:t>Use </a:t>
            </a:r>
            <a:r>
              <a:rPr lang="en-US" sz="1800" b="1">
                <a:solidFill>
                  <a:schemeClr val="bg2"/>
                </a:solidFill>
              </a:rPr>
              <a:t>numbers</a:t>
            </a:r>
            <a:r>
              <a:rPr lang="en-US" sz="1800">
                <a:solidFill>
                  <a:schemeClr val="bg2"/>
                </a:solidFill>
              </a:rPr>
              <a:t> and </a:t>
            </a:r>
            <a:r>
              <a:rPr lang="en-US" sz="1800" b="1">
                <a:solidFill>
                  <a:schemeClr val="bg2"/>
                </a:solidFill>
              </a:rPr>
              <a:t>symbols</a:t>
            </a:r>
          </a:p>
        </p:txBody>
      </p:sp>
      <p:sp>
        <p:nvSpPr>
          <p:cNvPr id="37" name="Text Placeholder 1"/>
          <p:cNvSpPr txBox="1">
            <a:spLocks/>
          </p:cNvSpPr>
          <p:nvPr/>
        </p:nvSpPr>
        <p:spPr>
          <a:xfrm>
            <a:off x="1507197" y="2941202"/>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a:t>
            </a:r>
          </a:p>
        </p:txBody>
      </p:sp>
      <p:sp>
        <p:nvSpPr>
          <p:cNvPr id="40" name="Text Placeholder 1"/>
          <p:cNvSpPr txBox="1">
            <a:spLocks/>
          </p:cNvSpPr>
          <p:nvPr/>
        </p:nvSpPr>
        <p:spPr>
          <a:xfrm>
            <a:off x="2620528" y="2974334"/>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5</a:t>
            </a:r>
          </a:p>
        </p:txBody>
      </p:sp>
      <p:sp>
        <p:nvSpPr>
          <p:cNvPr id="44" name="Text Placeholder 1"/>
          <p:cNvSpPr txBox="1">
            <a:spLocks/>
          </p:cNvSpPr>
          <p:nvPr/>
        </p:nvSpPr>
        <p:spPr>
          <a:xfrm>
            <a:off x="5770914" y="2941202"/>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0</a:t>
            </a:r>
          </a:p>
        </p:txBody>
      </p:sp>
      <p:cxnSp>
        <p:nvCxnSpPr>
          <p:cNvPr id="100" name="Straight Connector 99"/>
          <p:cNvCxnSpPr/>
          <p:nvPr/>
        </p:nvCxnSpPr>
        <p:spPr>
          <a:xfrm>
            <a:off x="469194"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01" name="Text Placeholder 1"/>
          <p:cNvSpPr txBox="1">
            <a:spLocks/>
          </p:cNvSpPr>
          <p:nvPr/>
        </p:nvSpPr>
        <p:spPr>
          <a:xfrm>
            <a:off x="392994" y="2952699"/>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P</a:t>
            </a:r>
          </a:p>
        </p:txBody>
      </p:sp>
      <p:sp>
        <p:nvSpPr>
          <p:cNvPr id="102" name="Text Placeholder 1"/>
          <p:cNvSpPr txBox="1">
            <a:spLocks/>
          </p:cNvSpPr>
          <p:nvPr/>
        </p:nvSpPr>
        <p:spPr>
          <a:xfrm>
            <a:off x="5460863" y="2951365"/>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W</a:t>
            </a:r>
          </a:p>
        </p:txBody>
      </p:sp>
      <p:sp>
        <p:nvSpPr>
          <p:cNvPr id="103" name="Text Placeholder 1"/>
          <p:cNvSpPr txBox="1">
            <a:spLocks/>
          </p:cNvSpPr>
          <p:nvPr/>
        </p:nvSpPr>
        <p:spPr>
          <a:xfrm>
            <a:off x="2915827" y="2951366"/>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s</a:t>
            </a:r>
          </a:p>
        </p:txBody>
      </p:sp>
      <p:sp>
        <p:nvSpPr>
          <p:cNvPr id="104" name="Text Placeholder 1"/>
          <p:cNvSpPr txBox="1">
            <a:spLocks/>
          </p:cNvSpPr>
          <p:nvPr/>
        </p:nvSpPr>
        <p:spPr>
          <a:xfrm>
            <a:off x="7123718" y="2951366"/>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r</a:t>
            </a:r>
          </a:p>
        </p:txBody>
      </p:sp>
      <p:sp>
        <p:nvSpPr>
          <p:cNvPr id="105" name="Text Placeholder 1"/>
          <p:cNvSpPr txBox="1">
            <a:spLocks/>
          </p:cNvSpPr>
          <p:nvPr/>
        </p:nvSpPr>
        <p:spPr>
          <a:xfrm>
            <a:off x="7976249" y="2951366"/>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d</a:t>
            </a:r>
          </a:p>
        </p:txBody>
      </p:sp>
      <p:sp>
        <p:nvSpPr>
          <p:cNvPr id="106" name="Text Placeholder 1"/>
          <p:cNvSpPr txBox="1">
            <a:spLocks/>
          </p:cNvSpPr>
          <p:nvPr/>
        </p:nvSpPr>
        <p:spPr>
          <a:xfrm>
            <a:off x="1195342" y="2944470"/>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a:t>
            </a:r>
          </a:p>
        </p:txBody>
      </p:sp>
      <p:sp>
        <p:nvSpPr>
          <p:cNvPr id="107" name="Text Placeholder 1"/>
          <p:cNvSpPr txBox="1">
            <a:spLocks/>
          </p:cNvSpPr>
          <p:nvPr/>
        </p:nvSpPr>
        <p:spPr>
          <a:xfrm>
            <a:off x="2061023" y="2977602"/>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5</a:t>
            </a:r>
          </a:p>
        </p:txBody>
      </p:sp>
      <p:sp>
        <p:nvSpPr>
          <p:cNvPr id="108" name="Text Placeholder 1"/>
          <p:cNvSpPr txBox="1">
            <a:spLocks/>
          </p:cNvSpPr>
          <p:nvPr/>
        </p:nvSpPr>
        <p:spPr>
          <a:xfrm>
            <a:off x="6297259" y="2944470"/>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0</a:t>
            </a:r>
          </a:p>
        </p:txBody>
      </p:sp>
      <p:cxnSp>
        <p:nvCxnSpPr>
          <p:cNvPr id="109" name="Straight Connector 108"/>
          <p:cNvCxnSpPr/>
          <p:nvPr/>
        </p:nvCxnSpPr>
        <p:spPr>
          <a:xfrm>
            <a:off x="1315991"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0" name="Straight Connector 109"/>
          <p:cNvCxnSpPr/>
          <p:nvPr/>
        </p:nvCxnSpPr>
        <p:spPr>
          <a:xfrm>
            <a:off x="2192291"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1" name="Straight Connector 110"/>
          <p:cNvCxnSpPr/>
          <p:nvPr/>
        </p:nvCxnSpPr>
        <p:spPr>
          <a:xfrm>
            <a:off x="3055891"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2" name="Straight Connector 111"/>
          <p:cNvCxnSpPr/>
          <p:nvPr/>
        </p:nvCxnSpPr>
        <p:spPr>
          <a:xfrm>
            <a:off x="3906426"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3" name="Straight Connector 112"/>
          <p:cNvCxnSpPr/>
          <p:nvPr/>
        </p:nvCxnSpPr>
        <p:spPr>
          <a:xfrm>
            <a:off x="4754917"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4" name="Straight Connector 113"/>
          <p:cNvCxnSpPr/>
          <p:nvPr/>
        </p:nvCxnSpPr>
        <p:spPr>
          <a:xfrm>
            <a:off x="5601714"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5" name="Straight Connector 114"/>
          <p:cNvCxnSpPr/>
          <p:nvPr/>
        </p:nvCxnSpPr>
        <p:spPr>
          <a:xfrm>
            <a:off x="6439914"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6" name="Straight Connector 115"/>
          <p:cNvCxnSpPr/>
          <p:nvPr/>
        </p:nvCxnSpPr>
        <p:spPr>
          <a:xfrm>
            <a:off x="7265414"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17" name="Straight Connector 116"/>
          <p:cNvCxnSpPr/>
          <p:nvPr/>
        </p:nvCxnSpPr>
        <p:spPr>
          <a:xfrm>
            <a:off x="8109599" y="3478194"/>
            <a:ext cx="514351"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18" name="Text Placeholder 1"/>
          <p:cNvSpPr txBox="1">
            <a:spLocks/>
          </p:cNvSpPr>
          <p:nvPr/>
        </p:nvSpPr>
        <p:spPr>
          <a:xfrm>
            <a:off x="3779791" y="2876002"/>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a:t>
            </a:r>
          </a:p>
        </p:txBody>
      </p:sp>
      <p:sp>
        <p:nvSpPr>
          <p:cNvPr id="119" name="Text Placeholder 1"/>
          <p:cNvSpPr txBox="1">
            <a:spLocks/>
          </p:cNvSpPr>
          <p:nvPr/>
        </p:nvSpPr>
        <p:spPr>
          <a:xfrm>
            <a:off x="4563542" y="2891613"/>
            <a:ext cx="755544" cy="47990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5400">
                <a:solidFill>
                  <a:schemeClr val="tx1"/>
                </a:solidFill>
              </a:rPr>
              <a:t>)</a:t>
            </a:r>
          </a:p>
        </p:txBody>
      </p:sp>
      <p:sp>
        <p:nvSpPr>
          <p:cNvPr id="120" name="Text Placeholder 1"/>
          <p:cNvSpPr txBox="1">
            <a:spLocks/>
          </p:cNvSpPr>
          <p:nvPr/>
        </p:nvSpPr>
        <p:spPr>
          <a:xfrm>
            <a:off x="2521319" y="3612383"/>
            <a:ext cx="3962979" cy="616239"/>
          </a:xfrm>
          <a:prstGeom prst="rect">
            <a:avLst/>
          </a:prstGeom>
        </p:spPr>
        <p:txBody>
          <a:bodyPr vert="horz" lIns="0" tIns="0" rIns="0" bIns="0" rtlCol="0" anchor="b">
            <a:noAutofit/>
          </a:bodyPr>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800">
                <a:solidFill>
                  <a:schemeClr val="bg2"/>
                </a:solidFill>
              </a:rPr>
              <a:t>Add a </a:t>
            </a:r>
            <a:r>
              <a:rPr lang="en-US" sz="1800" b="1">
                <a:solidFill>
                  <a:schemeClr val="bg2"/>
                </a:solidFill>
              </a:rPr>
              <a:t>smiley face </a:t>
            </a:r>
            <a:r>
              <a:rPr lang="en-US" sz="1800">
                <a:solidFill>
                  <a:schemeClr val="bg2"/>
                </a:solidFill>
              </a:rPr>
              <a:t>in the middle</a:t>
            </a:r>
            <a:endParaRPr lang="en-US" sz="1800" b="1">
              <a:solidFill>
                <a:schemeClr val="bg2"/>
              </a:solidFill>
            </a:endParaRPr>
          </a:p>
        </p:txBody>
      </p:sp>
      <p:sp>
        <p:nvSpPr>
          <p:cNvPr id="50" name="Content Placeholder 4"/>
          <p:cNvSpPr>
            <a:spLocks noGrp="1"/>
          </p:cNvSpPr>
          <p:nvPr>
            <p:ph sz="half" idx="4294967295"/>
          </p:nvPr>
        </p:nvSpPr>
        <p:spPr>
          <a:xfrm>
            <a:off x="472438" y="1554921"/>
            <a:ext cx="8408326" cy="393554"/>
          </a:xfrm>
          <a:prstGeom prst="rect">
            <a:avLst/>
          </a:prstGeom>
        </p:spPr>
        <p:txBody>
          <a:bodyPr numCol="5" spcCol="720000"/>
          <a:lstStyle/>
          <a:p>
            <a:pPr lvl="1"/>
            <a:r>
              <a:rPr lang="en-US"/>
              <a:t>123456</a:t>
            </a:r>
          </a:p>
          <a:p>
            <a:pPr lvl="1"/>
            <a:r>
              <a:rPr lang="en-US"/>
              <a:t>Password</a:t>
            </a:r>
          </a:p>
          <a:p>
            <a:pPr marL="0" lvl="1" indent="0">
              <a:buNone/>
            </a:pPr>
            <a:endParaRPr lang="en-US"/>
          </a:p>
          <a:p>
            <a:pPr lvl="1"/>
            <a:r>
              <a:rPr lang="en-US"/>
              <a:t>12345678</a:t>
            </a:r>
          </a:p>
          <a:p>
            <a:pPr lvl="1"/>
            <a:r>
              <a:rPr lang="en-US"/>
              <a:t>Qwerty</a:t>
            </a:r>
          </a:p>
          <a:p>
            <a:pPr marL="0" lvl="1" indent="0">
              <a:buNone/>
            </a:pPr>
            <a:endParaRPr lang="en-US"/>
          </a:p>
          <a:p>
            <a:pPr lvl="1"/>
            <a:r>
              <a:rPr lang="en-US"/>
              <a:t>12345</a:t>
            </a:r>
          </a:p>
          <a:p>
            <a:pPr lvl="1"/>
            <a:r>
              <a:rPr lang="en-US"/>
              <a:t>123456789</a:t>
            </a:r>
          </a:p>
          <a:p>
            <a:pPr marL="0" lvl="1" indent="0">
              <a:buNone/>
            </a:pPr>
            <a:endParaRPr lang="en-US"/>
          </a:p>
          <a:p>
            <a:pPr lvl="1"/>
            <a:r>
              <a:rPr lang="en-US" err="1"/>
              <a:t>letmein</a:t>
            </a:r>
            <a:endParaRPr lang="en-US"/>
          </a:p>
          <a:p>
            <a:pPr lvl="1"/>
            <a:r>
              <a:rPr lang="en-US"/>
              <a:t>1234567</a:t>
            </a:r>
          </a:p>
          <a:p>
            <a:pPr marL="0" lvl="1" indent="0">
              <a:buNone/>
            </a:pPr>
            <a:endParaRPr lang="en-US"/>
          </a:p>
          <a:p>
            <a:pPr lvl="1"/>
            <a:r>
              <a:rPr lang="en-US"/>
              <a:t>Football</a:t>
            </a:r>
          </a:p>
          <a:p>
            <a:pPr lvl="1"/>
            <a:r>
              <a:rPr lang="en-US" err="1"/>
              <a:t>iloveyou</a:t>
            </a:r>
            <a:endParaRPr lang="en-US"/>
          </a:p>
          <a:p>
            <a:pPr lvl="1"/>
            <a:endParaRPr lang="en-US"/>
          </a:p>
        </p:txBody>
      </p:sp>
      <p:sp>
        <p:nvSpPr>
          <p:cNvPr id="51" name="Rectangle 50"/>
          <p:cNvSpPr/>
          <p:nvPr/>
        </p:nvSpPr>
        <p:spPr>
          <a:xfrm>
            <a:off x="194303" y="1188469"/>
            <a:ext cx="8756692" cy="1062711"/>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Tree>
    <p:extLst>
      <p:ext uri="{BB962C8B-B14F-4D97-AF65-F5344CB8AC3E}">
        <p14:creationId xmlns:p14="http://schemas.microsoft.com/office/powerpoint/2010/main" val="174261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2">
                                            <p:txEl>
                                              <p:pRg st="0" end="0"/>
                                            </p:txEl>
                                          </p:spTgt>
                                        </p:tgtEl>
                                      </p:cBhvr>
                                    </p:animEffect>
                                    <p:set>
                                      <p:cBhvr>
                                        <p:cTn id="64" dur="1" fill="hold">
                                          <p:stCondLst>
                                            <p:cond delay="499"/>
                                          </p:stCondLst>
                                        </p:cTn>
                                        <p:tgtEl>
                                          <p:spTgt spid="22">
                                            <p:txEl>
                                              <p:pRg st="0" end="0"/>
                                            </p:txEl>
                                          </p:spTgt>
                                        </p:tgtEl>
                                        <p:attrNameLst>
                                          <p:attrName>style.visibility</p:attrName>
                                        </p:attrNameLst>
                                      </p:cBhvr>
                                      <p:to>
                                        <p:strVal val="hidden"/>
                                      </p:to>
                                    </p:se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childTnLst>
                          </p:cTn>
                        </p:par>
                        <p:par>
                          <p:cTn id="69" fill="hold">
                            <p:stCondLst>
                              <p:cond delay="1000"/>
                            </p:stCondLst>
                            <p:childTnLst>
                              <p:par>
                                <p:cTn id="70" presetID="10" presetClass="exit" presetSubtype="0" fill="hold" grpId="1" nodeType="afterEffect">
                                  <p:stCondLst>
                                    <p:cond delay="0"/>
                                  </p:stCondLst>
                                  <p:childTnLst>
                                    <p:animEffect transition="out" filter="fade">
                                      <p:cBhvr>
                                        <p:cTn id="71" dur="500"/>
                                        <p:tgtEl>
                                          <p:spTgt spid="26"/>
                                        </p:tgtEl>
                                      </p:cBhvr>
                                    </p:animEffect>
                                    <p:set>
                                      <p:cBhvr>
                                        <p:cTn id="72" dur="1" fill="hold">
                                          <p:stCondLst>
                                            <p:cond delay="499"/>
                                          </p:stCondLst>
                                        </p:cTn>
                                        <p:tgtEl>
                                          <p:spTgt spid="26"/>
                                        </p:tgtEl>
                                        <p:attrNameLst>
                                          <p:attrName>style.visibility</p:attrName>
                                        </p:attrNameLst>
                                      </p:cBhvr>
                                      <p:to>
                                        <p:strVal val="hidden"/>
                                      </p:to>
                                    </p:set>
                                  </p:childTnLst>
                                </p:cTn>
                              </p:par>
                            </p:childTnLst>
                          </p:cTn>
                        </p:par>
                        <p:par>
                          <p:cTn id="73" fill="hold">
                            <p:stCondLst>
                              <p:cond delay="1500"/>
                            </p:stCondLst>
                            <p:childTnLst>
                              <p:par>
                                <p:cTn id="74" presetID="10" presetClass="entr" presetSubtype="0" fill="hold" grpId="0" nodeType="after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childTnLst>
                                </p:cTn>
                              </p:par>
                            </p:childTnLst>
                          </p:cTn>
                        </p:par>
                        <p:par>
                          <p:cTn id="77" fill="hold">
                            <p:stCondLst>
                              <p:cond delay="2000"/>
                            </p:stCondLst>
                            <p:childTnLst>
                              <p:par>
                                <p:cTn id="78" presetID="10" presetClass="exit" presetSubtype="0" fill="hold" grpId="1" nodeType="after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par>
                          <p:cTn id="81" fill="hold">
                            <p:stCondLst>
                              <p:cond delay="2500"/>
                            </p:stCondLst>
                            <p:childTnLst>
                              <p:par>
                                <p:cTn id="82" presetID="10" presetClass="entr" presetSubtype="0" fill="hold" grpId="0" nodeType="after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childTnLst>
                          </p:cTn>
                        </p:par>
                        <p:par>
                          <p:cTn id="85" fill="hold">
                            <p:stCondLst>
                              <p:cond delay="3000"/>
                            </p:stCondLst>
                            <p:childTnLst>
                              <p:par>
                                <p:cTn id="86" presetID="10" presetClass="exit" presetSubtype="0" fill="hold" grpId="1" nodeType="afterEffect">
                                  <p:stCondLst>
                                    <p:cond delay="0"/>
                                  </p:stCondLst>
                                  <p:childTnLst>
                                    <p:animEffect transition="out" filter="fade">
                                      <p:cBhvr>
                                        <p:cTn id="87" dur="500"/>
                                        <p:tgtEl>
                                          <p:spTgt spid="30"/>
                                        </p:tgtEl>
                                      </p:cBhvr>
                                    </p:animEffect>
                                    <p:set>
                                      <p:cBhvr>
                                        <p:cTn id="88" dur="1" fill="hold">
                                          <p:stCondLst>
                                            <p:cond delay="499"/>
                                          </p:stCondLst>
                                        </p:cTn>
                                        <p:tgtEl>
                                          <p:spTgt spid="30"/>
                                        </p:tgtEl>
                                        <p:attrNameLst>
                                          <p:attrName>style.visibility</p:attrName>
                                        </p:attrNameLst>
                                      </p:cBhvr>
                                      <p:to>
                                        <p:strVal val="hidden"/>
                                      </p:to>
                                    </p:set>
                                  </p:childTnLst>
                                </p:cTn>
                              </p:par>
                            </p:childTnLst>
                          </p:cTn>
                        </p:par>
                        <p:par>
                          <p:cTn id="89" fill="hold">
                            <p:stCondLst>
                              <p:cond delay="3500"/>
                            </p:stCondLst>
                            <p:childTnLst>
                              <p:par>
                                <p:cTn id="90" presetID="10" presetClass="entr" presetSubtype="0" fill="hold" grpId="0" nodeType="after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31"/>
                                        </p:tgtEl>
                                      </p:cBhvr>
                                    </p:animEffect>
                                    <p:set>
                                      <p:cBhvr>
                                        <p:cTn id="97" dur="1" fill="hold">
                                          <p:stCondLst>
                                            <p:cond delay="499"/>
                                          </p:stCondLst>
                                        </p:cTn>
                                        <p:tgtEl>
                                          <p:spTgt spid="31"/>
                                        </p:tgtEl>
                                        <p:attrNameLst>
                                          <p:attrName>style.visibility</p:attrName>
                                        </p:attrNameLst>
                                      </p:cBhvr>
                                      <p:to>
                                        <p:strVal val="hidden"/>
                                      </p:to>
                                    </p:set>
                                  </p:childTnLst>
                                </p:cTn>
                              </p:par>
                            </p:childTnLst>
                          </p:cTn>
                        </p:par>
                        <p:par>
                          <p:cTn id="98" fill="hold">
                            <p:stCondLst>
                              <p:cond delay="500"/>
                            </p:stCondLst>
                            <p:childTnLst>
                              <p:par>
                                <p:cTn id="99" presetID="10" presetClass="entr" presetSubtype="0" fill="hold" grpId="0" nodeType="after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500"/>
                                        <p:tgtEl>
                                          <p:spTgt spid="36"/>
                                        </p:tgtEl>
                                      </p:cBhvr>
                                    </p:animEffect>
                                  </p:childTnLst>
                                </p:cTn>
                              </p:par>
                            </p:childTnLst>
                          </p:cTn>
                        </p:par>
                        <p:par>
                          <p:cTn id="102" fill="hold">
                            <p:stCondLst>
                              <p:cond delay="1000"/>
                            </p:stCondLst>
                            <p:childTnLst>
                              <p:par>
                                <p:cTn id="103" presetID="10" presetClass="exit" presetSubtype="0" fill="hold" grpId="1" nodeType="afterEffect">
                                  <p:stCondLst>
                                    <p:cond delay="0"/>
                                  </p:stCondLst>
                                  <p:childTnLst>
                                    <p:animEffect transition="out" filter="fade">
                                      <p:cBhvr>
                                        <p:cTn id="104" dur="500"/>
                                        <p:tgtEl>
                                          <p:spTgt spid="24"/>
                                        </p:tgtEl>
                                      </p:cBhvr>
                                    </p:animEffect>
                                    <p:set>
                                      <p:cBhvr>
                                        <p:cTn id="105" dur="1" fill="hold">
                                          <p:stCondLst>
                                            <p:cond delay="499"/>
                                          </p:stCondLst>
                                        </p:cTn>
                                        <p:tgtEl>
                                          <p:spTgt spid="24"/>
                                        </p:tgtEl>
                                        <p:attrNameLst>
                                          <p:attrName>style.visibility</p:attrName>
                                        </p:attrNameLst>
                                      </p:cBhvr>
                                      <p:to>
                                        <p:strVal val="hidden"/>
                                      </p:to>
                                    </p:set>
                                  </p:childTnLst>
                                </p:cTn>
                              </p:par>
                            </p:childTnLst>
                          </p:cTn>
                        </p:par>
                        <p:par>
                          <p:cTn id="106" fill="hold">
                            <p:stCondLst>
                              <p:cond delay="1500"/>
                            </p:stCondLst>
                            <p:childTnLst>
                              <p:par>
                                <p:cTn id="107" presetID="10" presetClass="entr" presetSubtype="0" fill="hold" grpId="0" nodeType="after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fade">
                                      <p:cBhvr>
                                        <p:cTn id="109" dur="500"/>
                                        <p:tgtEl>
                                          <p:spTgt spid="37"/>
                                        </p:tgtEl>
                                      </p:cBhvr>
                                    </p:animEffect>
                                  </p:childTnLst>
                                </p:cTn>
                              </p:par>
                            </p:childTnLst>
                          </p:cTn>
                        </p:par>
                        <p:par>
                          <p:cTn id="110" fill="hold">
                            <p:stCondLst>
                              <p:cond delay="2000"/>
                            </p:stCondLst>
                            <p:childTnLst>
                              <p:par>
                                <p:cTn id="111" presetID="10" presetClass="exit" presetSubtype="0" fill="hold" grpId="1" nodeType="afterEffect">
                                  <p:stCondLst>
                                    <p:cond delay="0"/>
                                  </p:stCondLst>
                                  <p:childTnLst>
                                    <p:animEffect transition="out" filter="fade">
                                      <p:cBhvr>
                                        <p:cTn id="112" dur="500"/>
                                        <p:tgtEl>
                                          <p:spTgt spid="25"/>
                                        </p:tgtEl>
                                      </p:cBhvr>
                                    </p:animEffect>
                                    <p:set>
                                      <p:cBhvr>
                                        <p:cTn id="113" dur="1" fill="hold">
                                          <p:stCondLst>
                                            <p:cond delay="499"/>
                                          </p:stCondLst>
                                        </p:cTn>
                                        <p:tgtEl>
                                          <p:spTgt spid="25"/>
                                        </p:tgtEl>
                                        <p:attrNameLst>
                                          <p:attrName>style.visibility</p:attrName>
                                        </p:attrNameLst>
                                      </p:cBhvr>
                                      <p:to>
                                        <p:strVal val="hidden"/>
                                      </p:to>
                                    </p:set>
                                  </p:childTnLst>
                                </p:cTn>
                              </p:par>
                            </p:childTnLst>
                          </p:cTn>
                        </p:par>
                        <p:par>
                          <p:cTn id="114" fill="hold">
                            <p:stCondLst>
                              <p:cond delay="2500"/>
                            </p:stCondLst>
                            <p:childTnLst>
                              <p:par>
                                <p:cTn id="115" presetID="10" presetClass="entr" presetSubtype="0" fill="hold" grpId="0" nodeType="afterEffect">
                                  <p:stCondLst>
                                    <p:cond delay="0"/>
                                  </p:stCondLst>
                                  <p:childTnLst>
                                    <p:set>
                                      <p:cBhvr>
                                        <p:cTn id="116" dur="1" fill="hold">
                                          <p:stCondLst>
                                            <p:cond delay="0"/>
                                          </p:stCondLst>
                                        </p:cTn>
                                        <p:tgtEl>
                                          <p:spTgt spid="40"/>
                                        </p:tgtEl>
                                        <p:attrNameLst>
                                          <p:attrName>style.visibility</p:attrName>
                                        </p:attrNameLst>
                                      </p:cBhvr>
                                      <p:to>
                                        <p:strVal val="visible"/>
                                      </p:to>
                                    </p:set>
                                    <p:animEffect transition="in" filter="fade">
                                      <p:cBhvr>
                                        <p:cTn id="117" dur="500"/>
                                        <p:tgtEl>
                                          <p:spTgt spid="40"/>
                                        </p:tgtEl>
                                      </p:cBhvr>
                                    </p:animEffect>
                                  </p:childTnLst>
                                </p:cTn>
                              </p:par>
                            </p:childTnLst>
                          </p:cTn>
                        </p:par>
                        <p:par>
                          <p:cTn id="118" fill="hold">
                            <p:stCondLst>
                              <p:cond delay="3000"/>
                            </p:stCondLst>
                            <p:childTnLst>
                              <p:par>
                                <p:cTn id="119" presetID="10" presetClass="exit" presetSubtype="0" fill="hold" grpId="1" nodeType="afterEffect">
                                  <p:stCondLst>
                                    <p:cond delay="0"/>
                                  </p:stCondLst>
                                  <p:childTnLst>
                                    <p:animEffect transition="out" filter="fade">
                                      <p:cBhvr>
                                        <p:cTn id="120" dur="500"/>
                                        <p:tgtEl>
                                          <p:spTgt spid="28"/>
                                        </p:tgtEl>
                                      </p:cBhvr>
                                    </p:animEffect>
                                    <p:set>
                                      <p:cBhvr>
                                        <p:cTn id="121" dur="1" fill="hold">
                                          <p:stCondLst>
                                            <p:cond delay="499"/>
                                          </p:stCondLst>
                                        </p:cTn>
                                        <p:tgtEl>
                                          <p:spTgt spid="28"/>
                                        </p:tgtEl>
                                        <p:attrNameLst>
                                          <p:attrName>style.visibility</p:attrName>
                                        </p:attrNameLst>
                                      </p:cBhvr>
                                      <p:to>
                                        <p:strVal val="hidden"/>
                                      </p:to>
                                    </p:set>
                                  </p:childTnLst>
                                </p:cTn>
                              </p:par>
                            </p:childTnLst>
                          </p:cTn>
                        </p:par>
                        <p:par>
                          <p:cTn id="122" fill="hold">
                            <p:stCondLst>
                              <p:cond delay="3500"/>
                            </p:stCondLst>
                            <p:childTnLst>
                              <p:par>
                                <p:cTn id="123" presetID="10" presetClass="entr" presetSubtype="0" fill="hold" grpId="0" nodeType="afterEffect">
                                  <p:stCondLst>
                                    <p:cond delay="0"/>
                                  </p:stCondLst>
                                  <p:childTnLst>
                                    <p:set>
                                      <p:cBhvr>
                                        <p:cTn id="124" dur="1" fill="hold">
                                          <p:stCondLst>
                                            <p:cond delay="0"/>
                                          </p:stCondLst>
                                        </p:cTn>
                                        <p:tgtEl>
                                          <p:spTgt spid="44"/>
                                        </p:tgtEl>
                                        <p:attrNameLst>
                                          <p:attrName>style.visibility</p:attrName>
                                        </p:attrNameLst>
                                      </p:cBhvr>
                                      <p:to>
                                        <p:strVal val="visible"/>
                                      </p:to>
                                    </p:set>
                                    <p:animEffect transition="in" filter="fade">
                                      <p:cBhvr>
                                        <p:cTn id="125" dur="500"/>
                                        <p:tgtEl>
                                          <p:spTgt spid="44"/>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500"/>
                                        <p:tgtEl>
                                          <p:spTgt spid="4"/>
                                        </p:tgtEl>
                                      </p:cBhvr>
                                    </p:animEffect>
                                    <p:set>
                                      <p:cBhvr>
                                        <p:cTn id="130" dur="1" fill="hold">
                                          <p:stCondLst>
                                            <p:cond delay="499"/>
                                          </p:stCondLst>
                                        </p:cTn>
                                        <p:tgtEl>
                                          <p:spTgt spid="4"/>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6"/>
                                        </p:tgtEl>
                                      </p:cBhvr>
                                    </p:animEffect>
                                    <p:set>
                                      <p:cBhvr>
                                        <p:cTn id="133" dur="1" fill="hold">
                                          <p:stCondLst>
                                            <p:cond delay="499"/>
                                          </p:stCondLst>
                                        </p:cTn>
                                        <p:tgtEl>
                                          <p:spTgt spid="6"/>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7"/>
                                        </p:tgtEl>
                                      </p:cBhvr>
                                    </p:animEffect>
                                    <p:set>
                                      <p:cBhvr>
                                        <p:cTn id="136" dur="1" fill="hold">
                                          <p:stCondLst>
                                            <p:cond delay="499"/>
                                          </p:stCondLst>
                                        </p:cTn>
                                        <p:tgtEl>
                                          <p:spTgt spid="7"/>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8"/>
                                        </p:tgtEl>
                                      </p:cBhvr>
                                    </p:animEffect>
                                    <p:set>
                                      <p:cBhvr>
                                        <p:cTn id="139" dur="1" fill="hold">
                                          <p:stCondLst>
                                            <p:cond delay="499"/>
                                          </p:stCondLst>
                                        </p:cTn>
                                        <p:tgtEl>
                                          <p:spTgt spid="8"/>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9"/>
                                        </p:tgtEl>
                                      </p:cBhvr>
                                    </p:animEffect>
                                    <p:set>
                                      <p:cBhvr>
                                        <p:cTn id="142" dur="1" fill="hold">
                                          <p:stCondLst>
                                            <p:cond delay="499"/>
                                          </p:stCondLst>
                                        </p:cTn>
                                        <p:tgtEl>
                                          <p:spTgt spid="9"/>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10"/>
                                        </p:tgtEl>
                                      </p:cBhvr>
                                    </p:animEffect>
                                    <p:set>
                                      <p:cBhvr>
                                        <p:cTn id="145" dur="1" fill="hold">
                                          <p:stCondLst>
                                            <p:cond delay="499"/>
                                          </p:stCondLst>
                                        </p:cTn>
                                        <p:tgtEl>
                                          <p:spTgt spid="10"/>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11"/>
                                        </p:tgtEl>
                                      </p:cBhvr>
                                    </p:animEffect>
                                    <p:set>
                                      <p:cBhvr>
                                        <p:cTn id="148" dur="1" fill="hold">
                                          <p:stCondLst>
                                            <p:cond delay="499"/>
                                          </p:stCondLst>
                                        </p:cTn>
                                        <p:tgtEl>
                                          <p:spTgt spid="11"/>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12"/>
                                        </p:tgtEl>
                                      </p:cBhvr>
                                    </p:animEffect>
                                    <p:set>
                                      <p:cBhvr>
                                        <p:cTn id="151" dur="1" fill="hold">
                                          <p:stCondLst>
                                            <p:cond delay="499"/>
                                          </p:stCondLst>
                                        </p:cTn>
                                        <p:tgtEl>
                                          <p:spTgt spid="12"/>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23"/>
                                        </p:tgtEl>
                                      </p:cBhvr>
                                    </p:animEffect>
                                    <p:set>
                                      <p:cBhvr>
                                        <p:cTn id="154" dur="1" fill="hold">
                                          <p:stCondLst>
                                            <p:cond delay="499"/>
                                          </p:stCondLst>
                                        </p:cTn>
                                        <p:tgtEl>
                                          <p:spTgt spid="23"/>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27"/>
                                        </p:tgtEl>
                                      </p:cBhvr>
                                    </p:animEffect>
                                    <p:set>
                                      <p:cBhvr>
                                        <p:cTn id="157" dur="1" fill="hold">
                                          <p:stCondLst>
                                            <p:cond delay="499"/>
                                          </p:stCondLst>
                                        </p:cTn>
                                        <p:tgtEl>
                                          <p:spTgt spid="27"/>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32"/>
                                        </p:tgtEl>
                                      </p:cBhvr>
                                    </p:animEffect>
                                    <p:set>
                                      <p:cBhvr>
                                        <p:cTn id="160" dur="1" fill="hold">
                                          <p:stCondLst>
                                            <p:cond delay="499"/>
                                          </p:stCondLst>
                                        </p:cTn>
                                        <p:tgtEl>
                                          <p:spTgt spid="32"/>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34"/>
                                        </p:tgtEl>
                                      </p:cBhvr>
                                    </p:animEffect>
                                    <p:set>
                                      <p:cBhvr>
                                        <p:cTn id="163" dur="1" fill="hold">
                                          <p:stCondLst>
                                            <p:cond delay="499"/>
                                          </p:stCondLst>
                                        </p:cTn>
                                        <p:tgtEl>
                                          <p:spTgt spid="34"/>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35"/>
                                        </p:tgtEl>
                                      </p:cBhvr>
                                    </p:animEffect>
                                    <p:set>
                                      <p:cBhvr>
                                        <p:cTn id="166" dur="1" fill="hold">
                                          <p:stCondLst>
                                            <p:cond delay="499"/>
                                          </p:stCondLst>
                                        </p:cTn>
                                        <p:tgtEl>
                                          <p:spTgt spid="35"/>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36"/>
                                        </p:tgtEl>
                                      </p:cBhvr>
                                    </p:animEffect>
                                    <p:set>
                                      <p:cBhvr>
                                        <p:cTn id="169" dur="1" fill="hold">
                                          <p:stCondLst>
                                            <p:cond delay="499"/>
                                          </p:stCondLst>
                                        </p:cTn>
                                        <p:tgtEl>
                                          <p:spTgt spid="36"/>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37"/>
                                        </p:tgtEl>
                                      </p:cBhvr>
                                    </p:animEffect>
                                    <p:set>
                                      <p:cBhvr>
                                        <p:cTn id="172" dur="1" fill="hold">
                                          <p:stCondLst>
                                            <p:cond delay="499"/>
                                          </p:stCondLst>
                                        </p:cTn>
                                        <p:tgtEl>
                                          <p:spTgt spid="37"/>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40"/>
                                        </p:tgtEl>
                                      </p:cBhvr>
                                    </p:animEffect>
                                    <p:set>
                                      <p:cBhvr>
                                        <p:cTn id="175" dur="1" fill="hold">
                                          <p:stCondLst>
                                            <p:cond delay="499"/>
                                          </p:stCondLst>
                                        </p:cTn>
                                        <p:tgtEl>
                                          <p:spTgt spid="40"/>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44"/>
                                        </p:tgtEl>
                                      </p:cBhvr>
                                    </p:animEffect>
                                    <p:set>
                                      <p:cBhvr>
                                        <p:cTn id="178" dur="1" fill="hold">
                                          <p:stCondLst>
                                            <p:cond delay="499"/>
                                          </p:stCondLst>
                                        </p:cTn>
                                        <p:tgtEl>
                                          <p:spTgt spid="44"/>
                                        </p:tgtEl>
                                        <p:attrNameLst>
                                          <p:attrName>style.visibility</p:attrName>
                                        </p:attrNameLst>
                                      </p:cBhvr>
                                      <p:to>
                                        <p:strVal val="hidden"/>
                                      </p:to>
                                    </p:set>
                                  </p:childTnLst>
                                </p:cTn>
                              </p:par>
                            </p:childTnLst>
                          </p:cTn>
                        </p:par>
                        <p:par>
                          <p:cTn id="179" fill="hold">
                            <p:stCondLst>
                              <p:cond delay="500"/>
                            </p:stCondLst>
                            <p:childTnLst>
                              <p:par>
                                <p:cTn id="180" presetID="10" presetClass="entr" presetSubtype="0" fill="hold" nodeType="afterEffect">
                                  <p:stCondLst>
                                    <p:cond delay="0"/>
                                  </p:stCondLst>
                                  <p:childTnLst>
                                    <p:set>
                                      <p:cBhvr>
                                        <p:cTn id="181" dur="1" fill="hold">
                                          <p:stCondLst>
                                            <p:cond delay="0"/>
                                          </p:stCondLst>
                                        </p:cTn>
                                        <p:tgtEl>
                                          <p:spTgt spid="100"/>
                                        </p:tgtEl>
                                        <p:attrNameLst>
                                          <p:attrName>style.visibility</p:attrName>
                                        </p:attrNameLst>
                                      </p:cBhvr>
                                      <p:to>
                                        <p:strVal val="visible"/>
                                      </p:to>
                                    </p:set>
                                    <p:animEffect transition="in" filter="fade">
                                      <p:cBhvr>
                                        <p:cTn id="182" dur="500"/>
                                        <p:tgtEl>
                                          <p:spTgt spid="100"/>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101"/>
                                        </p:tgtEl>
                                        <p:attrNameLst>
                                          <p:attrName>style.visibility</p:attrName>
                                        </p:attrNameLst>
                                      </p:cBhvr>
                                      <p:to>
                                        <p:strVal val="visible"/>
                                      </p:to>
                                    </p:set>
                                    <p:animEffect transition="in" filter="fade">
                                      <p:cBhvr>
                                        <p:cTn id="185" dur="500"/>
                                        <p:tgtEl>
                                          <p:spTgt spid="101"/>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102"/>
                                        </p:tgtEl>
                                        <p:attrNameLst>
                                          <p:attrName>style.visibility</p:attrName>
                                        </p:attrNameLst>
                                      </p:cBhvr>
                                      <p:to>
                                        <p:strVal val="visible"/>
                                      </p:to>
                                    </p:set>
                                    <p:animEffect transition="in" filter="fade">
                                      <p:cBhvr>
                                        <p:cTn id="188" dur="500"/>
                                        <p:tgtEl>
                                          <p:spTgt spid="102"/>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103"/>
                                        </p:tgtEl>
                                        <p:attrNameLst>
                                          <p:attrName>style.visibility</p:attrName>
                                        </p:attrNameLst>
                                      </p:cBhvr>
                                      <p:to>
                                        <p:strVal val="visible"/>
                                      </p:to>
                                    </p:set>
                                    <p:animEffect transition="in" filter="fade">
                                      <p:cBhvr>
                                        <p:cTn id="191" dur="500"/>
                                        <p:tgtEl>
                                          <p:spTgt spid="103"/>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104"/>
                                        </p:tgtEl>
                                        <p:attrNameLst>
                                          <p:attrName>style.visibility</p:attrName>
                                        </p:attrNameLst>
                                      </p:cBhvr>
                                      <p:to>
                                        <p:strVal val="visible"/>
                                      </p:to>
                                    </p:set>
                                    <p:animEffect transition="in" filter="fade">
                                      <p:cBhvr>
                                        <p:cTn id="194" dur="500"/>
                                        <p:tgtEl>
                                          <p:spTgt spid="104"/>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105"/>
                                        </p:tgtEl>
                                        <p:attrNameLst>
                                          <p:attrName>style.visibility</p:attrName>
                                        </p:attrNameLst>
                                      </p:cBhvr>
                                      <p:to>
                                        <p:strVal val="visible"/>
                                      </p:to>
                                    </p:set>
                                    <p:animEffect transition="in" filter="fade">
                                      <p:cBhvr>
                                        <p:cTn id="197" dur="500"/>
                                        <p:tgtEl>
                                          <p:spTgt spid="105"/>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106"/>
                                        </p:tgtEl>
                                        <p:attrNameLst>
                                          <p:attrName>style.visibility</p:attrName>
                                        </p:attrNameLst>
                                      </p:cBhvr>
                                      <p:to>
                                        <p:strVal val="visible"/>
                                      </p:to>
                                    </p:set>
                                    <p:animEffect transition="in" filter="fade">
                                      <p:cBhvr>
                                        <p:cTn id="200" dur="500"/>
                                        <p:tgtEl>
                                          <p:spTgt spid="106"/>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107"/>
                                        </p:tgtEl>
                                        <p:attrNameLst>
                                          <p:attrName>style.visibility</p:attrName>
                                        </p:attrNameLst>
                                      </p:cBhvr>
                                      <p:to>
                                        <p:strVal val="visible"/>
                                      </p:to>
                                    </p:set>
                                    <p:animEffect transition="in" filter="fade">
                                      <p:cBhvr>
                                        <p:cTn id="203" dur="500"/>
                                        <p:tgtEl>
                                          <p:spTgt spid="107"/>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108"/>
                                        </p:tgtEl>
                                        <p:attrNameLst>
                                          <p:attrName>style.visibility</p:attrName>
                                        </p:attrNameLst>
                                      </p:cBhvr>
                                      <p:to>
                                        <p:strVal val="visible"/>
                                      </p:to>
                                    </p:set>
                                    <p:animEffect transition="in" filter="fade">
                                      <p:cBhvr>
                                        <p:cTn id="206" dur="500"/>
                                        <p:tgtEl>
                                          <p:spTgt spid="108"/>
                                        </p:tgtEl>
                                      </p:cBhvr>
                                    </p:animEffect>
                                  </p:childTnLst>
                                </p:cTn>
                              </p:par>
                              <p:par>
                                <p:cTn id="207" presetID="10" presetClass="entr" presetSubtype="0" fill="hold" nodeType="withEffect">
                                  <p:stCondLst>
                                    <p:cond delay="0"/>
                                  </p:stCondLst>
                                  <p:childTnLst>
                                    <p:set>
                                      <p:cBhvr>
                                        <p:cTn id="208" dur="1" fill="hold">
                                          <p:stCondLst>
                                            <p:cond delay="0"/>
                                          </p:stCondLst>
                                        </p:cTn>
                                        <p:tgtEl>
                                          <p:spTgt spid="109"/>
                                        </p:tgtEl>
                                        <p:attrNameLst>
                                          <p:attrName>style.visibility</p:attrName>
                                        </p:attrNameLst>
                                      </p:cBhvr>
                                      <p:to>
                                        <p:strVal val="visible"/>
                                      </p:to>
                                    </p:set>
                                    <p:animEffect transition="in" filter="fade">
                                      <p:cBhvr>
                                        <p:cTn id="209" dur="500"/>
                                        <p:tgtEl>
                                          <p:spTgt spid="109"/>
                                        </p:tgtEl>
                                      </p:cBhvr>
                                    </p:animEffect>
                                  </p:childTnLst>
                                </p:cTn>
                              </p:par>
                              <p:par>
                                <p:cTn id="210" presetID="10" presetClass="entr" presetSubtype="0" fill="hold" nodeType="withEffect">
                                  <p:stCondLst>
                                    <p:cond delay="0"/>
                                  </p:stCondLst>
                                  <p:childTnLst>
                                    <p:set>
                                      <p:cBhvr>
                                        <p:cTn id="211" dur="1" fill="hold">
                                          <p:stCondLst>
                                            <p:cond delay="0"/>
                                          </p:stCondLst>
                                        </p:cTn>
                                        <p:tgtEl>
                                          <p:spTgt spid="110"/>
                                        </p:tgtEl>
                                        <p:attrNameLst>
                                          <p:attrName>style.visibility</p:attrName>
                                        </p:attrNameLst>
                                      </p:cBhvr>
                                      <p:to>
                                        <p:strVal val="visible"/>
                                      </p:to>
                                    </p:set>
                                    <p:animEffect transition="in" filter="fade">
                                      <p:cBhvr>
                                        <p:cTn id="212" dur="500"/>
                                        <p:tgtEl>
                                          <p:spTgt spid="110"/>
                                        </p:tgtEl>
                                      </p:cBhvr>
                                    </p:animEffect>
                                  </p:childTnLst>
                                </p:cTn>
                              </p:par>
                              <p:par>
                                <p:cTn id="213" presetID="10" presetClass="entr" presetSubtype="0" fill="hold" nodeType="withEffect">
                                  <p:stCondLst>
                                    <p:cond delay="0"/>
                                  </p:stCondLst>
                                  <p:childTnLst>
                                    <p:set>
                                      <p:cBhvr>
                                        <p:cTn id="214" dur="1" fill="hold">
                                          <p:stCondLst>
                                            <p:cond delay="0"/>
                                          </p:stCondLst>
                                        </p:cTn>
                                        <p:tgtEl>
                                          <p:spTgt spid="111"/>
                                        </p:tgtEl>
                                        <p:attrNameLst>
                                          <p:attrName>style.visibility</p:attrName>
                                        </p:attrNameLst>
                                      </p:cBhvr>
                                      <p:to>
                                        <p:strVal val="visible"/>
                                      </p:to>
                                    </p:set>
                                    <p:animEffect transition="in" filter="fade">
                                      <p:cBhvr>
                                        <p:cTn id="215" dur="500"/>
                                        <p:tgtEl>
                                          <p:spTgt spid="111"/>
                                        </p:tgtEl>
                                      </p:cBhvr>
                                    </p:animEffect>
                                  </p:childTnLst>
                                </p:cTn>
                              </p:par>
                              <p:par>
                                <p:cTn id="216" presetID="10" presetClass="entr" presetSubtype="0" fill="hold" nodeType="withEffect">
                                  <p:stCondLst>
                                    <p:cond delay="0"/>
                                  </p:stCondLst>
                                  <p:childTnLst>
                                    <p:set>
                                      <p:cBhvr>
                                        <p:cTn id="217" dur="1" fill="hold">
                                          <p:stCondLst>
                                            <p:cond delay="0"/>
                                          </p:stCondLst>
                                        </p:cTn>
                                        <p:tgtEl>
                                          <p:spTgt spid="112"/>
                                        </p:tgtEl>
                                        <p:attrNameLst>
                                          <p:attrName>style.visibility</p:attrName>
                                        </p:attrNameLst>
                                      </p:cBhvr>
                                      <p:to>
                                        <p:strVal val="visible"/>
                                      </p:to>
                                    </p:set>
                                    <p:animEffect transition="in" filter="fade">
                                      <p:cBhvr>
                                        <p:cTn id="218" dur="500"/>
                                        <p:tgtEl>
                                          <p:spTgt spid="112"/>
                                        </p:tgtEl>
                                      </p:cBhvr>
                                    </p:animEffect>
                                  </p:childTnLst>
                                </p:cTn>
                              </p:par>
                              <p:par>
                                <p:cTn id="219" presetID="10" presetClass="entr" presetSubtype="0" fill="hold" nodeType="withEffect">
                                  <p:stCondLst>
                                    <p:cond delay="0"/>
                                  </p:stCondLst>
                                  <p:childTnLst>
                                    <p:set>
                                      <p:cBhvr>
                                        <p:cTn id="220" dur="1" fill="hold">
                                          <p:stCondLst>
                                            <p:cond delay="0"/>
                                          </p:stCondLst>
                                        </p:cTn>
                                        <p:tgtEl>
                                          <p:spTgt spid="113"/>
                                        </p:tgtEl>
                                        <p:attrNameLst>
                                          <p:attrName>style.visibility</p:attrName>
                                        </p:attrNameLst>
                                      </p:cBhvr>
                                      <p:to>
                                        <p:strVal val="visible"/>
                                      </p:to>
                                    </p:set>
                                    <p:animEffect transition="in" filter="fade">
                                      <p:cBhvr>
                                        <p:cTn id="221" dur="500"/>
                                        <p:tgtEl>
                                          <p:spTgt spid="113"/>
                                        </p:tgtEl>
                                      </p:cBhvr>
                                    </p:animEffect>
                                  </p:childTnLst>
                                </p:cTn>
                              </p:par>
                              <p:par>
                                <p:cTn id="222" presetID="10" presetClass="entr" presetSubtype="0" fill="hold" nodeType="withEffect">
                                  <p:stCondLst>
                                    <p:cond delay="0"/>
                                  </p:stCondLst>
                                  <p:childTnLst>
                                    <p:set>
                                      <p:cBhvr>
                                        <p:cTn id="223" dur="1" fill="hold">
                                          <p:stCondLst>
                                            <p:cond delay="0"/>
                                          </p:stCondLst>
                                        </p:cTn>
                                        <p:tgtEl>
                                          <p:spTgt spid="114"/>
                                        </p:tgtEl>
                                        <p:attrNameLst>
                                          <p:attrName>style.visibility</p:attrName>
                                        </p:attrNameLst>
                                      </p:cBhvr>
                                      <p:to>
                                        <p:strVal val="visible"/>
                                      </p:to>
                                    </p:set>
                                    <p:animEffect transition="in" filter="fade">
                                      <p:cBhvr>
                                        <p:cTn id="224" dur="500"/>
                                        <p:tgtEl>
                                          <p:spTgt spid="114"/>
                                        </p:tgtEl>
                                      </p:cBhvr>
                                    </p:animEffect>
                                  </p:childTnLst>
                                </p:cTn>
                              </p:par>
                              <p:par>
                                <p:cTn id="225" presetID="10" presetClass="entr" presetSubtype="0" fill="hold" nodeType="withEffect">
                                  <p:stCondLst>
                                    <p:cond delay="0"/>
                                  </p:stCondLst>
                                  <p:childTnLst>
                                    <p:set>
                                      <p:cBhvr>
                                        <p:cTn id="226" dur="1" fill="hold">
                                          <p:stCondLst>
                                            <p:cond delay="0"/>
                                          </p:stCondLst>
                                        </p:cTn>
                                        <p:tgtEl>
                                          <p:spTgt spid="115"/>
                                        </p:tgtEl>
                                        <p:attrNameLst>
                                          <p:attrName>style.visibility</p:attrName>
                                        </p:attrNameLst>
                                      </p:cBhvr>
                                      <p:to>
                                        <p:strVal val="visible"/>
                                      </p:to>
                                    </p:set>
                                    <p:animEffect transition="in" filter="fade">
                                      <p:cBhvr>
                                        <p:cTn id="227" dur="500"/>
                                        <p:tgtEl>
                                          <p:spTgt spid="115"/>
                                        </p:tgtEl>
                                      </p:cBhvr>
                                    </p:animEffect>
                                  </p:childTnLst>
                                </p:cTn>
                              </p:par>
                              <p:par>
                                <p:cTn id="228" presetID="10" presetClass="entr" presetSubtype="0" fill="hold" nodeType="withEffect">
                                  <p:stCondLst>
                                    <p:cond delay="0"/>
                                  </p:stCondLst>
                                  <p:childTnLst>
                                    <p:set>
                                      <p:cBhvr>
                                        <p:cTn id="229" dur="1" fill="hold">
                                          <p:stCondLst>
                                            <p:cond delay="0"/>
                                          </p:stCondLst>
                                        </p:cTn>
                                        <p:tgtEl>
                                          <p:spTgt spid="116"/>
                                        </p:tgtEl>
                                        <p:attrNameLst>
                                          <p:attrName>style.visibility</p:attrName>
                                        </p:attrNameLst>
                                      </p:cBhvr>
                                      <p:to>
                                        <p:strVal val="visible"/>
                                      </p:to>
                                    </p:set>
                                    <p:animEffect transition="in" filter="fade">
                                      <p:cBhvr>
                                        <p:cTn id="230" dur="500"/>
                                        <p:tgtEl>
                                          <p:spTgt spid="116"/>
                                        </p:tgtEl>
                                      </p:cBhvr>
                                    </p:animEffect>
                                  </p:childTnLst>
                                </p:cTn>
                              </p:par>
                              <p:par>
                                <p:cTn id="231" presetID="10" presetClass="entr" presetSubtype="0" fill="hold" nodeType="withEffect">
                                  <p:stCondLst>
                                    <p:cond delay="0"/>
                                  </p:stCondLst>
                                  <p:childTnLst>
                                    <p:set>
                                      <p:cBhvr>
                                        <p:cTn id="232" dur="1" fill="hold">
                                          <p:stCondLst>
                                            <p:cond delay="0"/>
                                          </p:stCondLst>
                                        </p:cTn>
                                        <p:tgtEl>
                                          <p:spTgt spid="117"/>
                                        </p:tgtEl>
                                        <p:attrNameLst>
                                          <p:attrName>style.visibility</p:attrName>
                                        </p:attrNameLst>
                                      </p:cBhvr>
                                      <p:to>
                                        <p:strVal val="visible"/>
                                      </p:to>
                                    </p:set>
                                    <p:animEffect transition="in" filter="fade">
                                      <p:cBhvr>
                                        <p:cTn id="233" dur="500"/>
                                        <p:tgtEl>
                                          <p:spTgt spid="117"/>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118"/>
                                        </p:tgtEl>
                                        <p:attrNameLst>
                                          <p:attrName>style.visibility</p:attrName>
                                        </p:attrNameLst>
                                      </p:cBhvr>
                                      <p:to>
                                        <p:strVal val="visible"/>
                                      </p:to>
                                    </p:set>
                                    <p:animEffect transition="in" filter="fade">
                                      <p:cBhvr>
                                        <p:cTn id="236" dur="500"/>
                                        <p:tgtEl>
                                          <p:spTgt spid="118"/>
                                        </p:tgtEl>
                                      </p:cBhvr>
                                    </p:animEffect>
                                  </p:childTnLst>
                                </p:cTn>
                              </p:par>
                              <p:par>
                                <p:cTn id="237" presetID="10" presetClass="entr" presetSubtype="0" fill="hold" grpId="0" nodeType="withEffect">
                                  <p:stCondLst>
                                    <p:cond delay="0"/>
                                  </p:stCondLst>
                                  <p:childTnLst>
                                    <p:set>
                                      <p:cBhvr>
                                        <p:cTn id="238" dur="1" fill="hold">
                                          <p:stCondLst>
                                            <p:cond delay="0"/>
                                          </p:stCondLst>
                                        </p:cTn>
                                        <p:tgtEl>
                                          <p:spTgt spid="119"/>
                                        </p:tgtEl>
                                        <p:attrNameLst>
                                          <p:attrName>style.visibility</p:attrName>
                                        </p:attrNameLst>
                                      </p:cBhvr>
                                      <p:to>
                                        <p:strVal val="visible"/>
                                      </p:to>
                                    </p:set>
                                    <p:animEffect transition="in" filter="fade">
                                      <p:cBhvr>
                                        <p:cTn id="239" dur="500"/>
                                        <p:tgtEl>
                                          <p:spTgt spid="119"/>
                                        </p:tgtEl>
                                      </p:cBhvr>
                                    </p:animEffect>
                                  </p:childTnLst>
                                </p:cTn>
                              </p:par>
                              <p:par>
                                <p:cTn id="240" presetID="10" presetClass="entr" presetSubtype="0" fill="hold" grpId="0" nodeType="withEffect">
                                  <p:stCondLst>
                                    <p:cond delay="0"/>
                                  </p:stCondLst>
                                  <p:childTnLst>
                                    <p:set>
                                      <p:cBhvr>
                                        <p:cTn id="241" dur="1" fill="hold">
                                          <p:stCondLst>
                                            <p:cond delay="0"/>
                                          </p:stCondLst>
                                        </p:cTn>
                                        <p:tgtEl>
                                          <p:spTgt spid="120"/>
                                        </p:tgtEl>
                                        <p:attrNameLst>
                                          <p:attrName>style.visibility</p:attrName>
                                        </p:attrNameLst>
                                      </p:cBhvr>
                                      <p:to>
                                        <p:strVal val="visible"/>
                                      </p:to>
                                    </p:set>
                                    <p:animEffect transition="in" filter="fade">
                                      <p:cBhvr>
                                        <p:cTn id="242"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2" grpId="1" build="p"/>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4" grpId="0"/>
      <p:bldP spid="34" grpId="1"/>
      <p:bldP spid="35" grpId="0"/>
      <p:bldP spid="35" grpId="1"/>
      <p:bldP spid="36" grpId="0"/>
      <p:bldP spid="36" grpId="1"/>
      <p:bldP spid="37" grpId="0"/>
      <p:bldP spid="37" grpId="1"/>
      <p:bldP spid="40" grpId="0"/>
      <p:bldP spid="40" grpId="1"/>
      <p:bldP spid="44" grpId="0"/>
      <p:bldP spid="44" grpId="1"/>
      <p:bldP spid="101" grpId="0"/>
      <p:bldP spid="102" grpId="0"/>
      <p:bldP spid="103" grpId="0"/>
      <p:bldP spid="104" grpId="0"/>
      <p:bldP spid="105" grpId="0"/>
      <p:bldP spid="106" grpId="0"/>
      <p:bldP spid="107" grpId="0"/>
      <p:bldP spid="108" grpId="0"/>
      <p:bldP spid="118" grpId="0"/>
      <p:bldP spid="119" grpId="0"/>
      <p:bldP spid="120" grpId="0"/>
      <p:bldP spid="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4"/>
          <p:cNvSpPr>
            <a:spLocks noGrp="1"/>
          </p:cNvSpPr>
          <p:nvPr>
            <p:ph sz="half" idx="4294967295"/>
          </p:nvPr>
        </p:nvSpPr>
        <p:spPr>
          <a:xfrm>
            <a:off x="455903" y="1295590"/>
            <a:ext cx="4801899" cy="1283487"/>
          </a:xfrm>
          <a:prstGeom prst="rect">
            <a:avLst/>
          </a:prstGeom>
        </p:spPr>
        <p:txBody>
          <a:bodyPr/>
          <a:lstStyle/>
          <a:p>
            <a:pPr marL="0" lvl="1" indent="0">
              <a:lnSpc>
                <a:spcPct val="100000"/>
              </a:lnSpc>
              <a:buNone/>
            </a:pPr>
            <a:r>
              <a:rPr lang="en-US" sz="2000" b="1"/>
              <a:t>OVER 118 million views</a:t>
            </a:r>
          </a:p>
          <a:p>
            <a:pPr marL="0" lvl="1" indent="0">
              <a:lnSpc>
                <a:spcPct val="100000"/>
              </a:lnSpc>
              <a:buNone/>
            </a:pPr>
            <a:endParaRPr lang="en-US"/>
          </a:p>
          <a:p>
            <a:pPr marL="0" lvl="1" indent="0">
              <a:lnSpc>
                <a:spcPct val="100000"/>
              </a:lnSpc>
              <a:buNone/>
            </a:pPr>
            <a:r>
              <a:rPr lang="en-US"/>
              <a:t>Kyle Hanagami’s “Shape of You” by Ed Sheeran routine was the most-viewed viral video on YouTube.</a:t>
            </a:r>
          </a:p>
          <a:p>
            <a:pPr marL="0" lvl="1" indent="0">
              <a:lnSpc>
                <a:spcPct val="100000"/>
              </a:lnSpc>
              <a:buNone/>
            </a:pPr>
            <a:endParaRPr lang="en-US" sz="600"/>
          </a:p>
        </p:txBody>
      </p:sp>
      <p:sp>
        <p:nvSpPr>
          <p:cNvPr id="15" name="Title 2"/>
          <p:cNvSpPr txBox="1">
            <a:spLocks/>
          </p:cNvSpPr>
          <p:nvPr/>
        </p:nvSpPr>
        <p:spPr>
          <a:xfrm>
            <a:off x="455902" y="372253"/>
            <a:ext cx="4801900" cy="337360"/>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IE"/>
              <a:t>Most Viewed Viral Video in 2017</a:t>
            </a:r>
            <a:endParaRPr lang="en-US"/>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9673" t="114" r="9128" b="1551"/>
          <a:stretch/>
        </p:blipFill>
        <p:spPr>
          <a:xfrm>
            <a:off x="5559425" y="8463"/>
            <a:ext cx="3584575" cy="4910667"/>
          </a:xfrm>
          <a:prstGeom prst="rect">
            <a:avLst/>
          </a:prstGeom>
        </p:spPr>
      </p:pic>
      <p:sp>
        <p:nvSpPr>
          <p:cNvPr id="5" name="Rectangle 4"/>
          <p:cNvSpPr/>
          <p:nvPr/>
        </p:nvSpPr>
        <p:spPr>
          <a:xfrm>
            <a:off x="370977" y="2641834"/>
            <a:ext cx="4572000" cy="523220"/>
          </a:xfrm>
          <a:prstGeom prst="rect">
            <a:avLst/>
          </a:prstGeom>
        </p:spPr>
        <p:txBody>
          <a:bodyPr>
            <a:spAutoFit/>
          </a:bodyPr>
          <a:lstStyle/>
          <a:p>
            <a:pPr marL="0" lvl="1" indent="0">
              <a:lnSpc>
                <a:spcPct val="100000"/>
              </a:lnSpc>
              <a:buNone/>
            </a:pPr>
            <a:r>
              <a:rPr lang="en-IE" sz="1400">
                <a:solidFill>
                  <a:schemeClr val="bg2"/>
                </a:solidFill>
              </a:rPr>
              <a:t>How would you feel if it was a bad picture of you or something that you didn’t want anyone to know?</a:t>
            </a:r>
            <a:endParaRPr lang="en-US" sz="1400">
              <a:solidFill>
                <a:schemeClr val="bg2"/>
              </a:solidFill>
            </a:endParaRPr>
          </a:p>
        </p:txBody>
      </p:sp>
      <p:sp>
        <p:nvSpPr>
          <p:cNvPr id="7" name="Text Placeholder 17"/>
          <p:cNvSpPr>
            <a:spLocks noGrp="1"/>
          </p:cNvSpPr>
          <p:nvPr>
            <p:ph type="body" sz="quarter" idx="4294967295"/>
          </p:nvPr>
        </p:nvSpPr>
        <p:spPr>
          <a:xfrm>
            <a:off x="455902" y="812120"/>
            <a:ext cx="4707861" cy="190481"/>
          </a:xfrm>
          <a:prstGeom prst="rect">
            <a:avLst/>
          </a:prstGeom>
        </p:spPr>
        <p:txBody>
          <a:bodyPr/>
          <a:lstStyle/>
          <a:p>
            <a:r>
              <a:rPr lang="en-US">
                <a:solidFill>
                  <a:schemeClr val="bg2"/>
                </a:solidFill>
              </a:rPr>
              <a:t>What was it?</a:t>
            </a:r>
          </a:p>
        </p:txBody>
      </p:sp>
    </p:spTree>
    <p:extLst>
      <p:ext uri="{BB962C8B-B14F-4D97-AF65-F5344CB8AC3E}">
        <p14:creationId xmlns:p14="http://schemas.microsoft.com/office/powerpoint/2010/main" val="258203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525" b="5790"/>
          <a:stretch/>
        </p:blipFill>
        <p:spPr>
          <a:xfrm>
            <a:off x="0" y="1"/>
            <a:ext cx="9144000" cy="4918648"/>
          </a:xfrm>
          <a:prstGeom prst="rect">
            <a:avLst/>
          </a:prstGeom>
        </p:spPr>
      </p:pic>
      <p:sp>
        <p:nvSpPr>
          <p:cNvPr id="259" name="Rectangle 258"/>
          <p:cNvSpPr/>
          <p:nvPr/>
        </p:nvSpPr>
        <p:spPr>
          <a:xfrm>
            <a:off x="0" y="-74951"/>
            <a:ext cx="9144000" cy="4999220"/>
          </a:xfrm>
          <a:prstGeom prst="rect">
            <a:avLst/>
          </a:prstGeom>
          <a:solidFill>
            <a:schemeClr val="bg1"/>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61" name="Picture 260"/>
          <p:cNvPicPr>
            <a:picLocks noChangeAspect="1"/>
          </p:cNvPicPr>
          <p:nvPr/>
        </p:nvPicPr>
        <p:blipFill rotWithShape="1">
          <a:blip r:embed="rId4">
            <a:extLst>
              <a:ext uri="{28A0092B-C50C-407E-A947-70E740481C1C}">
                <a14:useLocalDpi xmlns:a14="http://schemas.microsoft.com/office/drawing/2010/main" val="0"/>
              </a:ext>
            </a:extLst>
          </a:blip>
          <a:srcRect b="433"/>
          <a:stretch/>
        </p:blipFill>
        <p:spPr>
          <a:xfrm>
            <a:off x="0" y="-196757"/>
            <a:ext cx="9144000" cy="5121233"/>
          </a:xfrm>
          <a:prstGeom prst="rect">
            <a:avLst/>
          </a:prstGeom>
        </p:spPr>
      </p:pic>
      <p:pic>
        <p:nvPicPr>
          <p:cNvPr id="279" name="Picture 27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4851"/>
            <a:ext cx="9144000" cy="5143500"/>
          </a:xfrm>
          <a:prstGeom prst="rect">
            <a:avLst/>
          </a:prstGeom>
        </p:spPr>
      </p:pic>
      <p:pic>
        <p:nvPicPr>
          <p:cNvPr id="284" name="Picture 28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1593"/>
            <a:ext cx="9144000" cy="5143500"/>
          </a:xfrm>
          <a:prstGeom prst="rect">
            <a:avLst/>
          </a:prstGeom>
        </p:spPr>
      </p:pic>
      <p:pic>
        <p:nvPicPr>
          <p:cNvPr id="528" name="Picture 5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9234" y="-1"/>
            <a:ext cx="2780474" cy="4918649"/>
          </a:xfrm>
          <a:prstGeom prst="rect">
            <a:avLst/>
          </a:prstGeom>
        </p:spPr>
      </p:pic>
      <p:pic>
        <p:nvPicPr>
          <p:cNvPr id="285" name="Picture 28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891" y="138170"/>
            <a:ext cx="2137637" cy="2137637"/>
          </a:xfrm>
          <a:prstGeom prst="rect">
            <a:avLst/>
          </a:prstGeom>
        </p:spPr>
      </p:pic>
      <p:pic>
        <p:nvPicPr>
          <p:cNvPr id="286" name="Picture 28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56182" y="2565646"/>
            <a:ext cx="1948640" cy="1948640"/>
          </a:xfrm>
          <a:prstGeom prst="rect">
            <a:avLst/>
          </a:prstGeom>
        </p:spPr>
      </p:pic>
      <p:pic>
        <p:nvPicPr>
          <p:cNvPr id="287" name="Picture 28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43493" y="965731"/>
            <a:ext cx="1396499" cy="1396499"/>
          </a:xfrm>
          <a:prstGeom prst="rect">
            <a:avLst/>
          </a:prstGeom>
        </p:spPr>
      </p:pic>
      <p:pic>
        <p:nvPicPr>
          <p:cNvPr id="1024" name="Picture 10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54056" y="2867487"/>
            <a:ext cx="1729473" cy="1729473"/>
          </a:xfrm>
          <a:prstGeom prst="rect">
            <a:avLst/>
          </a:prstGeom>
        </p:spPr>
      </p:pic>
      <p:pic>
        <p:nvPicPr>
          <p:cNvPr id="1025" name="Picture 10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56182" y="-379221"/>
            <a:ext cx="2486488" cy="2486488"/>
          </a:xfrm>
          <a:prstGeom prst="rect">
            <a:avLst/>
          </a:prstGeom>
        </p:spPr>
      </p:pic>
      <p:pic>
        <p:nvPicPr>
          <p:cNvPr id="1027" name="Picture 10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7135" y="2275807"/>
            <a:ext cx="1612521" cy="1612521"/>
          </a:xfrm>
          <a:prstGeom prst="rect">
            <a:avLst/>
          </a:prstGeom>
        </p:spPr>
      </p:pic>
      <p:pic>
        <p:nvPicPr>
          <p:cNvPr id="1028" name="Picture 10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5678" y="-379221"/>
            <a:ext cx="1067725" cy="1067725"/>
          </a:xfrm>
          <a:prstGeom prst="rect">
            <a:avLst/>
          </a:prstGeom>
        </p:spPr>
      </p:pic>
      <p:pic>
        <p:nvPicPr>
          <p:cNvPr id="1029" name="Picture 102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19342" y="-560985"/>
            <a:ext cx="1425008" cy="1425008"/>
          </a:xfrm>
          <a:prstGeom prst="rect">
            <a:avLst/>
          </a:prstGeom>
        </p:spPr>
      </p:pic>
      <p:pic>
        <p:nvPicPr>
          <p:cNvPr id="1030" name="Picture 10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75517" y="-181613"/>
            <a:ext cx="1280789" cy="1280789"/>
          </a:xfrm>
          <a:prstGeom prst="rect">
            <a:avLst/>
          </a:prstGeom>
        </p:spPr>
      </p:pic>
      <p:pic>
        <p:nvPicPr>
          <p:cNvPr id="1031" name="Picture 103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80064" y="3378224"/>
            <a:ext cx="1218645" cy="1218645"/>
          </a:xfrm>
          <a:prstGeom prst="rect">
            <a:avLst/>
          </a:prstGeom>
        </p:spPr>
      </p:pic>
      <p:pic>
        <p:nvPicPr>
          <p:cNvPr id="1032" name="Picture 103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7182" y="3665681"/>
            <a:ext cx="1252967" cy="1252967"/>
          </a:xfrm>
          <a:prstGeom prst="rect">
            <a:avLst/>
          </a:prstGeom>
        </p:spPr>
      </p:pic>
      <p:pic>
        <p:nvPicPr>
          <p:cNvPr id="1033" name="Picture 103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20671" y="712584"/>
            <a:ext cx="2369483" cy="2369483"/>
          </a:xfrm>
          <a:prstGeom prst="rect">
            <a:avLst/>
          </a:prstGeom>
        </p:spPr>
      </p:pic>
      <p:pic>
        <p:nvPicPr>
          <p:cNvPr id="1034" name="Picture 103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575235" y="3146386"/>
            <a:ext cx="1416538" cy="1416538"/>
          </a:xfrm>
          <a:prstGeom prst="rect">
            <a:avLst/>
          </a:prstGeom>
        </p:spPr>
      </p:pic>
      <p:pic>
        <p:nvPicPr>
          <p:cNvPr id="1035" name="Picture 103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843843" y="-183791"/>
            <a:ext cx="1686088" cy="1686088"/>
          </a:xfrm>
          <a:prstGeom prst="rect">
            <a:avLst/>
          </a:prstGeom>
        </p:spPr>
      </p:pic>
      <p:pic>
        <p:nvPicPr>
          <p:cNvPr id="1036" name="Picture 103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72818" y="1734729"/>
            <a:ext cx="1930952" cy="1930952"/>
          </a:xfrm>
          <a:prstGeom prst="rect">
            <a:avLst/>
          </a:prstGeom>
        </p:spPr>
      </p:pic>
      <p:pic>
        <p:nvPicPr>
          <p:cNvPr id="1038" name="Picture 103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71" y="-147523"/>
            <a:ext cx="9144000" cy="5066171"/>
          </a:xfrm>
          <a:prstGeom prst="rect">
            <a:avLst/>
          </a:prstGeom>
        </p:spPr>
      </p:pic>
      <p:sp>
        <p:nvSpPr>
          <p:cNvPr id="1039" name="Rectangle 1038"/>
          <p:cNvSpPr/>
          <p:nvPr/>
        </p:nvSpPr>
        <p:spPr>
          <a:xfrm>
            <a:off x="7471" y="-147091"/>
            <a:ext cx="9151471" cy="5143499"/>
          </a:xfrm>
          <a:prstGeom prst="rect">
            <a:avLst/>
          </a:prstGeom>
          <a:solidFill>
            <a:schemeClr val="bg1">
              <a:alpha val="27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1041" name="Picture 1040"/>
          <p:cNvPicPr>
            <a:picLocks noChangeAspect="1"/>
          </p:cNvPicPr>
          <p:nvPr/>
        </p:nvPicPr>
        <p:blipFill rotWithShape="1">
          <a:blip r:embed="rId24">
            <a:extLst>
              <a:ext uri="{28A0092B-C50C-407E-A947-70E740481C1C}">
                <a14:useLocalDpi xmlns:a14="http://schemas.microsoft.com/office/drawing/2010/main" val="0"/>
              </a:ext>
            </a:extLst>
          </a:blip>
          <a:srcRect t="24424"/>
          <a:stretch/>
        </p:blipFill>
        <p:spPr>
          <a:xfrm>
            <a:off x="160854" y="255639"/>
            <a:ext cx="8776669" cy="4461852"/>
          </a:xfrm>
          <a:prstGeom prst="rect">
            <a:avLst/>
          </a:prstGeom>
        </p:spPr>
      </p:pic>
      <p:pic>
        <p:nvPicPr>
          <p:cNvPr id="1044" name="Picture 1043"/>
          <p:cNvPicPr>
            <a:picLocks noChangeAspect="1"/>
          </p:cNvPicPr>
          <p:nvPr/>
        </p:nvPicPr>
        <p:blipFill rotWithShape="1">
          <a:blip r:embed="rId3">
            <a:extLst>
              <a:ext uri="{28A0092B-C50C-407E-A947-70E740481C1C}">
                <a14:useLocalDpi xmlns:a14="http://schemas.microsoft.com/office/drawing/2010/main" val="0"/>
              </a:ext>
            </a:extLst>
          </a:blip>
          <a:srcRect t="11669" b="4604"/>
          <a:stretch/>
        </p:blipFill>
        <p:spPr>
          <a:xfrm>
            <a:off x="-14942" y="-183791"/>
            <a:ext cx="9158942" cy="5112271"/>
          </a:xfrm>
          <a:prstGeom prst="rect">
            <a:avLst/>
          </a:prstGeom>
        </p:spPr>
      </p:pic>
    </p:spTree>
    <p:extLst>
      <p:ext uri="{BB962C8B-B14F-4D97-AF65-F5344CB8AC3E}">
        <p14:creationId xmlns:p14="http://schemas.microsoft.com/office/powerpoint/2010/main" val="14007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500"/>
                                        <p:tgtEl>
                                          <p:spTgt spid="259"/>
                                        </p:tgtEl>
                                      </p:cBhvr>
                                    </p:animEffect>
                                  </p:childTnLst>
                                </p:cTn>
                              </p:par>
                              <p:par>
                                <p:cTn id="8" presetID="10" presetClass="entr" presetSubtype="0" fill="hold" nodeType="withEffect">
                                  <p:stCondLst>
                                    <p:cond delay="0"/>
                                  </p:stCondLst>
                                  <p:childTnLst>
                                    <p:set>
                                      <p:cBhvr>
                                        <p:cTn id="9" dur="1" fill="hold">
                                          <p:stCondLst>
                                            <p:cond delay="0"/>
                                          </p:stCondLst>
                                        </p:cTn>
                                        <p:tgtEl>
                                          <p:spTgt spid="261"/>
                                        </p:tgtEl>
                                        <p:attrNameLst>
                                          <p:attrName>style.visibility</p:attrName>
                                        </p:attrNameLst>
                                      </p:cBhvr>
                                      <p:to>
                                        <p:strVal val="visible"/>
                                      </p:to>
                                    </p:set>
                                    <p:animEffect transition="in" filter="fade">
                                      <p:cBhvr>
                                        <p:cTn id="10" dur="500"/>
                                        <p:tgtEl>
                                          <p:spTgt spid="261"/>
                                        </p:tgtEl>
                                      </p:cBhvr>
                                    </p:animEffect>
                                  </p:childTnLst>
                                </p:cTn>
                              </p:par>
                            </p:childTnLst>
                          </p:cTn>
                        </p:par>
                        <p:par>
                          <p:cTn id="11" fill="hold">
                            <p:stCondLst>
                              <p:cond delay="500"/>
                            </p:stCondLst>
                            <p:childTnLst>
                              <p:par>
                                <p:cTn id="12" presetID="10" presetClass="entr" presetSubtype="0" fill="hold" nodeType="afterEffect">
                                  <p:stCondLst>
                                    <p:cond delay="750"/>
                                  </p:stCondLst>
                                  <p:childTnLst>
                                    <p:set>
                                      <p:cBhvr>
                                        <p:cTn id="13" dur="1" fill="hold">
                                          <p:stCondLst>
                                            <p:cond delay="0"/>
                                          </p:stCondLst>
                                        </p:cTn>
                                        <p:tgtEl>
                                          <p:spTgt spid="279"/>
                                        </p:tgtEl>
                                        <p:attrNameLst>
                                          <p:attrName>style.visibility</p:attrName>
                                        </p:attrNameLst>
                                      </p:cBhvr>
                                      <p:to>
                                        <p:strVal val="visible"/>
                                      </p:to>
                                    </p:set>
                                    <p:animEffect transition="in" filter="fade">
                                      <p:cBhvr>
                                        <p:cTn id="14" dur="500"/>
                                        <p:tgtEl>
                                          <p:spTgt spid="279"/>
                                        </p:tgtEl>
                                      </p:cBhvr>
                                    </p:animEffect>
                                  </p:childTnLst>
                                </p:cTn>
                              </p:par>
                            </p:childTnLst>
                          </p:cTn>
                        </p:par>
                        <p:par>
                          <p:cTn id="15" fill="hold">
                            <p:stCondLst>
                              <p:cond delay="1750"/>
                            </p:stCondLst>
                            <p:childTnLst>
                              <p:par>
                                <p:cTn id="16" presetID="10" presetClass="entr" presetSubtype="0" fill="hold" nodeType="afterEffect">
                                  <p:stCondLst>
                                    <p:cond delay="1500"/>
                                  </p:stCondLst>
                                  <p:childTnLst>
                                    <p:set>
                                      <p:cBhvr>
                                        <p:cTn id="17" dur="1" fill="hold">
                                          <p:stCondLst>
                                            <p:cond delay="0"/>
                                          </p:stCondLst>
                                        </p:cTn>
                                        <p:tgtEl>
                                          <p:spTgt spid="284"/>
                                        </p:tgtEl>
                                        <p:attrNameLst>
                                          <p:attrName>style.visibility</p:attrName>
                                        </p:attrNameLst>
                                      </p:cBhvr>
                                      <p:to>
                                        <p:strVal val="visible"/>
                                      </p:to>
                                    </p:set>
                                    <p:animEffect transition="in" filter="fade">
                                      <p:cBhvr>
                                        <p:cTn id="18" dur="500"/>
                                        <p:tgtEl>
                                          <p:spTgt spid="284"/>
                                        </p:tgtEl>
                                      </p:cBhvr>
                                    </p:animEffect>
                                  </p:childTnLst>
                                </p:cTn>
                              </p:par>
                            </p:childTnLst>
                          </p:cTn>
                        </p:par>
                        <p:par>
                          <p:cTn id="19" fill="hold">
                            <p:stCondLst>
                              <p:cond delay="3750"/>
                            </p:stCondLst>
                            <p:childTnLst>
                              <p:par>
                                <p:cTn id="20" presetID="10" presetClass="entr" presetSubtype="0" fill="hold" nodeType="afterEffect">
                                  <p:stCondLst>
                                    <p:cond delay="500"/>
                                  </p:stCondLst>
                                  <p:childTnLst>
                                    <p:set>
                                      <p:cBhvr>
                                        <p:cTn id="21" dur="1" fill="hold">
                                          <p:stCondLst>
                                            <p:cond delay="0"/>
                                          </p:stCondLst>
                                        </p:cTn>
                                        <p:tgtEl>
                                          <p:spTgt spid="528"/>
                                        </p:tgtEl>
                                        <p:attrNameLst>
                                          <p:attrName>style.visibility</p:attrName>
                                        </p:attrNameLst>
                                      </p:cBhvr>
                                      <p:to>
                                        <p:strVal val="visible"/>
                                      </p:to>
                                    </p:set>
                                    <p:animEffect transition="in" filter="fade">
                                      <p:cBhvr>
                                        <p:cTn id="22" dur="500"/>
                                        <p:tgtEl>
                                          <p:spTgt spid="528"/>
                                        </p:tgtEl>
                                      </p:cBhvr>
                                    </p:animEffect>
                                  </p:childTnLst>
                                </p:cTn>
                              </p:par>
                            </p:childTnLst>
                          </p:cTn>
                        </p:par>
                        <p:par>
                          <p:cTn id="23" fill="hold">
                            <p:stCondLst>
                              <p:cond delay="4750"/>
                            </p:stCondLst>
                            <p:childTnLst>
                              <p:par>
                                <p:cTn id="24" presetID="10" presetClass="entr" presetSubtype="0" fill="hold" nodeType="afterEffect">
                                  <p:stCondLst>
                                    <p:cond delay="1500"/>
                                  </p:stCondLst>
                                  <p:childTnLst>
                                    <p:set>
                                      <p:cBhvr>
                                        <p:cTn id="25" dur="1" fill="hold">
                                          <p:stCondLst>
                                            <p:cond delay="0"/>
                                          </p:stCondLst>
                                        </p:cTn>
                                        <p:tgtEl>
                                          <p:spTgt spid="285"/>
                                        </p:tgtEl>
                                        <p:attrNameLst>
                                          <p:attrName>style.visibility</p:attrName>
                                        </p:attrNameLst>
                                      </p:cBhvr>
                                      <p:to>
                                        <p:strVal val="visible"/>
                                      </p:to>
                                    </p:set>
                                    <p:animEffect transition="in" filter="fade">
                                      <p:cBhvr>
                                        <p:cTn id="26" dur="500"/>
                                        <p:tgtEl>
                                          <p:spTgt spid="285"/>
                                        </p:tgtEl>
                                      </p:cBhvr>
                                    </p:animEffect>
                                  </p:childTnLst>
                                </p:cTn>
                              </p:par>
                            </p:childTnLst>
                          </p:cTn>
                        </p:par>
                        <p:par>
                          <p:cTn id="27" fill="hold">
                            <p:stCondLst>
                              <p:cond delay="6750"/>
                            </p:stCondLst>
                            <p:childTnLst>
                              <p:par>
                                <p:cTn id="28" presetID="10" presetClass="entr" presetSubtype="0" fill="hold" nodeType="afterEffect">
                                  <p:stCondLst>
                                    <p:cond delay="250"/>
                                  </p:stCondLst>
                                  <p:childTnLst>
                                    <p:set>
                                      <p:cBhvr>
                                        <p:cTn id="29" dur="1" fill="hold">
                                          <p:stCondLst>
                                            <p:cond delay="0"/>
                                          </p:stCondLst>
                                        </p:cTn>
                                        <p:tgtEl>
                                          <p:spTgt spid="286"/>
                                        </p:tgtEl>
                                        <p:attrNameLst>
                                          <p:attrName>style.visibility</p:attrName>
                                        </p:attrNameLst>
                                      </p:cBhvr>
                                      <p:to>
                                        <p:strVal val="visible"/>
                                      </p:to>
                                    </p:set>
                                    <p:animEffect transition="in" filter="fade">
                                      <p:cBhvr>
                                        <p:cTn id="30" dur="500"/>
                                        <p:tgtEl>
                                          <p:spTgt spid="286"/>
                                        </p:tgtEl>
                                      </p:cBhvr>
                                    </p:animEffect>
                                  </p:childTnLst>
                                </p:cTn>
                              </p:par>
                            </p:childTnLst>
                          </p:cTn>
                        </p:par>
                        <p:par>
                          <p:cTn id="31" fill="hold">
                            <p:stCondLst>
                              <p:cond delay="7500"/>
                            </p:stCondLst>
                            <p:childTnLst>
                              <p:par>
                                <p:cTn id="32" presetID="10" presetClass="entr" presetSubtype="0" fill="hold" nodeType="afterEffect">
                                  <p:stCondLst>
                                    <p:cond delay="0"/>
                                  </p:stCondLst>
                                  <p:childTnLst>
                                    <p:set>
                                      <p:cBhvr>
                                        <p:cTn id="33" dur="1" fill="hold">
                                          <p:stCondLst>
                                            <p:cond delay="0"/>
                                          </p:stCondLst>
                                        </p:cTn>
                                        <p:tgtEl>
                                          <p:spTgt spid="287"/>
                                        </p:tgtEl>
                                        <p:attrNameLst>
                                          <p:attrName>style.visibility</p:attrName>
                                        </p:attrNameLst>
                                      </p:cBhvr>
                                      <p:to>
                                        <p:strVal val="visible"/>
                                      </p:to>
                                    </p:set>
                                    <p:animEffect transition="in" filter="fade">
                                      <p:cBhvr>
                                        <p:cTn id="34" dur="500"/>
                                        <p:tgtEl>
                                          <p:spTgt spid="287"/>
                                        </p:tgtEl>
                                      </p:cBhvr>
                                    </p:animEffect>
                                  </p:childTnLst>
                                </p:cTn>
                              </p:par>
                            </p:childTnLst>
                          </p:cTn>
                        </p:par>
                        <p:par>
                          <p:cTn id="35" fill="hold">
                            <p:stCondLst>
                              <p:cond delay="8000"/>
                            </p:stCondLst>
                            <p:childTnLst>
                              <p:par>
                                <p:cTn id="36" presetID="10" presetClass="entr" presetSubtype="0" fill="hold" nodeType="afterEffect">
                                  <p:stCondLst>
                                    <p:cond delay="250"/>
                                  </p:stCondLst>
                                  <p:childTnLst>
                                    <p:set>
                                      <p:cBhvr>
                                        <p:cTn id="37" dur="1" fill="hold">
                                          <p:stCondLst>
                                            <p:cond delay="0"/>
                                          </p:stCondLst>
                                        </p:cTn>
                                        <p:tgtEl>
                                          <p:spTgt spid="1024"/>
                                        </p:tgtEl>
                                        <p:attrNameLst>
                                          <p:attrName>style.visibility</p:attrName>
                                        </p:attrNameLst>
                                      </p:cBhvr>
                                      <p:to>
                                        <p:strVal val="visible"/>
                                      </p:to>
                                    </p:set>
                                    <p:animEffect transition="in" filter="fade">
                                      <p:cBhvr>
                                        <p:cTn id="38" dur="500"/>
                                        <p:tgtEl>
                                          <p:spTgt spid="1024"/>
                                        </p:tgtEl>
                                      </p:cBhvr>
                                    </p:animEffect>
                                  </p:childTnLst>
                                </p:cTn>
                              </p:par>
                              <p:par>
                                <p:cTn id="39" presetID="10" presetClass="entr" presetSubtype="0" fill="hold" nodeType="withEffect">
                                  <p:stCondLst>
                                    <p:cond delay="250"/>
                                  </p:stCondLst>
                                  <p:childTnLst>
                                    <p:set>
                                      <p:cBhvr>
                                        <p:cTn id="40" dur="1" fill="hold">
                                          <p:stCondLst>
                                            <p:cond delay="0"/>
                                          </p:stCondLst>
                                        </p:cTn>
                                        <p:tgtEl>
                                          <p:spTgt spid="1025"/>
                                        </p:tgtEl>
                                        <p:attrNameLst>
                                          <p:attrName>style.visibility</p:attrName>
                                        </p:attrNameLst>
                                      </p:cBhvr>
                                      <p:to>
                                        <p:strVal val="visible"/>
                                      </p:to>
                                    </p:set>
                                    <p:animEffect transition="in" filter="fade">
                                      <p:cBhvr>
                                        <p:cTn id="41" dur="500"/>
                                        <p:tgtEl>
                                          <p:spTgt spid="1025"/>
                                        </p:tgtEl>
                                      </p:cBhvr>
                                    </p:animEffect>
                                  </p:childTnLst>
                                </p:cTn>
                              </p:par>
                            </p:childTnLst>
                          </p:cTn>
                        </p:par>
                        <p:par>
                          <p:cTn id="42" fill="hold">
                            <p:stCondLst>
                              <p:cond delay="8750"/>
                            </p:stCondLst>
                            <p:childTnLst>
                              <p:par>
                                <p:cTn id="43" presetID="10" presetClass="entr" presetSubtype="0" fill="hold" nodeType="afterEffect">
                                  <p:stCondLst>
                                    <p:cond delay="0"/>
                                  </p:stCondLst>
                                  <p:childTnLst>
                                    <p:set>
                                      <p:cBhvr>
                                        <p:cTn id="44" dur="1" fill="hold">
                                          <p:stCondLst>
                                            <p:cond delay="0"/>
                                          </p:stCondLst>
                                        </p:cTn>
                                        <p:tgtEl>
                                          <p:spTgt spid="1027"/>
                                        </p:tgtEl>
                                        <p:attrNameLst>
                                          <p:attrName>style.visibility</p:attrName>
                                        </p:attrNameLst>
                                      </p:cBhvr>
                                      <p:to>
                                        <p:strVal val="visible"/>
                                      </p:to>
                                    </p:set>
                                    <p:animEffect transition="in" filter="fade">
                                      <p:cBhvr>
                                        <p:cTn id="45" dur="500"/>
                                        <p:tgtEl>
                                          <p:spTgt spid="1027"/>
                                        </p:tgtEl>
                                      </p:cBhvr>
                                    </p:animEffect>
                                  </p:childTnLst>
                                </p:cTn>
                              </p:par>
                              <p:par>
                                <p:cTn id="46" presetID="10" presetClass="entr" presetSubtype="0" fill="hold" nodeType="withEffect">
                                  <p:stCondLst>
                                    <p:cond delay="250"/>
                                  </p:stCondLst>
                                  <p:childTnLst>
                                    <p:set>
                                      <p:cBhvr>
                                        <p:cTn id="47" dur="1" fill="hold">
                                          <p:stCondLst>
                                            <p:cond delay="0"/>
                                          </p:stCondLst>
                                        </p:cTn>
                                        <p:tgtEl>
                                          <p:spTgt spid="1028"/>
                                        </p:tgtEl>
                                        <p:attrNameLst>
                                          <p:attrName>style.visibility</p:attrName>
                                        </p:attrNameLst>
                                      </p:cBhvr>
                                      <p:to>
                                        <p:strVal val="visible"/>
                                      </p:to>
                                    </p:set>
                                    <p:animEffect transition="in" filter="fade">
                                      <p:cBhvr>
                                        <p:cTn id="48" dur="500"/>
                                        <p:tgtEl>
                                          <p:spTgt spid="1028"/>
                                        </p:tgtEl>
                                      </p:cBhvr>
                                    </p:animEffect>
                                  </p:childTnLst>
                                </p:cTn>
                              </p:par>
                            </p:childTnLst>
                          </p:cTn>
                        </p:par>
                        <p:par>
                          <p:cTn id="49" fill="hold">
                            <p:stCondLst>
                              <p:cond delay="9500"/>
                            </p:stCondLst>
                            <p:childTnLst>
                              <p:par>
                                <p:cTn id="50" presetID="10" presetClass="entr" presetSubtype="0" fill="hold" nodeType="afterEffect">
                                  <p:stCondLst>
                                    <p:cond delay="250"/>
                                  </p:stCondLst>
                                  <p:childTnLst>
                                    <p:set>
                                      <p:cBhvr>
                                        <p:cTn id="51" dur="1" fill="hold">
                                          <p:stCondLst>
                                            <p:cond delay="0"/>
                                          </p:stCondLst>
                                        </p:cTn>
                                        <p:tgtEl>
                                          <p:spTgt spid="1029"/>
                                        </p:tgtEl>
                                        <p:attrNameLst>
                                          <p:attrName>style.visibility</p:attrName>
                                        </p:attrNameLst>
                                      </p:cBhvr>
                                      <p:to>
                                        <p:strVal val="visible"/>
                                      </p:to>
                                    </p:set>
                                    <p:animEffect transition="in" filter="fade">
                                      <p:cBhvr>
                                        <p:cTn id="52" dur="500"/>
                                        <p:tgtEl>
                                          <p:spTgt spid="1029"/>
                                        </p:tgtEl>
                                      </p:cBhvr>
                                    </p:animEffect>
                                  </p:childTnLst>
                                </p:cTn>
                              </p:par>
                              <p:par>
                                <p:cTn id="53" presetID="10" presetClass="entr" presetSubtype="0" fill="hold" nodeType="withEffect">
                                  <p:stCondLst>
                                    <p:cond delay="0"/>
                                  </p:stCondLst>
                                  <p:childTnLst>
                                    <p:set>
                                      <p:cBhvr>
                                        <p:cTn id="54" dur="1" fill="hold">
                                          <p:stCondLst>
                                            <p:cond delay="0"/>
                                          </p:stCondLst>
                                        </p:cTn>
                                        <p:tgtEl>
                                          <p:spTgt spid="1030"/>
                                        </p:tgtEl>
                                        <p:attrNameLst>
                                          <p:attrName>style.visibility</p:attrName>
                                        </p:attrNameLst>
                                      </p:cBhvr>
                                      <p:to>
                                        <p:strVal val="visible"/>
                                      </p:to>
                                    </p:set>
                                    <p:animEffect transition="in" filter="fade">
                                      <p:cBhvr>
                                        <p:cTn id="55" dur="500"/>
                                        <p:tgtEl>
                                          <p:spTgt spid="1030"/>
                                        </p:tgtEl>
                                      </p:cBhvr>
                                    </p:animEffect>
                                  </p:childTnLst>
                                </p:cTn>
                              </p:par>
                              <p:par>
                                <p:cTn id="56" presetID="10" presetClass="entr" presetSubtype="0" fill="hold" nodeType="withEffect">
                                  <p:stCondLst>
                                    <p:cond delay="0"/>
                                  </p:stCondLst>
                                  <p:childTnLst>
                                    <p:set>
                                      <p:cBhvr>
                                        <p:cTn id="57" dur="1" fill="hold">
                                          <p:stCondLst>
                                            <p:cond delay="0"/>
                                          </p:stCondLst>
                                        </p:cTn>
                                        <p:tgtEl>
                                          <p:spTgt spid="1031"/>
                                        </p:tgtEl>
                                        <p:attrNameLst>
                                          <p:attrName>style.visibility</p:attrName>
                                        </p:attrNameLst>
                                      </p:cBhvr>
                                      <p:to>
                                        <p:strVal val="visible"/>
                                      </p:to>
                                    </p:set>
                                    <p:animEffect transition="in" filter="fade">
                                      <p:cBhvr>
                                        <p:cTn id="58" dur="500"/>
                                        <p:tgtEl>
                                          <p:spTgt spid="1031"/>
                                        </p:tgtEl>
                                      </p:cBhvr>
                                    </p:animEffect>
                                  </p:childTnLst>
                                </p:cTn>
                              </p:par>
                            </p:childTnLst>
                          </p:cTn>
                        </p:par>
                        <p:par>
                          <p:cTn id="59" fill="hold">
                            <p:stCondLst>
                              <p:cond delay="10250"/>
                            </p:stCondLst>
                            <p:childTnLst>
                              <p:par>
                                <p:cTn id="60" presetID="10" presetClass="entr" presetSubtype="0" fill="hold" nodeType="afterEffect">
                                  <p:stCondLst>
                                    <p:cond delay="0"/>
                                  </p:stCondLst>
                                  <p:childTnLst>
                                    <p:set>
                                      <p:cBhvr>
                                        <p:cTn id="61" dur="1" fill="hold">
                                          <p:stCondLst>
                                            <p:cond delay="0"/>
                                          </p:stCondLst>
                                        </p:cTn>
                                        <p:tgtEl>
                                          <p:spTgt spid="1032"/>
                                        </p:tgtEl>
                                        <p:attrNameLst>
                                          <p:attrName>style.visibility</p:attrName>
                                        </p:attrNameLst>
                                      </p:cBhvr>
                                      <p:to>
                                        <p:strVal val="visible"/>
                                      </p:to>
                                    </p:set>
                                    <p:animEffect transition="in" filter="fade">
                                      <p:cBhvr>
                                        <p:cTn id="62" dur="500"/>
                                        <p:tgtEl>
                                          <p:spTgt spid="1032"/>
                                        </p:tgtEl>
                                      </p:cBhvr>
                                    </p:animEffect>
                                  </p:childTnLst>
                                </p:cTn>
                              </p:par>
                              <p:par>
                                <p:cTn id="63" presetID="10" presetClass="entr" presetSubtype="0" fill="hold" nodeType="withEffect">
                                  <p:stCondLst>
                                    <p:cond delay="0"/>
                                  </p:stCondLst>
                                  <p:childTnLst>
                                    <p:set>
                                      <p:cBhvr>
                                        <p:cTn id="64" dur="1" fill="hold">
                                          <p:stCondLst>
                                            <p:cond delay="0"/>
                                          </p:stCondLst>
                                        </p:cTn>
                                        <p:tgtEl>
                                          <p:spTgt spid="1033"/>
                                        </p:tgtEl>
                                        <p:attrNameLst>
                                          <p:attrName>style.visibility</p:attrName>
                                        </p:attrNameLst>
                                      </p:cBhvr>
                                      <p:to>
                                        <p:strVal val="visible"/>
                                      </p:to>
                                    </p:set>
                                    <p:animEffect transition="in" filter="fade">
                                      <p:cBhvr>
                                        <p:cTn id="65" dur="500"/>
                                        <p:tgtEl>
                                          <p:spTgt spid="1033"/>
                                        </p:tgtEl>
                                      </p:cBhvr>
                                    </p:animEffect>
                                  </p:childTnLst>
                                </p:cTn>
                              </p:par>
                            </p:childTnLst>
                          </p:cTn>
                        </p:par>
                        <p:par>
                          <p:cTn id="66" fill="hold">
                            <p:stCondLst>
                              <p:cond delay="10750"/>
                            </p:stCondLst>
                            <p:childTnLst>
                              <p:par>
                                <p:cTn id="67" presetID="10" presetClass="entr" presetSubtype="0" fill="hold" nodeType="afterEffect">
                                  <p:stCondLst>
                                    <p:cond delay="0"/>
                                  </p:stCondLst>
                                  <p:childTnLst>
                                    <p:set>
                                      <p:cBhvr>
                                        <p:cTn id="68" dur="1" fill="hold">
                                          <p:stCondLst>
                                            <p:cond delay="0"/>
                                          </p:stCondLst>
                                        </p:cTn>
                                        <p:tgtEl>
                                          <p:spTgt spid="1034"/>
                                        </p:tgtEl>
                                        <p:attrNameLst>
                                          <p:attrName>style.visibility</p:attrName>
                                        </p:attrNameLst>
                                      </p:cBhvr>
                                      <p:to>
                                        <p:strVal val="visible"/>
                                      </p:to>
                                    </p:set>
                                    <p:animEffect transition="in" filter="fade">
                                      <p:cBhvr>
                                        <p:cTn id="69" dur="500"/>
                                        <p:tgtEl>
                                          <p:spTgt spid="1034"/>
                                        </p:tgtEl>
                                      </p:cBhvr>
                                    </p:animEffect>
                                  </p:childTnLst>
                                </p:cTn>
                              </p:par>
                            </p:childTnLst>
                          </p:cTn>
                        </p:par>
                        <p:par>
                          <p:cTn id="70" fill="hold">
                            <p:stCondLst>
                              <p:cond delay="11250"/>
                            </p:stCondLst>
                            <p:childTnLst>
                              <p:par>
                                <p:cTn id="71" presetID="10" presetClass="entr" presetSubtype="0" fill="hold" nodeType="afterEffect">
                                  <p:stCondLst>
                                    <p:cond delay="0"/>
                                  </p:stCondLst>
                                  <p:childTnLst>
                                    <p:set>
                                      <p:cBhvr>
                                        <p:cTn id="72" dur="1" fill="hold">
                                          <p:stCondLst>
                                            <p:cond delay="0"/>
                                          </p:stCondLst>
                                        </p:cTn>
                                        <p:tgtEl>
                                          <p:spTgt spid="1035"/>
                                        </p:tgtEl>
                                        <p:attrNameLst>
                                          <p:attrName>style.visibility</p:attrName>
                                        </p:attrNameLst>
                                      </p:cBhvr>
                                      <p:to>
                                        <p:strVal val="visible"/>
                                      </p:to>
                                    </p:set>
                                    <p:animEffect transition="in" filter="fade">
                                      <p:cBhvr>
                                        <p:cTn id="73" dur="500"/>
                                        <p:tgtEl>
                                          <p:spTgt spid="1035"/>
                                        </p:tgtEl>
                                      </p:cBhvr>
                                    </p:animEffect>
                                  </p:childTnLst>
                                </p:cTn>
                              </p:par>
                            </p:childTnLst>
                          </p:cTn>
                        </p:par>
                        <p:par>
                          <p:cTn id="74" fill="hold">
                            <p:stCondLst>
                              <p:cond delay="11750"/>
                            </p:stCondLst>
                            <p:childTnLst>
                              <p:par>
                                <p:cTn id="75" presetID="10" presetClass="entr" presetSubtype="0" fill="hold" nodeType="afterEffect">
                                  <p:stCondLst>
                                    <p:cond delay="0"/>
                                  </p:stCondLst>
                                  <p:childTnLst>
                                    <p:set>
                                      <p:cBhvr>
                                        <p:cTn id="76" dur="1" fill="hold">
                                          <p:stCondLst>
                                            <p:cond delay="0"/>
                                          </p:stCondLst>
                                        </p:cTn>
                                        <p:tgtEl>
                                          <p:spTgt spid="1036"/>
                                        </p:tgtEl>
                                        <p:attrNameLst>
                                          <p:attrName>style.visibility</p:attrName>
                                        </p:attrNameLst>
                                      </p:cBhvr>
                                      <p:to>
                                        <p:strVal val="visible"/>
                                      </p:to>
                                    </p:set>
                                    <p:animEffect transition="in" filter="fade">
                                      <p:cBhvr>
                                        <p:cTn id="77" dur="500"/>
                                        <p:tgtEl>
                                          <p:spTgt spid="1036"/>
                                        </p:tgtEl>
                                      </p:cBhvr>
                                    </p:animEffect>
                                  </p:childTnLst>
                                </p:cTn>
                              </p:par>
                            </p:childTnLst>
                          </p:cTn>
                        </p:par>
                        <p:par>
                          <p:cTn id="78" fill="hold">
                            <p:stCondLst>
                              <p:cond delay="12250"/>
                            </p:stCondLst>
                            <p:childTnLst>
                              <p:par>
                                <p:cTn id="79" presetID="10" presetClass="entr" presetSubtype="0" fill="hold" nodeType="afterEffect">
                                  <p:stCondLst>
                                    <p:cond delay="0"/>
                                  </p:stCondLst>
                                  <p:childTnLst>
                                    <p:set>
                                      <p:cBhvr>
                                        <p:cTn id="80" dur="1" fill="hold">
                                          <p:stCondLst>
                                            <p:cond delay="0"/>
                                          </p:stCondLst>
                                        </p:cTn>
                                        <p:tgtEl>
                                          <p:spTgt spid="1038"/>
                                        </p:tgtEl>
                                        <p:attrNameLst>
                                          <p:attrName>style.visibility</p:attrName>
                                        </p:attrNameLst>
                                      </p:cBhvr>
                                      <p:to>
                                        <p:strVal val="visible"/>
                                      </p:to>
                                    </p:set>
                                    <p:animEffect transition="in" filter="fade">
                                      <p:cBhvr>
                                        <p:cTn id="81" dur="500"/>
                                        <p:tgtEl>
                                          <p:spTgt spid="1038"/>
                                        </p:tgtEl>
                                      </p:cBhvr>
                                    </p:animEffect>
                                  </p:childTnLst>
                                </p:cTn>
                              </p:par>
                            </p:childTnLst>
                          </p:cTn>
                        </p:par>
                        <p:par>
                          <p:cTn id="82" fill="hold">
                            <p:stCondLst>
                              <p:cond delay="12750"/>
                            </p:stCondLst>
                            <p:childTnLst>
                              <p:par>
                                <p:cTn id="83" presetID="10" presetClass="entr" presetSubtype="0" fill="hold" grpId="0" nodeType="afterEffect">
                                  <p:stCondLst>
                                    <p:cond delay="0"/>
                                  </p:stCondLst>
                                  <p:childTnLst>
                                    <p:set>
                                      <p:cBhvr>
                                        <p:cTn id="84" dur="1" fill="hold">
                                          <p:stCondLst>
                                            <p:cond delay="0"/>
                                          </p:stCondLst>
                                        </p:cTn>
                                        <p:tgtEl>
                                          <p:spTgt spid="1039"/>
                                        </p:tgtEl>
                                        <p:attrNameLst>
                                          <p:attrName>style.visibility</p:attrName>
                                        </p:attrNameLst>
                                      </p:cBhvr>
                                      <p:to>
                                        <p:strVal val="visible"/>
                                      </p:to>
                                    </p:set>
                                    <p:animEffect transition="in" filter="fade">
                                      <p:cBhvr>
                                        <p:cTn id="85" dur="500"/>
                                        <p:tgtEl>
                                          <p:spTgt spid="1039"/>
                                        </p:tgtEl>
                                      </p:cBhvr>
                                    </p:animEffect>
                                  </p:childTnLst>
                                </p:cTn>
                              </p:par>
                            </p:childTnLst>
                          </p:cTn>
                        </p:par>
                        <p:par>
                          <p:cTn id="86" fill="hold">
                            <p:stCondLst>
                              <p:cond delay="13250"/>
                            </p:stCondLst>
                            <p:childTnLst>
                              <p:par>
                                <p:cTn id="87" presetID="16" presetClass="entr" presetSubtype="21" fill="hold" nodeType="afterEffect">
                                  <p:stCondLst>
                                    <p:cond delay="0"/>
                                  </p:stCondLst>
                                  <p:childTnLst>
                                    <p:set>
                                      <p:cBhvr>
                                        <p:cTn id="88" dur="1" fill="hold">
                                          <p:stCondLst>
                                            <p:cond delay="0"/>
                                          </p:stCondLst>
                                        </p:cTn>
                                        <p:tgtEl>
                                          <p:spTgt spid="1041"/>
                                        </p:tgtEl>
                                        <p:attrNameLst>
                                          <p:attrName>style.visibility</p:attrName>
                                        </p:attrNameLst>
                                      </p:cBhvr>
                                      <p:to>
                                        <p:strVal val="visible"/>
                                      </p:to>
                                    </p:set>
                                    <p:animEffect transition="in" filter="barn(inVertical)">
                                      <p:cBhvr>
                                        <p:cTn id="89" dur="500"/>
                                        <p:tgtEl>
                                          <p:spTgt spid="1041"/>
                                        </p:tgtEl>
                                      </p:cBhvr>
                                    </p:animEffect>
                                  </p:childTnLst>
                                </p:cTn>
                              </p:par>
                            </p:childTnLst>
                          </p:cTn>
                        </p:par>
                        <p:par>
                          <p:cTn id="90" fill="hold">
                            <p:stCondLst>
                              <p:cond delay="13750"/>
                            </p:stCondLst>
                            <p:childTnLst>
                              <p:par>
                                <p:cTn id="91" presetID="10" presetClass="entr" presetSubtype="0" fill="hold" nodeType="afterEffect">
                                  <p:stCondLst>
                                    <p:cond delay="3000"/>
                                  </p:stCondLst>
                                  <p:childTnLst>
                                    <p:set>
                                      <p:cBhvr>
                                        <p:cTn id="92" dur="1" fill="hold">
                                          <p:stCondLst>
                                            <p:cond delay="0"/>
                                          </p:stCondLst>
                                        </p:cTn>
                                        <p:tgtEl>
                                          <p:spTgt spid="1044"/>
                                        </p:tgtEl>
                                        <p:attrNameLst>
                                          <p:attrName>style.visibility</p:attrName>
                                        </p:attrNameLst>
                                      </p:cBhvr>
                                      <p:to>
                                        <p:strVal val="visible"/>
                                      </p:to>
                                    </p:set>
                                    <p:animEffect transition="in" filter="fade">
                                      <p:cBhvr>
                                        <p:cTn id="93" dur="500"/>
                                        <p:tgtEl>
                                          <p:spTgt spid="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animBg="1"/>
      <p:bldP spid="103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p:txBody>
          <a:bodyPr/>
          <a:lstStyle/>
          <a:p>
            <a:r>
              <a:rPr lang="en-US">
                <a:solidFill>
                  <a:schemeClr val="bg2"/>
                </a:solidFill>
              </a:rPr>
              <a:t>Who are your friends on social networking sites and apps?</a:t>
            </a:r>
          </a:p>
        </p:txBody>
      </p:sp>
      <p:sp>
        <p:nvSpPr>
          <p:cNvPr id="14" name="Title 13"/>
          <p:cNvSpPr>
            <a:spLocks noGrp="1"/>
          </p:cNvSpPr>
          <p:nvPr>
            <p:ph type="title"/>
          </p:nvPr>
        </p:nvSpPr>
        <p:spPr/>
        <p:txBody>
          <a:bodyPr/>
          <a:lstStyle/>
          <a:p>
            <a:r>
              <a:rPr lang="en-US"/>
              <a:t>Social Networking</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sp>
        <p:nvSpPr>
          <p:cNvPr id="10" name="Rectangle 9"/>
          <p:cNvSpPr/>
          <p:nvPr/>
        </p:nvSpPr>
        <p:spPr>
          <a:xfrm>
            <a:off x="1" y="1334125"/>
            <a:ext cx="9143999" cy="3582649"/>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5782" b="25434"/>
          <a:stretch/>
        </p:blipFill>
        <p:spPr>
          <a:xfrm>
            <a:off x="2" y="1334124"/>
            <a:ext cx="9143998" cy="3582649"/>
          </a:xfrm>
          <a:prstGeom prst="rect">
            <a:avLst/>
          </a:prstGeom>
        </p:spPr>
      </p:pic>
    </p:spTree>
    <p:extLst>
      <p:ext uri="{BB962C8B-B14F-4D97-AF65-F5344CB8AC3E}">
        <p14:creationId xmlns:p14="http://schemas.microsoft.com/office/powerpoint/2010/main" val="230261310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ga-IE">
                <a:solidFill>
                  <a:schemeClr val="bg2"/>
                </a:solidFill>
              </a:rPr>
              <a:t>Family, </a:t>
            </a:r>
            <a:r>
              <a:rPr lang="en-US">
                <a:solidFill>
                  <a:schemeClr val="bg2"/>
                </a:solidFill>
              </a:rPr>
              <a:t>b</a:t>
            </a:r>
            <a:r>
              <a:rPr lang="ga-IE">
                <a:solidFill>
                  <a:schemeClr val="bg2"/>
                </a:solidFill>
              </a:rPr>
              <a:t>est</a:t>
            </a:r>
            <a:r>
              <a:rPr lang="en-IE">
                <a:solidFill>
                  <a:schemeClr val="bg2"/>
                </a:solidFill>
              </a:rPr>
              <a:t>-friends</a:t>
            </a:r>
            <a:r>
              <a:rPr lang="ga-IE">
                <a:solidFill>
                  <a:schemeClr val="bg2"/>
                </a:solidFill>
              </a:rPr>
              <a:t>, </a:t>
            </a:r>
            <a:r>
              <a:rPr lang="en-US">
                <a:solidFill>
                  <a:schemeClr val="bg2"/>
                </a:solidFill>
              </a:rPr>
              <a:t>classmates </a:t>
            </a:r>
            <a:r>
              <a:rPr lang="ga-IE">
                <a:solidFill>
                  <a:schemeClr val="bg2"/>
                </a:solidFill>
              </a:rPr>
              <a:t>and </a:t>
            </a:r>
            <a:r>
              <a:rPr lang="en-US">
                <a:solidFill>
                  <a:schemeClr val="bg2"/>
                </a:solidFill>
              </a:rPr>
              <a:t>a</a:t>
            </a:r>
            <a:r>
              <a:rPr lang="ga-IE">
                <a:solidFill>
                  <a:schemeClr val="bg2"/>
                </a:solidFill>
              </a:rPr>
              <a:t>cquaintences</a:t>
            </a:r>
            <a:r>
              <a:rPr lang="en-US">
                <a:solidFill>
                  <a:schemeClr val="bg2"/>
                </a:solidFill>
              </a:rPr>
              <a:t>.</a:t>
            </a:r>
          </a:p>
        </p:txBody>
      </p:sp>
      <p:sp>
        <p:nvSpPr>
          <p:cNvPr id="11" name="Content Placeholder 4"/>
          <p:cNvSpPr>
            <a:spLocks noGrp="1"/>
          </p:cNvSpPr>
          <p:nvPr>
            <p:ph sz="half" idx="2"/>
          </p:nvPr>
        </p:nvSpPr>
        <p:spPr>
          <a:xfrm>
            <a:off x="3886198" y="1208348"/>
            <a:ext cx="4676505" cy="3261916"/>
          </a:xfrm>
        </p:spPr>
        <p:txBody>
          <a:bodyPr/>
          <a:lstStyle/>
          <a:p>
            <a:r>
              <a:rPr lang="ga-IE"/>
              <a:t>Don’t be afraid to challenge the</a:t>
            </a:r>
            <a:r>
              <a:rPr lang="en-US"/>
              <a:t> </a:t>
            </a:r>
            <a:r>
              <a:rPr lang="en-US" b="1">
                <a:solidFill>
                  <a:schemeClr val="bg2"/>
                </a:solidFill>
              </a:rPr>
              <a:t>‘</a:t>
            </a:r>
            <a:r>
              <a:rPr lang="ga-IE" b="1">
                <a:solidFill>
                  <a:schemeClr val="bg2"/>
                </a:solidFill>
              </a:rPr>
              <a:t>Friend Paradigm</a:t>
            </a:r>
            <a:r>
              <a:rPr lang="en-IE" b="1">
                <a:solidFill>
                  <a:schemeClr val="bg2"/>
                </a:solidFill>
              </a:rPr>
              <a:t>’</a:t>
            </a:r>
          </a:p>
          <a:p>
            <a:endParaRPr lang="en-US">
              <a:solidFill>
                <a:schemeClr val="bg2"/>
              </a:solidFill>
            </a:endParaRPr>
          </a:p>
          <a:p>
            <a:pPr lvl="1"/>
            <a:r>
              <a:rPr lang="en-US"/>
              <a:t>What constitutes a friend?</a:t>
            </a:r>
          </a:p>
          <a:p>
            <a:pPr lvl="1"/>
            <a:r>
              <a:rPr lang="en-US"/>
              <a:t>What personal information is appropriate to share?</a:t>
            </a:r>
          </a:p>
          <a:p>
            <a:pPr lvl="1"/>
            <a:r>
              <a:rPr lang="en-US"/>
              <a:t>What is an "acceptable" number of friends?</a:t>
            </a:r>
          </a:p>
          <a:p>
            <a:pPr lvl="1"/>
            <a:r>
              <a:rPr lang="en-US"/>
              <a:t>Do I view friends as a commodity?</a:t>
            </a:r>
          </a:p>
          <a:p>
            <a:pPr lvl="1"/>
            <a:endParaRPr lang="en-IE"/>
          </a:p>
          <a:p>
            <a:pPr lvl="1"/>
            <a:endParaRPr lang="en-US"/>
          </a:p>
        </p:txBody>
      </p:sp>
      <p:sp>
        <p:nvSpPr>
          <p:cNvPr id="3" name="Title 2"/>
          <p:cNvSpPr>
            <a:spLocks noGrp="1"/>
          </p:cNvSpPr>
          <p:nvPr>
            <p:ph type="title"/>
          </p:nvPr>
        </p:nvSpPr>
        <p:spPr/>
        <p:txBody>
          <a:bodyPr/>
          <a:lstStyle/>
          <a:p>
            <a:r>
              <a:rPr lang="en-IE"/>
              <a:t>Tiers of Friendship</a:t>
            </a:r>
            <a:endParaRPr lang="en-US"/>
          </a:p>
        </p:txBody>
      </p:sp>
      <p:sp>
        <p:nvSpPr>
          <p:cNvPr id="10" name="Rectangle 9"/>
          <p:cNvSpPr/>
          <p:nvPr/>
        </p:nvSpPr>
        <p:spPr>
          <a:xfrm>
            <a:off x="1" y="7621"/>
            <a:ext cx="3584573"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5074" r="16335"/>
          <a:stretch/>
        </p:blipFill>
        <p:spPr>
          <a:xfrm>
            <a:off x="0" y="-1"/>
            <a:ext cx="3584574" cy="4916775"/>
          </a:xfrm>
          <a:prstGeom prst="rect">
            <a:avLst/>
          </a:prstGeom>
        </p:spPr>
      </p:pic>
    </p:spTree>
    <p:extLst>
      <p:ext uri="{BB962C8B-B14F-4D97-AF65-F5344CB8AC3E}">
        <p14:creationId xmlns:p14="http://schemas.microsoft.com/office/powerpoint/2010/main" val="866584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4"/>
          <p:cNvSpPr>
            <a:spLocks noGrp="1"/>
          </p:cNvSpPr>
          <p:nvPr>
            <p:ph type="body" sz="quarter" idx="4294967295"/>
          </p:nvPr>
        </p:nvSpPr>
        <p:spPr>
          <a:xfrm>
            <a:off x="455902" y="801688"/>
            <a:ext cx="4801899" cy="193465"/>
          </a:xfrm>
          <a:prstGeom prst="rect">
            <a:avLst/>
          </a:prstGeom>
        </p:spPr>
        <p:txBody>
          <a:bodyPr/>
          <a:lstStyle/>
          <a:p>
            <a:r>
              <a:rPr lang="en-IE" sz="1200">
                <a:solidFill>
                  <a:schemeClr val="bg2"/>
                </a:solidFill>
              </a:rPr>
              <a:t>Dealing with unsolicited friend requests.</a:t>
            </a:r>
          </a:p>
        </p:txBody>
      </p:sp>
      <p:sp>
        <p:nvSpPr>
          <p:cNvPr id="15" name="Title 2"/>
          <p:cNvSpPr txBox="1">
            <a:spLocks/>
          </p:cNvSpPr>
          <p:nvPr/>
        </p:nvSpPr>
        <p:spPr>
          <a:xfrm>
            <a:off x="455902" y="372253"/>
            <a:ext cx="4801900" cy="337360"/>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IE"/>
              <a:t>Do I know you?</a:t>
            </a:r>
            <a:endParaRPr lang="en-US"/>
          </a:p>
        </p:txBody>
      </p:sp>
      <p:sp>
        <p:nvSpPr>
          <p:cNvPr id="9" name="Rectangle 8"/>
          <p:cNvSpPr/>
          <p:nvPr/>
        </p:nvSpPr>
        <p:spPr>
          <a:xfrm>
            <a:off x="5559427" y="0"/>
            <a:ext cx="3584573"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185" t="10147" r="52602" b="6240"/>
          <a:stretch/>
        </p:blipFill>
        <p:spPr>
          <a:xfrm flipH="1">
            <a:off x="5559426" y="0"/>
            <a:ext cx="3584574" cy="490915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02" y="1257300"/>
            <a:ext cx="2173933" cy="334327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1286" y="1631950"/>
            <a:ext cx="2286688" cy="2286688"/>
          </a:xfrm>
          <a:prstGeom prst="rect">
            <a:avLst/>
          </a:prstGeom>
        </p:spPr>
      </p:pic>
      <p:sp>
        <p:nvSpPr>
          <p:cNvPr id="6" name="TextBox 5"/>
          <p:cNvSpPr txBox="1"/>
          <p:nvPr/>
        </p:nvSpPr>
        <p:spPr>
          <a:xfrm>
            <a:off x="3434230" y="4008802"/>
            <a:ext cx="1320800" cy="267766"/>
          </a:xfrm>
          <a:prstGeom prst="rect">
            <a:avLst/>
          </a:prstGeom>
          <a:noFill/>
        </p:spPr>
        <p:txBody>
          <a:bodyPr wrap="square" rtlCol="0">
            <a:spAutoFit/>
          </a:bodyPr>
          <a:lstStyle/>
          <a:p>
            <a:pPr algn="ctr">
              <a:lnSpc>
                <a:spcPct val="95000"/>
              </a:lnSpc>
            </a:pPr>
            <a:r>
              <a:rPr lang="en-US" sz="1200">
                <a:solidFill>
                  <a:schemeClr val="accent3"/>
                </a:solidFill>
              </a:rPr>
              <a:t>Johnny Yang</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902" y="1257300"/>
            <a:ext cx="2173934" cy="3343278"/>
          </a:xfrm>
          <a:prstGeom prst="rect">
            <a:avLst/>
          </a:prstGeom>
        </p:spPr>
      </p:pic>
      <p:sp>
        <p:nvSpPr>
          <p:cNvPr id="8" name="Oval 7"/>
          <p:cNvSpPr/>
          <p:nvPr/>
        </p:nvSpPr>
        <p:spPr>
          <a:xfrm>
            <a:off x="2951286" y="1631950"/>
            <a:ext cx="2286688" cy="2286688"/>
          </a:xfrm>
          <a:prstGeom prst="ellipse">
            <a:avLst/>
          </a:prstGeom>
          <a:noFill/>
          <a:ln w="28575">
            <a:solidFill>
              <a:schemeClr val="bg1">
                <a:lumMod val="85000"/>
              </a:schemeClr>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Tree>
    <p:extLst>
      <p:ext uri="{BB962C8B-B14F-4D97-AF65-F5344CB8AC3E}">
        <p14:creationId xmlns:p14="http://schemas.microsoft.com/office/powerpoint/2010/main" val="260376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xit" presetSubtype="0" fill="hold" nodeType="withEffect">
                                  <p:stCondLst>
                                    <p:cond delay="75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xit" presetSubtype="0" fill="hold" grpId="1" nodeType="withEffect">
                                  <p:stCondLst>
                                    <p:cond delay="75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0" presetClass="exit" presetSubtype="0" fill="hold" grpId="1" nodeType="withEffect">
                                  <p:stCondLst>
                                    <p:cond delay="75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animBg="1"/>
      <p:bldP spid="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p:cNvSpPr>
            <a:spLocks noGrp="1"/>
          </p:cNvSpPr>
          <p:nvPr>
            <p:ph type="body" sz="quarter" idx="4294967295"/>
          </p:nvPr>
        </p:nvSpPr>
        <p:spPr>
          <a:xfrm>
            <a:off x="455902" y="801688"/>
            <a:ext cx="4801899" cy="193465"/>
          </a:xfrm>
          <a:prstGeom prst="rect">
            <a:avLst/>
          </a:prstGeom>
        </p:spPr>
        <p:txBody>
          <a:bodyPr/>
          <a:lstStyle/>
          <a:p>
            <a:r>
              <a:rPr lang="en-IE" sz="1200">
                <a:solidFill>
                  <a:schemeClr val="bg2"/>
                </a:solidFill>
              </a:rPr>
              <a:t>Dealing with unsolicited friend requests.</a:t>
            </a:r>
          </a:p>
        </p:txBody>
      </p:sp>
      <p:sp>
        <p:nvSpPr>
          <p:cNvPr id="11" name="Title 2"/>
          <p:cNvSpPr txBox="1">
            <a:spLocks/>
          </p:cNvSpPr>
          <p:nvPr/>
        </p:nvSpPr>
        <p:spPr>
          <a:xfrm>
            <a:off x="455902" y="372253"/>
            <a:ext cx="4801900" cy="337360"/>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IE"/>
              <a:t>Do I know you?</a:t>
            </a: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250" y="1397229"/>
            <a:ext cx="2691245" cy="269124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795" y="1397230"/>
            <a:ext cx="2691245" cy="2691245"/>
          </a:xfrm>
          <a:prstGeom prst="rect">
            <a:avLst/>
          </a:prstGeom>
        </p:spPr>
      </p:pic>
      <p:sp>
        <p:nvSpPr>
          <p:cNvPr id="12" name="Text Placeholder 4"/>
          <p:cNvSpPr>
            <a:spLocks noGrp="1"/>
          </p:cNvSpPr>
          <p:nvPr>
            <p:ph type="body" sz="quarter" idx="4294967295"/>
          </p:nvPr>
        </p:nvSpPr>
        <p:spPr>
          <a:xfrm>
            <a:off x="1177636" y="3976029"/>
            <a:ext cx="803564" cy="275238"/>
          </a:xfrm>
          <a:prstGeom prst="rect">
            <a:avLst/>
          </a:prstGeom>
        </p:spPr>
        <p:txBody>
          <a:bodyPr/>
          <a:lstStyle/>
          <a:p>
            <a:pPr algn="ctr"/>
            <a:r>
              <a:rPr lang="en-IE" sz="1600" b="1">
                <a:solidFill>
                  <a:srgbClr val="0153D9"/>
                </a:solidFill>
              </a:rPr>
              <a:t>Hailee</a:t>
            </a:r>
          </a:p>
        </p:txBody>
      </p:sp>
      <p:sp>
        <p:nvSpPr>
          <p:cNvPr id="14" name="Text Placeholder 4"/>
          <p:cNvSpPr>
            <a:spLocks noGrp="1"/>
          </p:cNvSpPr>
          <p:nvPr>
            <p:ph type="body" sz="quarter" idx="4294967295"/>
          </p:nvPr>
        </p:nvSpPr>
        <p:spPr>
          <a:xfrm>
            <a:off x="7183580" y="3976029"/>
            <a:ext cx="706583" cy="275238"/>
          </a:xfrm>
          <a:prstGeom prst="rect">
            <a:avLst/>
          </a:prstGeom>
        </p:spPr>
        <p:txBody>
          <a:bodyPr/>
          <a:lstStyle/>
          <a:p>
            <a:pPr algn="ctr"/>
            <a:r>
              <a:rPr lang="en-IE" sz="1600" b="1">
                <a:solidFill>
                  <a:schemeClr val="bg1">
                    <a:lumMod val="65000"/>
                  </a:schemeClr>
                </a:solidFill>
              </a:rPr>
              <a:t>Shane</a:t>
            </a:r>
            <a:endParaRPr lang="en-IE" b="1">
              <a:solidFill>
                <a:schemeClr val="bg1">
                  <a:lumMod val="65000"/>
                </a:schemeClr>
              </a:solidFill>
            </a:endParaRPr>
          </a:p>
        </p:txBody>
      </p:sp>
      <p:sp>
        <p:nvSpPr>
          <p:cNvPr id="6" name="Rectangle: Rounded Corners 5"/>
          <p:cNvSpPr/>
          <p:nvPr/>
        </p:nvSpPr>
        <p:spPr>
          <a:xfrm>
            <a:off x="3706091" y="1421486"/>
            <a:ext cx="2244437" cy="360218"/>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151" y="1372129"/>
            <a:ext cx="458932" cy="458932"/>
          </a:xfrm>
          <a:prstGeom prst="rect">
            <a:avLst/>
          </a:prstGeom>
        </p:spPr>
      </p:pic>
      <p:sp>
        <p:nvSpPr>
          <p:cNvPr id="16" name="Text Placeholder 4"/>
          <p:cNvSpPr>
            <a:spLocks noGrp="1"/>
          </p:cNvSpPr>
          <p:nvPr>
            <p:ph type="body" sz="quarter" idx="4294967295"/>
          </p:nvPr>
        </p:nvSpPr>
        <p:spPr>
          <a:xfrm>
            <a:off x="3842905" y="1528171"/>
            <a:ext cx="2017568" cy="302889"/>
          </a:xfrm>
          <a:prstGeom prst="rect">
            <a:avLst/>
          </a:prstGeom>
        </p:spPr>
        <p:txBody>
          <a:bodyPr/>
          <a:lstStyle/>
          <a:p>
            <a:r>
              <a:rPr lang="en-IE" sz="1200">
                <a:solidFill>
                  <a:srgbClr val="53565A"/>
                </a:solidFill>
              </a:rPr>
              <a:t>Hey Hailee, I’m Shane </a:t>
            </a:r>
            <a:r>
              <a:rPr lang="en-IE" sz="1200" err="1">
                <a:solidFill>
                  <a:srgbClr val="53565A"/>
                </a:solidFill>
              </a:rPr>
              <a:t>hru</a:t>
            </a:r>
            <a:r>
              <a:rPr lang="en-IE" sz="1200">
                <a:solidFill>
                  <a:srgbClr val="53565A"/>
                </a:solidFill>
              </a:rPr>
              <a:t>?</a:t>
            </a:r>
          </a:p>
        </p:txBody>
      </p:sp>
      <p:sp>
        <p:nvSpPr>
          <p:cNvPr id="17" name="Rectangle: Rounded Corners 16"/>
          <p:cNvSpPr/>
          <p:nvPr/>
        </p:nvSpPr>
        <p:spPr>
          <a:xfrm>
            <a:off x="3215989" y="1869165"/>
            <a:ext cx="2244437" cy="360218"/>
          </a:xfrm>
          <a:prstGeom prst="roundRect">
            <a:avLst/>
          </a:prstGeom>
          <a:solidFill>
            <a:srgbClr val="0153D9"/>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909" y="1819809"/>
            <a:ext cx="458932" cy="458932"/>
          </a:xfrm>
          <a:prstGeom prst="rect">
            <a:avLst/>
          </a:prstGeom>
        </p:spPr>
      </p:pic>
      <p:sp>
        <p:nvSpPr>
          <p:cNvPr id="19" name="Text Placeholder 4"/>
          <p:cNvSpPr>
            <a:spLocks noGrp="1"/>
          </p:cNvSpPr>
          <p:nvPr>
            <p:ph type="body" sz="quarter" idx="4294967295"/>
          </p:nvPr>
        </p:nvSpPr>
        <p:spPr>
          <a:xfrm>
            <a:off x="3293932" y="1973719"/>
            <a:ext cx="2017568" cy="302889"/>
          </a:xfrm>
          <a:prstGeom prst="rect">
            <a:avLst/>
          </a:prstGeom>
        </p:spPr>
        <p:txBody>
          <a:bodyPr/>
          <a:lstStyle/>
          <a:p>
            <a:pPr algn="r"/>
            <a:r>
              <a:rPr lang="en-IE" sz="1200">
                <a:solidFill>
                  <a:schemeClr val="bg1"/>
                </a:solidFill>
              </a:rPr>
              <a:t>Hi good thx, u?</a:t>
            </a:r>
          </a:p>
        </p:txBody>
      </p:sp>
      <p:sp>
        <p:nvSpPr>
          <p:cNvPr id="20" name="Rectangle: Rounded Corners 19"/>
          <p:cNvSpPr/>
          <p:nvPr/>
        </p:nvSpPr>
        <p:spPr>
          <a:xfrm>
            <a:off x="3706091" y="2314933"/>
            <a:ext cx="2244437" cy="728919"/>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151" y="2265577"/>
            <a:ext cx="458932" cy="458932"/>
          </a:xfrm>
          <a:prstGeom prst="rect">
            <a:avLst/>
          </a:prstGeom>
        </p:spPr>
      </p:pic>
      <p:sp>
        <p:nvSpPr>
          <p:cNvPr id="22" name="Text Placeholder 4"/>
          <p:cNvSpPr>
            <a:spLocks noGrp="1"/>
          </p:cNvSpPr>
          <p:nvPr>
            <p:ph type="body" sz="quarter" idx="4294967295"/>
          </p:nvPr>
        </p:nvSpPr>
        <p:spPr>
          <a:xfrm>
            <a:off x="3842905" y="2421619"/>
            <a:ext cx="2017568" cy="302889"/>
          </a:xfrm>
          <a:prstGeom prst="rect">
            <a:avLst/>
          </a:prstGeom>
        </p:spPr>
        <p:txBody>
          <a:bodyPr/>
          <a:lstStyle/>
          <a:p>
            <a:r>
              <a:rPr lang="en-IE" sz="1200">
                <a:solidFill>
                  <a:srgbClr val="53565A"/>
                </a:solidFill>
              </a:rPr>
              <a:t>Awesome, was just looking at your </a:t>
            </a:r>
            <a:r>
              <a:rPr lang="en-IE" sz="1200" err="1">
                <a:solidFill>
                  <a:srgbClr val="53565A"/>
                </a:solidFill>
              </a:rPr>
              <a:t>insta</a:t>
            </a:r>
            <a:r>
              <a:rPr lang="en-IE" sz="1200">
                <a:solidFill>
                  <a:srgbClr val="53565A"/>
                </a:solidFill>
              </a:rPr>
              <a:t>… </a:t>
            </a:r>
            <a:r>
              <a:rPr lang="en-IE" sz="1200" err="1">
                <a:solidFill>
                  <a:srgbClr val="53565A"/>
                </a:solidFill>
              </a:rPr>
              <a:t>ur</a:t>
            </a:r>
            <a:r>
              <a:rPr lang="en-IE" sz="1200">
                <a:solidFill>
                  <a:srgbClr val="53565A"/>
                </a:solidFill>
              </a:rPr>
              <a:t> super pretty</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6061" t="6061" r="5286" b="7475"/>
          <a:stretch/>
        </p:blipFill>
        <p:spPr>
          <a:xfrm>
            <a:off x="4295789" y="2766485"/>
            <a:ext cx="206939" cy="201831"/>
          </a:xfrm>
          <a:prstGeom prst="rect">
            <a:avLst/>
          </a:prstGeom>
        </p:spPr>
      </p:pic>
      <p:sp>
        <p:nvSpPr>
          <p:cNvPr id="23" name="Rectangle: Rounded Corners 22"/>
          <p:cNvSpPr/>
          <p:nvPr/>
        </p:nvSpPr>
        <p:spPr>
          <a:xfrm>
            <a:off x="3215989" y="3127162"/>
            <a:ext cx="2244437" cy="360218"/>
          </a:xfrm>
          <a:prstGeom prst="roundRect">
            <a:avLst/>
          </a:prstGeom>
          <a:solidFill>
            <a:srgbClr val="0153D9"/>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909" y="3077806"/>
            <a:ext cx="458932" cy="458932"/>
          </a:xfrm>
          <a:prstGeom prst="rect">
            <a:avLst/>
          </a:prstGeom>
        </p:spPr>
      </p:pic>
      <p:sp>
        <p:nvSpPr>
          <p:cNvPr id="25" name="Text Placeholder 4"/>
          <p:cNvSpPr>
            <a:spLocks noGrp="1"/>
          </p:cNvSpPr>
          <p:nvPr>
            <p:ph type="body" sz="quarter" idx="4294967295"/>
          </p:nvPr>
        </p:nvSpPr>
        <p:spPr>
          <a:xfrm>
            <a:off x="3293932" y="3231716"/>
            <a:ext cx="2017568" cy="302889"/>
          </a:xfrm>
          <a:prstGeom prst="rect">
            <a:avLst/>
          </a:prstGeom>
        </p:spPr>
        <p:txBody>
          <a:bodyPr/>
          <a:lstStyle/>
          <a:p>
            <a:pPr algn="r"/>
            <a:r>
              <a:rPr lang="en-IE" sz="1200">
                <a:solidFill>
                  <a:schemeClr val="bg1"/>
                </a:solidFill>
              </a:rPr>
              <a:t>lol</a:t>
            </a:r>
          </a:p>
        </p:txBody>
      </p:sp>
      <p:sp>
        <p:nvSpPr>
          <p:cNvPr id="26" name="Rectangle: Rounded Corners 25"/>
          <p:cNvSpPr/>
          <p:nvPr/>
        </p:nvSpPr>
        <p:spPr>
          <a:xfrm>
            <a:off x="3215989" y="3572362"/>
            <a:ext cx="2244437" cy="360218"/>
          </a:xfrm>
          <a:prstGeom prst="roundRect">
            <a:avLst/>
          </a:prstGeom>
          <a:solidFill>
            <a:srgbClr val="0153D9"/>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909" y="3515386"/>
            <a:ext cx="458932" cy="458932"/>
          </a:xfrm>
          <a:prstGeom prst="rect">
            <a:avLst/>
          </a:prstGeom>
        </p:spPr>
      </p:pic>
      <p:sp>
        <p:nvSpPr>
          <p:cNvPr id="28" name="Text Placeholder 4"/>
          <p:cNvSpPr>
            <a:spLocks noGrp="1"/>
          </p:cNvSpPr>
          <p:nvPr>
            <p:ph type="body" sz="quarter" idx="4294967295"/>
          </p:nvPr>
        </p:nvSpPr>
        <p:spPr>
          <a:xfrm>
            <a:off x="3226520" y="3676916"/>
            <a:ext cx="1825323" cy="305022"/>
          </a:xfrm>
          <a:prstGeom prst="rect">
            <a:avLst/>
          </a:prstGeom>
        </p:spPr>
        <p:txBody>
          <a:bodyPr/>
          <a:lstStyle/>
          <a:p>
            <a:pPr algn="r"/>
            <a:r>
              <a:rPr lang="en-IE" sz="1200">
                <a:solidFill>
                  <a:schemeClr val="bg1"/>
                </a:solidFill>
              </a:rPr>
              <a:t>thx…</a:t>
            </a:r>
            <a:r>
              <a:rPr lang="en-IE" sz="1200" err="1">
                <a:solidFill>
                  <a:schemeClr val="bg1"/>
                </a:solidFill>
              </a:rPr>
              <a:t>ur</a:t>
            </a:r>
            <a:r>
              <a:rPr lang="en-IE" sz="1200">
                <a:solidFill>
                  <a:schemeClr val="bg1"/>
                </a:solidFill>
              </a:rPr>
              <a:t> sweet    </a:t>
            </a:r>
          </a:p>
        </p:txBody>
      </p:sp>
      <p:pic>
        <p:nvPicPr>
          <p:cNvPr id="1026" name="Picture 2" descr="https://www.easypeasypatches.com/wp-content/uploads/2016/09/cache_240_240_0_100_80_16777215_emoji-blus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9255" y="3654522"/>
            <a:ext cx="195898" cy="195898"/>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p:cNvSpPr/>
          <p:nvPr/>
        </p:nvSpPr>
        <p:spPr>
          <a:xfrm>
            <a:off x="3706091" y="4015817"/>
            <a:ext cx="2244437" cy="360218"/>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151" y="3966460"/>
            <a:ext cx="458932" cy="458932"/>
          </a:xfrm>
          <a:prstGeom prst="rect">
            <a:avLst/>
          </a:prstGeom>
        </p:spPr>
      </p:pic>
      <p:sp>
        <p:nvSpPr>
          <p:cNvPr id="31" name="Text Placeholder 4"/>
          <p:cNvSpPr>
            <a:spLocks noGrp="1"/>
          </p:cNvSpPr>
          <p:nvPr>
            <p:ph type="body" sz="quarter" idx="4294967295"/>
          </p:nvPr>
        </p:nvSpPr>
        <p:spPr>
          <a:xfrm>
            <a:off x="3842905" y="4122502"/>
            <a:ext cx="2017568" cy="302889"/>
          </a:xfrm>
          <a:prstGeom prst="rect">
            <a:avLst/>
          </a:prstGeom>
        </p:spPr>
        <p:txBody>
          <a:bodyPr/>
          <a:lstStyle/>
          <a:p>
            <a:r>
              <a:rPr lang="en-IE" sz="1200">
                <a:solidFill>
                  <a:srgbClr val="53565A"/>
                </a:solidFill>
              </a:rPr>
              <a:t>So… do u have a bf?</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8270" y="1397229"/>
            <a:ext cx="2691245" cy="2691245"/>
          </a:xfrm>
          <a:prstGeom prst="rect">
            <a:avLst/>
          </a:prstGeom>
        </p:spPr>
      </p:pic>
      <p:sp>
        <p:nvSpPr>
          <p:cNvPr id="33" name="Text Placeholder 4"/>
          <p:cNvSpPr>
            <a:spLocks noGrp="1"/>
          </p:cNvSpPr>
          <p:nvPr>
            <p:ph type="body" sz="quarter" idx="4294967295"/>
          </p:nvPr>
        </p:nvSpPr>
        <p:spPr>
          <a:xfrm>
            <a:off x="7058171" y="3981938"/>
            <a:ext cx="901240" cy="247606"/>
          </a:xfrm>
          <a:prstGeom prst="rect">
            <a:avLst/>
          </a:prstGeom>
        </p:spPr>
        <p:txBody>
          <a:bodyPr/>
          <a:lstStyle/>
          <a:p>
            <a:pPr algn="ctr"/>
            <a:r>
              <a:rPr lang="en-IE" sz="1600" b="1">
                <a:solidFill>
                  <a:schemeClr val="bg1">
                    <a:lumMod val="65000"/>
                  </a:schemeClr>
                </a:solidFill>
              </a:rPr>
              <a:t>Shannon</a:t>
            </a:r>
            <a:endParaRPr lang="en-IE" b="1">
              <a:solidFill>
                <a:schemeClr val="bg1">
                  <a:lumMod val="65000"/>
                </a:schemeClr>
              </a:solidFill>
            </a:endParaRPr>
          </a:p>
        </p:txBody>
      </p:sp>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9870" y="1372129"/>
            <a:ext cx="467763" cy="467763"/>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0244" y="2261227"/>
            <a:ext cx="467763" cy="467763"/>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0300" y="3965302"/>
            <a:ext cx="467763" cy="467763"/>
          </a:xfrm>
          <a:prstGeom prst="rect">
            <a:avLst/>
          </a:prstGeom>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9555" y="3434138"/>
            <a:ext cx="995340" cy="649135"/>
          </a:xfrm>
          <a:prstGeom prst="rect">
            <a:avLst/>
          </a:prstGeom>
        </p:spPr>
      </p:pic>
    </p:spTree>
    <p:extLst>
      <p:ext uri="{BB962C8B-B14F-4D97-AF65-F5344CB8AC3E}">
        <p14:creationId xmlns:p14="http://schemas.microsoft.com/office/powerpoint/2010/main" val="568243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500"/>
                            </p:stCondLst>
                            <p:childTnLst>
                              <p:par>
                                <p:cTn id="15" presetID="10" presetClass="entr" presetSubtype="0" fill="hold" grpId="0" nodeType="after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fade">
                                      <p:cBhvr>
                                        <p:cTn id="20" dur="500"/>
                                        <p:tgtEl>
                                          <p:spTgt spid="16">
                                            <p:txEl>
                                              <p:pRg st="0" end="0"/>
                                            </p:txEl>
                                          </p:spTgt>
                                        </p:tgtEl>
                                      </p:cBhvr>
                                    </p:animEffect>
                                  </p:childTnLst>
                                </p:cTn>
                              </p:par>
                              <p:par>
                                <p:cTn id="21" presetID="10" presetClass="entr" presetSubtype="0" fill="hold" nodeType="withEffect">
                                  <p:stCondLst>
                                    <p:cond delay="10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000"/>
                            </p:stCondLst>
                            <p:childTnLst>
                              <p:par>
                                <p:cTn id="25" presetID="10" presetClass="entr" presetSubtype="0" fill="hold" grpId="0" nodeType="afterEffect">
                                  <p:stCondLst>
                                    <p:cond delay="75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75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fade">
                                      <p:cBhvr>
                                        <p:cTn id="33" dur="500"/>
                                        <p:tgtEl>
                                          <p:spTgt spid="19">
                                            <p:txEl>
                                              <p:pRg st="0" end="0"/>
                                            </p:txEl>
                                          </p:spTgt>
                                        </p:tgtEl>
                                      </p:cBhvr>
                                    </p:animEffect>
                                  </p:childTnLst>
                                </p:cTn>
                              </p:par>
                            </p:childTnLst>
                          </p:cTn>
                        </p:par>
                        <p:par>
                          <p:cTn id="34" fill="hold">
                            <p:stCondLst>
                              <p:cond delay="3250"/>
                            </p:stCondLst>
                            <p:childTnLst>
                              <p:par>
                                <p:cTn id="35" presetID="10" presetClass="entr" presetSubtype="0" fill="hold" grpId="0" nodeType="afterEffect">
                                  <p:stCondLst>
                                    <p:cond delay="7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75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750"/>
                                  </p:stCondLst>
                                  <p:childTnLst>
                                    <p:set>
                                      <p:cBhvr>
                                        <p:cTn id="42" dur="1" fill="hold">
                                          <p:stCondLst>
                                            <p:cond delay="0"/>
                                          </p:stCondLst>
                                        </p:cTn>
                                        <p:tgtEl>
                                          <p:spTgt spid="22">
                                            <p:txEl>
                                              <p:pRg st="0" end="0"/>
                                            </p:txEl>
                                          </p:spTgt>
                                        </p:tgtEl>
                                        <p:attrNameLst>
                                          <p:attrName>style.visibility</p:attrName>
                                        </p:attrNameLst>
                                      </p:cBhvr>
                                      <p:to>
                                        <p:strVal val="visible"/>
                                      </p:to>
                                    </p:set>
                                    <p:animEffect transition="in" filter="fade">
                                      <p:cBhvr>
                                        <p:cTn id="43" dur="500"/>
                                        <p:tgtEl>
                                          <p:spTgt spid="22">
                                            <p:txEl>
                                              <p:pRg st="0" end="0"/>
                                            </p:txEl>
                                          </p:spTgt>
                                        </p:tgtEl>
                                      </p:cBhvr>
                                    </p:animEffect>
                                  </p:childTnLst>
                                </p:cTn>
                              </p:par>
                              <p:par>
                                <p:cTn id="44" presetID="10" presetClass="entr" presetSubtype="0" fill="hold" nodeType="withEffect">
                                  <p:stCondLst>
                                    <p:cond delay="75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par>
                          <p:cTn id="47" fill="hold">
                            <p:stCondLst>
                              <p:cond delay="4500"/>
                            </p:stCondLst>
                            <p:childTnLst>
                              <p:par>
                                <p:cTn id="48" presetID="10" presetClass="entr" presetSubtype="0" fill="hold" grpId="0" nodeType="afterEffect">
                                  <p:stCondLst>
                                    <p:cond delay="75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75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fade">
                                      <p:cBhvr>
                                        <p:cTn id="53" dur="500"/>
                                        <p:tgtEl>
                                          <p:spTgt spid="25">
                                            <p:txEl>
                                              <p:pRg st="0" end="0"/>
                                            </p:txEl>
                                          </p:spTgt>
                                        </p:tgtEl>
                                      </p:cBhvr>
                                    </p:animEffect>
                                  </p:childTnLst>
                                </p:cTn>
                              </p:par>
                              <p:par>
                                <p:cTn id="54" presetID="10" presetClass="entr" presetSubtype="0" fill="hold" nodeType="withEffect">
                                  <p:stCondLst>
                                    <p:cond delay="75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par>
                          <p:cTn id="57" fill="hold">
                            <p:stCondLst>
                              <p:cond delay="5750"/>
                            </p:stCondLst>
                            <p:childTnLst>
                              <p:par>
                                <p:cTn id="58" presetID="10" presetClass="entr" presetSubtype="0" fill="hold" grpId="0" nodeType="afterEffect">
                                  <p:stCondLst>
                                    <p:cond delay="75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par>
                                <p:cTn id="61" presetID="10" presetClass="entr" presetSubtype="0" fill="hold" grpId="0" nodeType="withEffect">
                                  <p:stCondLst>
                                    <p:cond delay="750"/>
                                  </p:stCondLst>
                                  <p:childTnLst>
                                    <p:set>
                                      <p:cBhvr>
                                        <p:cTn id="62" dur="1" fill="hold">
                                          <p:stCondLst>
                                            <p:cond delay="0"/>
                                          </p:stCondLst>
                                        </p:cTn>
                                        <p:tgtEl>
                                          <p:spTgt spid="28">
                                            <p:txEl>
                                              <p:pRg st="0" end="0"/>
                                            </p:txEl>
                                          </p:spTgt>
                                        </p:tgtEl>
                                        <p:attrNameLst>
                                          <p:attrName>style.visibility</p:attrName>
                                        </p:attrNameLst>
                                      </p:cBhvr>
                                      <p:to>
                                        <p:strVal val="visible"/>
                                      </p:to>
                                    </p:set>
                                    <p:animEffect transition="in" filter="fade">
                                      <p:cBhvr>
                                        <p:cTn id="63" dur="500"/>
                                        <p:tgtEl>
                                          <p:spTgt spid="28">
                                            <p:txEl>
                                              <p:pRg st="0" end="0"/>
                                            </p:txEl>
                                          </p:spTgt>
                                        </p:tgtEl>
                                      </p:cBhvr>
                                    </p:animEffect>
                                  </p:childTnLst>
                                </p:cTn>
                              </p:par>
                              <p:par>
                                <p:cTn id="64" presetID="10" presetClass="entr" presetSubtype="0" fill="hold" nodeType="withEffect">
                                  <p:stCondLst>
                                    <p:cond delay="750"/>
                                  </p:stCondLst>
                                  <p:childTnLst>
                                    <p:set>
                                      <p:cBhvr>
                                        <p:cTn id="65" dur="1" fill="hold">
                                          <p:stCondLst>
                                            <p:cond delay="0"/>
                                          </p:stCondLst>
                                        </p:cTn>
                                        <p:tgtEl>
                                          <p:spTgt spid="1026"/>
                                        </p:tgtEl>
                                        <p:attrNameLst>
                                          <p:attrName>style.visibility</p:attrName>
                                        </p:attrNameLst>
                                      </p:cBhvr>
                                      <p:to>
                                        <p:strVal val="visible"/>
                                      </p:to>
                                    </p:set>
                                    <p:animEffect transition="in" filter="fade">
                                      <p:cBhvr>
                                        <p:cTn id="66" dur="500"/>
                                        <p:tgtEl>
                                          <p:spTgt spid="1026"/>
                                        </p:tgtEl>
                                      </p:cBhvr>
                                    </p:animEffect>
                                  </p:childTnLst>
                                </p:cTn>
                              </p:par>
                              <p:par>
                                <p:cTn id="67" presetID="10" presetClass="entr" presetSubtype="0" fill="hold" nodeType="withEffect">
                                  <p:stCondLst>
                                    <p:cond delay="75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par>
                          <p:cTn id="70" fill="hold">
                            <p:stCondLst>
                              <p:cond delay="7000"/>
                            </p:stCondLst>
                            <p:childTnLst>
                              <p:par>
                                <p:cTn id="71" presetID="10" presetClass="entr" presetSubtype="0" fill="hold" grpId="0" nodeType="afterEffect">
                                  <p:stCondLst>
                                    <p:cond delay="75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par>
                                <p:cTn id="74" presetID="10" presetClass="entr" presetSubtype="0" fill="hold" nodeType="withEffect">
                                  <p:stCondLst>
                                    <p:cond delay="75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par>
                                <p:cTn id="77" presetID="10" presetClass="entr" presetSubtype="0" fill="hold" grpId="0" nodeType="withEffect">
                                  <p:stCondLst>
                                    <p:cond delay="750"/>
                                  </p:stCondLst>
                                  <p:childTnLst>
                                    <p:set>
                                      <p:cBhvr>
                                        <p:cTn id="78" dur="1" fill="hold">
                                          <p:stCondLst>
                                            <p:cond delay="0"/>
                                          </p:stCondLst>
                                        </p:cTn>
                                        <p:tgtEl>
                                          <p:spTgt spid="31">
                                            <p:txEl>
                                              <p:pRg st="0" end="0"/>
                                            </p:txEl>
                                          </p:spTgt>
                                        </p:tgtEl>
                                        <p:attrNameLst>
                                          <p:attrName>style.visibility</p:attrName>
                                        </p:attrNameLst>
                                      </p:cBhvr>
                                      <p:to>
                                        <p:strVal val="visible"/>
                                      </p:to>
                                    </p:set>
                                    <p:animEffect transition="in" filter="fade">
                                      <p:cBhvr>
                                        <p:cTn id="79" dur="500"/>
                                        <p:tgtEl>
                                          <p:spTgt spid="31">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500"/>
                                        <p:tgtEl>
                                          <p:spTgt spid="8"/>
                                        </p:tgtEl>
                                      </p:cBhvr>
                                    </p:animEffect>
                                  </p:childTnLst>
                                </p:cTn>
                              </p:par>
                              <p:par>
                                <p:cTn id="85" presetID="10" presetClass="exit" presetSubtype="0" fill="hold" grpId="0" nodeType="withEffect">
                                  <p:stCondLst>
                                    <p:cond delay="0"/>
                                  </p:stCondLst>
                                  <p:childTnLst>
                                    <p:animEffect transition="out" filter="fade">
                                      <p:cBhvr>
                                        <p:cTn id="86" dur="500"/>
                                        <p:tgtEl>
                                          <p:spTgt spid="14">
                                            <p:txEl>
                                              <p:pRg st="0" end="0"/>
                                            </p:txEl>
                                          </p:spTgt>
                                        </p:tgtEl>
                                      </p:cBhvr>
                                    </p:animEffect>
                                    <p:set>
                                      <p:cBhvr>
                                        <p:cTn id="87" dur="1" fill="hold">
                                          <p:stCondLst>
                                            <p:cond delay="499"/>
                                          </p:stCondLst>
                                        </p:cTn>
                                        <p:tgtEl>
                                          <p:spTgt spid="14">
                                            <p:txEl>
                                              <p:pRg st="0" end="0"/>
                                            </p:txEl>
                                          </p:spTgt>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33">
                                            <p:txEl>
                                              <p:pRg st="0" end="0"/>
                                            </p:txEl>
                                          </p:spTgt>
                                        </p:tgtEl>
                                        <p:attrNameLst>
                                          <p:attrName>style.visibility</p:attrName>
                                        </p:attrNameLst>
                                      </p:cBhvr>
                                      <p:to>
                                        <p:strVal val="visible"/>
                                      </p:to>
                                    </p:set>
                                    <p:animEffect transition="in" filter="fade">
                                      <p:cBhvr>
                                        <p:cTn id="90" dur="500"/>
                                        <p:tgtEl>
                                          <p:spTgt spid="33">
                                            <p:txEl>
                                              <p:pRg st="0" end="0"/>
                                            </p:txEl>
                                          </p:spTgt>
                                        </p:tgtEl>
                                      </p:cBhvr>
                                    </p:animEffect>
                                  </p:childTnLst>
                                </p:cTn>
                              </p:par>
                              <p:par>
                                <p:cTn id="91" presetID="10" presetClass="entr" presetSubtype="0" fill="hold" nodeType="with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500"/>
                                        <p:tgtEl>
                                          <p:spTgt spid="36"/>
                                        </p:tgtEl>
                                      </p:cBhvr>
                                    </p:animEffect>
                                  </p:childTnLst>
                                </p:cTn>
                              </p:par>
                              <p:par>
                                <p:cTn id="94" presetID="10" presetClass="entr" presetSubtype="0" fill="hold" nodeType="with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fade">
                                      <p:cBhvr>
                                        <p:cTn id="96" dur="500"/>
                                        <p:tgtEl>
                                          <p:spTgt spid="35"/>
                                        </p:tgtEl>
                                      </p:cBhvr>
                                    </p:animEffect>
                                  </p:childTnLst>
                                </p:cTn>
                              </p:par>
                              <p:par>
                                <p:cTn id="97" presetID="10" presetClass="entr" presetSubtype="0" fill="hold"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4" grpId="1" build="p"/>
      <p:bldP spid="6" grpId="0" animBg="1"/>
      <p:bldP spid="16" grpId="0" build="p"/>
      <p:bldP spid="17" grpId="0" animBg="1"/>
      <p:bldP spid="19" grpId="0" build="p"/>
      <p:bldP spid="20" grpId="0" animBg="1"/>
      <p:bldP spid="22" grpId="0" build="p"/>
      <p:bldP spid="23" grpId="0" animBg="1"/>
      <p:bldP spid="25" grpId="0" build="p"/>
      <p:bldP spid="26" grpId="0" animBg="1"/>
      <p:bldP spid="28" grpId="0" build="p"/>
      <p:bldP spid="29" grpId="0" animBg="1"/>
      <p:bldP spid="31" grpId="0" build="p"/>
      <p:bldP spid="3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p:txBody>
          <a:bodyPr/>
          <a:lstStyle/>
          <a:p>
            <a:r>
              <a:rPr lang="en-US">
                <a:solidFill>
                  <a:schemeClr val="bg2"/>
                </a:solidFill>
              </a:rPr>
              <a:t>Let’s look at some common scenarios!</a:t>
            </a:r>
          </a:p>
        </p:txBody>
      </p:sp>
      <p:sp>
        <p:nvSpPr>
          <p:cNvPr id="14" name="Title 13"/>
          <p:cNvSpPr>
            <a:spLocks noGrp="1"/>
          </p:cNvSpPr>
          <p:nvPr>
            <p:ph type="title"/>
          </p:nvPr>
        </p:nvSpPr>
        <p:spPr/>
        <p:txBody>
          <a:bodyPr/>
          <a:lstStyle/>
          <a:p>
            <a:r>
              <a:rPr lang="en-US"/>
              <a:t>Privacy and Profile Settings</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sp>
        <p:nvSpPr>
          <p:cNvPr id="10" name="Rectangle 9"/>
          <p:cNvSpPr/>
          <p:nvPr/>
        </p:nvSpPr>
        <p:spPr>
          <a:xfrm>
            <a:off x="1" y="1334125"/>
            <a:ext cx="9143999" cy="3582649"/>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29782" b="11434"/>
          <a:stretch/>
        </p:blipFill>
        <p:spPr>
          <a:xfrm>
            <a:off x="0" y="1334124"/>
            <a:ext cx="9144000" cy="3582649"/>
          </a:xfrm>
          <a:prstGeom prst="rect">
            <a:avLst/>
          </a:prstGeom>
        </p:spPr>
      </p:pic>
    </p:spTree>
    <p:extLst>
      <p:ext uri="{BB962C8B-B14F-4D97-AF65-F5344CB8AC3E}">
        <p14:creationId xmlns:p14="http://schemas.microsoft.com/office/powerpoint/2010/main" val="224542764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Protect Your Personal Information</a:t>
            </a:r>
          </a:p>
        </p:txBody>
      </p:sp>
      <p:cxnSp>
        <p:nvCxnSpPr>
          <p:cNvPr id="515" name="Straight Connector 514"/>
          <p:cNvCxnSpPr/>
          <p:nvPr/>
        </p:nvCxnSpPr>
        <p:spPr>
          <a:xfrm>
            <a:off x="591595" y="3225753"/>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16" name="Text Placeholder 1"/>
          <p:cNvSpPr>
            <a:spLocks noGrp="1"/>
          </p:cNvSpPr>
          <p:nvPr>
            <p:ph type="body" sz="quarter" idx="13"/>
          </p:nvPr>
        </p:nvSpPr>
        <p:spPr>
          <a:xfrm>
            <a:off x="317144" y="2575781"/>
            <a:ext cx="2741756" cy="479909"/>
          </a:xfrm>
        </p:spPr>
        <p:txBody>
          <a:bodyPr/>
          <a:lstStyle/>
          <a:p>
            <a:pPr algn="ctr"/>
            <a:r>
              <a:rPr lang="en-US" sz="2000" b="1">
                <a:solidFill>
                  <a:schemeClr val="bg2"/>
                </a:solidFill>
              </a:rPr>
              <a:t>Use Highest</a:t>
            </a:r>
            <a:br>
              <a:rPr lang="en-US" sz="2000" b="1">
                <a:solidFill>
                  <a:schemeClr val="bg2"/>
                </a:solidFill>
              </a:rPr>
            </a:br>
            <a:r>
              <a:rPr lang="en-US" sz="2000" b="1">
                <a:solidFill>
                  <a:schemeClr val="bg2"/>
                </a:solidFill>
              </a:rPr>
              <a:t>Privacy Settings</a:t>
            </a:r>
          </a:p>
        </p:txBody>
      </p:sp>
      <p:cxnSp>
        <p:nvCxnSpPr>
          <p:cNvPr id="520" name="Straight Connector 519"/>
          <p:cNvCxnSpPr/>
          <p:nvPr/>
        </p:nvCxnSpPr>
        <p:spPr>
          <a:xfrm>
            <a:off x="3471679" y="3225523"/>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21" name="Text Placeholder 1"/>
          <p:cNvSpPr>
            <a:spLocks noGrp="1"/>
          </p:cNvSpPr>
          <p:nvPr>
            <p:ph type="body" sz="quarter" idx="13"/>
          </p:nvPr>
        </p:nvSpPr>
        <p:spPr>
          <a:xfrm>
            <a:off x="3197228" y="2575551"/>
            <a:ext cx="2741756" cy="479909"/>
          </a:xfrm>
        </p:spPr>
        <p:txBody>
          <a:bodyPr/>
          <a:lstStyle/>
          <a:p>
            <a:pPr algn="ctr"/>
            <a:r>
              <a:rPr lang="en-US" sz="2000" b="1">
                <a:solidFill>
                  <a:schemeClr val="bg2"/>
                </a:solidFill>
              </a:rPr>
              <a:t>Limit Sharing</a:t>
            </a:r>
          </a:p>
          <a:p>
            <a:pPr algn="ctr"/>
            <a:r>
              <a:rPr lang="en-US" sz="2000" b="1">
                <a:solidFill>
                  <a:schemeClr val="bg2"/>
                </a:solidFill>
              </a:rPr>
              <a:t>Information</a:t>
            </a:r>
          </a:p>
        </p:txBody>
      </p:sp>
      <p:cxnSp>
        <p:nvCxnSpPr>
          <p:cNvPr id="522" name="Straight Connector 521"/>
          <p:cNvCxnSpPr/>
          <p:nvPr/>
        </p:nvCxnSpPr>
        <p:spPr>
          <a:xfrm>
            <a:off x="6369763" y="3224834"/>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23" name="Text Placeholder 1"/>
          <p:cNvSpPr>
            <a:spLocks noGrp="1"/>
          </p:cNvSpPr>
          <p:nvPr>
            <p:ph type="body" sz="quarter" idx="13"/>
          </p:nvPr>
        </p:nvSpPr>
        <p:spPr>
          <a:xfrm>
            <a:off x="6031774" y="2574862"/>
            <a:ext cx="2741756" cy="479909"/>
          </a:xfrm>
        </p:spPr>
        <p:txBody>
          <a:bodyPr/>
          <a:lstStyle/>
          <a:p>
            <a:pPr algn="ctr"/>
            <a:r>
              <a:rPr lang="en-US" sz="2000" b="1">
                <a:solidFill>
                  <a:schemeClr val="bg2"/>
                </a:solidFill>
              </a:rPr>
              <a:t>Always Use </a:t>
            </a:r>
            <a:br>
              <a:rPr lang="en-US" sz="2000" b="1">
                <a:solidFill>
                  <a:schemeClr val="bg2"/>
                </a:solidFill>
              </a:rPr>
            </a:br>
            <a:r>
              <a:rPr lang="en-US" sz="2000" b="1">
                <a:solidFill>
                  <a:schemeClr val="bg2"/>
                </a:solidFill>
              </a:rPr>
              <a:t>Screen Names</a:t>
            </a:r>
          </a:p>
        </p:txBody>
      </p:sp>
      <p:sp>
        <p:nvSpPr>
          <p:cNvPr id="7" name="Rectangle 6"/>
          <p:cNvSpPr/>
          <p:nvPr/>
        </p:nvSpPr>
        <p:spPr>
          <a:xfrm>
            <a:off x="352731" y="3380620"/>
            <a:ext cx="2731393" cy="1015663"/>
          </a:xfrm>
          <a:prstGeom prst="rect">
            <a:avLst/>
          </a:prstGeom>
        </p:spPr>
        <p:txBody>
          <a:bodyPr wrap="square">
            <a:spAutoFit/>
          </a:bodyPr>
          <a:lstStyle/>
          <a:p>
            <a:pPr lvl="0" algn="ctr"/>
            <a:r>
              <a:rPr lang="en-IE" sz="1200"/>
              <a:t>Use privacy settings to control who sees your information</a:t>
            </a:r>
          </a:p>
          <a:p>
            <a:pPr lvl="0" algn="ctr"/>
            <a:endParaRPr lang="en-IE" sz="800"/>
          </a:p>
          <a:p>
            <a:pPr lvl="0" algn="ctr"/>
            <a:br>
              <a:rPr lang="en-IE" sz="400"/>
            </a:br>
            <a:r>
              <a:rPr lang="en-IE" sz="1200"/>
              <a:t>Make sure the settings are as private as possible</a:t>
            </a:r>
          </a:p>
        </p:txBody>
      </p:sp>
      <p:sp>
        <p:nvSpPr>
          <p:cNvPr id="8" name="Rectangle 7"/>
          <p:cNvSpPr/>
          <p:nvPr/>
        </p:nvSpPr>
        <p:spPr>
          <a:xfrm>
            <a:off x="3379684" y="3378394"/>
            <a:ext cx="2394359" cy="646331"/>
          </a:xfrm>
          <a:prstGeom prst="rect">
            <a:avLst/>
          </a:prstGeom>
        </p:spPr>
        <p:txBody>
          <a:bodyPr wrap="square">
            <a:spAutoFit/>
          </a:bodyPr>
          <a:lstStyle/>
          <a:p>
            <a:pPr lvl="0" algn="ctr"/>
            <a:r>
              <a:rPr lang="en-IE" sz="1200"/>
              <a:t>Adjust the privacy settings </a:t>
            </a:r>
            <a:br>
              <a:rPr lang="en-IE" sz="1200"/>
            </a:br>
            <a:r>
              <a:rPr lang="en-IE" sz="1200"/>
              <a:t>to limit what a site shows about you</a:t>
            </a:r>
          </a:p>
        </p:txBody>
      </p:sp>
      <p:sp>
        <p:nvSpPr>
          <p:cNvPr id="9" name="Rectangle 8"/>
          <p:cNvSpPr/>
          <p:nvPr/>
        </p:nvSpPr>
        <p:spPr>
          <a:xfrm>
            <a:off x="6369763" y="3375944"/>
            <a:ext cx="2240279" cy="861774"/>
          </a:xfrm>
          <a:prstGeom prst="rect">
            <a:avLst/>
          </a:prstGeom>
        </p:spPr>
        <p:txBody>
          <a:bodyPr wrap="square">
            <a:spAutoFit/>
          </a:bodyPr>
          <a:lstStyle/>
          <a:p>
            <a:pPr lvl="0" algn="ctr"/>
            <a:r>
              <a:rPr lang="en-IE" sz="1200"/>
              <a:t>Only use your first name or a made-up name</a:t>
            </a:r>
          </a:p>
          <a:p>
            <a:pPr lvl="0" algn="ctr">
              <a:lnSpc>
                <a:spcPct val="130000"/>
              </a:lnSpc>
            </a:pPr>
            <a:br>
              <a:rPr lang="en-IE" sz="400"/>
            </a:br>
            <a:endParaRPr lang="en-IE" sz="400"/>
          </a:p>
          <a:p>
            <a:pPr lvl="0" algn="ctr">
              <a:lnSpc>
                <a:spcPct val="130000"/>
              </a:lnSpc>
            </a:pPr>
            <a:r>
              <a:rPr lang="en-IE" sz="1200"/>
              <a:t>Never use your last name</a:t>
            </a:r>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6" name="Text Placeholder 5"/>
          <p:cNvSpPr>
            <a:spLocks noGrp="1"/>
          </p:cNvSpPr>
          <p:nvPr>
            <p:ph type="body" sz="quarter" idx="13"/>
          </p:nvPr>
        </p:nvSpPr>
        <p:spPr/>
        <p:txBody>
          <a:bodyPr/>
          <a:lstStyle/>
          <a:p>
            <a:endParaRPr lang="en-US"/>
          </a:p>
        </p:txBody>
      </p:sp>
      <p:grpSp>
        <p:nvGrpSpPr>
          <p:cNvPr id="84" name="Group 83"/>
          <p:cNvGrpSpPr/>
          <p:nvPr/>
        </p:nvGrpSpPr>
        <p:grpSpPr>
          <a:xfrm>
            <a:off x="4136477" y="1080615"/>
            <a:ext cx="862743" cy="1157012"/>
            <a:chOff x="7593013" y="1693863"/>
            <a:chExt cx="204788" cy="274638"/>
          </a:xfrm>
        </p:grpSpPr>
        <p:sp>
          <p:nvSpPr>
            <p:cNvPr id="85" name="Rectangle 194"/>
            <p:cNvSpPr>
              <a:spLocks noChangeArrowheads="1"/>
            </p:cNvSpPr>
            <p:nvPr/>
          </p:nvSpPr>
          <p:spPr bwMode="auto">
            <a:xfrm>
              <a:off x="7605713" y="1816100"/>
              <a:ext cx="177800" cy="138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195"/>
            <p:cNvSpPr>
              <a:spLocks noChangeArrowheads="1"/>
            </p:cNvSpPr>
            <p:nvPr/>
          </p:nvSpPr>
          <p:spPr bwMode="auto">
            <a:xfrm>
              <a:off x="7694613" y="1816100"/>
              <a:ext cx="88900" cy="138113"/>
            </a:xfrm>
            <a:prstGeom prst="rect">
              <a:avLst/>
            </a:prstGeom>
            <a:solidFill>
              <a:srgbClr val="DCDC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196"/>
            <p:cNvSpPr>
              <a:spLocks noEditPoints="1"/>
            </p:cNvSpPr>
            <p:nvPr/>
          </p:nvSpPr>
          <p:spPr bwMode="auto">
            <a:xfrm>
              <a:off x="7593013" y="1693863"/>
              <a:ext cx="204788" cy="274638"/>
            </a:xfrm>
            <a:custGeom>
              <a:avLst/>
              <a:gdLst>
                <a:gd name="T0" fmla="*/ 448 w 517"/>
                <a:gd name="T1" fmla="*/ 272 h 693"/>
                <a:gd name="T2" fmla="*/ 448 w 517"/>
                <a:gd name="T3" fmla="*/ 190 h 693"/>
                <a:gd name="T4" fmla="*/ 259 w 517"/>
                <a:gd name="T5" fmla="*/ 0 h 693"/>
                <a:gd name="T6" fmla="*/ 69 w 517"/>
                <a:gd name="T7" fmla="*/ 190 h 693"/>
                <a:gd name="T8" fmla="*/ 69 w 517"/>
                <a:gd name="T9" fmla="*/ 272 h 693"/>
                <a:gd name="T10" fmla="*/ 0 w 517"/>
                <a:gd name="T11" fmla="*/ 272 h 693"/>
                <a:gd name="T12" fmla="*/ 0 w 517"/>
                <a:gd name="T13" fmla="*/ 693 h 693"/>
                <a:gd name="T14" fmla="*/ 517 w 517"/>
                <a:gd name="T15" fmla="*/ 693 h 693"/>
                <a:gd name="T16" fmla="*/ 517 w 517"/>
                <a:gd name="T17" fmla="*/ 272 h 693"/>
                <a:gd name="T18" fmla="*/ 448 w 517"/>
                <a:gd name="T19" fmla="*/ 272 h 693"/>
                <a:gd name="T20" fmla="*/ 121 w 517"/>
                <a:gd name="T21" fmla="*/ 190 h 693"/>
                <a:gd name="T22" fmla="*/ 259 w 517"/>
                <a:gd name="T23" fmla="*/ 52 h 693"/>
                <a:gd name="T24" fmla="*/ 396 w 517"/>
                <a:gd name="T25" fmla="*/ 190 h 693"/>
                <a:gd name="T26" fmla="*/ 396 w 517"/>
                <a:gd name="T27" fmla="*/ 272 h 693"/>
                <a:gd name="T28" fmla="*/ 121 w 517"/>
                <a:gd name="T29" fmla="*/ 272 h 693"/>
                <a:gd name="T30" fmla="*/ 121 w 517"/>
                <a:gd name="T31" fmla="*/ 190 h 693"/>
                <a:gd name="T32" fmla="*/ 482 w 517"/>
                <a:gd name="T33" fmla="*/ 658 h 693"/>
                <a:gd name="T34" fmla="*/ 35 w 517"/>
                <a:gd name="T35" fmla="*/ 658 h 693"/>
                <a:gd name="T36" fmla="*/ 35 w 517"/>
                <a:gd name="T37" fmla="*/ 306 h 693"/>
                <a:gd name="T38" fmla="*/ 482 w 517"/>
                <a:gd name="T39" fmla="*/ 306 h 693"/>
                <a:gd name="T40" fmla="*/ 482 w 517"/>
                <a:gd name="T41" fmla="*/ 658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7" h="693">
                  <a:moveTo>
                    <a:pt x="448" y="272"/>
                  </a:moveTo>
                  <a:cubicBezTo>
                    <a:pt x="448" y="190"/>
                    <a:pt x="448" y="190"/>
                    <a:pt x="448" y="190"/>
                  </a:cubicBezTo>
                  <a:cubicBezTo>
                    <a:pt x="448" y="85"/>
                    <a:pt x="363" y="0"/>
                    <a:pt x="259" y="0"/>
                  </a:cubicBezTo>
                  <a:cubicBezTo>
                    <a:pt x="154" y="0"/>
                    <a:pt x="69" y="85"/>
                    <a:pt x="69" y="190"/>
                  </a:cubicBezTo>
                  <a:cubicBezTo>
                    <a:pt x="69" y="272"/>
                    <a:pt x="69" y="272"/>
                    <a:pt x="69" y="272"/>
                  </a:cubicBezTo>
                  <a:cubicBezTo>
                    <a:pt x="0" y="272"/>
                    <a:pt x="0" y="272"/>
                    <a:pt x="0" y="272"/>
                  </a:cubicBezTo>
                  <a:cubicBezTo>
                    <a:pt x="0" y="693"/>
                    <a:pt x="0" y="693"/>
                    <a:pt x="0" y="693"/>
                  </a:cubicBezTo>
                  <a:cubicBezTo>
                    <a:pt x="517" y="693"/>
                    <a:pt x="517" y="693"/>
                    <a:pt x="517" y="693"/>
                  </a:cubicBezTo>
                  <a:cubicBezTo>
                    <a:pt x="517" y="272"/>
                    <a:pt x="517" y="272"/>
                    <a:pt x="517" y="272"/>
                  </a:cubicBezTo>
                  <a:lnTo>
                    <a:pt x="448" y="272"/>
                  </a:lnTo>
                  <a:close/>
                  <a:moveTo>
                    <a:pt x="121" y="190"/>
                  </a:moveTo>
                  <a:cubicBezTo>
                    <a:pt x="121" y="114"/>
                    <a:pt x="183" y="52"/>
                    <a:pt x="259" y="52"/>
                  </a:cubicBezTo>
                  <a:cubicBezTo>
                    <a:pt x="334" y="52"/>
                    <a:pt x="396" y="114"/>
                    <a:pt x="396" y="190"/>
                  </a:cubicBezTo>
                  <a:cubicBezTo>
                    <a:pt x="396" y="272"/>
                    <a:pt x="396" y="272"/>
                    <a:pt x="396" y="272"/>
                  </a:cubicBezTo>
                  <a:cubicBezTo>
                    <a:pt x="121" y="272"/>
                    <a:pt x="121" y="272"/>
                    <a:pt x="121" y="272"/>
                  </a:cubicBezTo>
                  <a:lnTo>
                    <a:pt x="121" y="190"/>
                  </a:lnTo>
                  <a:close/>
                  <a:moveTo>
                    <a:pt x="482" y="658"/>
                  </a:moveTo>
                  <a:cubicBezTo>
                    <a:pt x="35" y="658"/>
                    <a:pt x="35" y="658"/>
                    <a:pt x="35" y="658"/>
                  </a:cubicBezTo>
                  <a:cubicBezTo>
                    <a:pt x="35" y="306"/>
                    <a:pt x="35" y="306"/>
                    <a:pt x="35" y="306"/>
                  </a:cubicBezTo>
                  <a:cubicBezTo>
                    <a:pt x="482" y="306"/>
                    <a:pt x="482" y="306"/>
                    <a:pt x="482" y="306"/>
                  </a:cubicBezTo>
                  <a:lnTo>
                    <a:pt x="482" y="658"/>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97"/>
            <p:cNvSpPr>
              <a:spLocks/>
            </p:cNvSpPr>
            <p:nvPr/>
          </p:nvSpPr>
          <p:spPr bwMode="auto">
            <a:xfrm>
              <a:off x="7673975" y="1847850"/>
              <a:ext cx="42863" cy="74613"/>
            </a:xfrm>
            <a:custGeom>
              <a:avLst/>
              <a:gdLst>
                <a:gd name="T0" fmla="*/ 53 w 105"/>
                <a:gd name="T1" fmla="*/ 0 h 186"/>
                <a:gd name="T2" fmla="*/ 0 w 105"/>
                <a:gd name="T3" fmla="*/ 53 h 186"/>
                <a:gd name="T4" fmla="*/ 35 w 105"/>
                <a:gd name="T5" fmla="*/ 102 h 186"/>
                <a:gd name="T6" fmla="*/ 35 w 105"/>
                <a:gd name="T7" fmla="*/ 186 h 186"/>
                <a:gd name="T8" fmla="*/ 70 w 105"/>
                <a:gd name="T9" fmla="*/ 186 h 186"/>
                <a:gd name="T10" fmla="*/ 70 w 105"/>
                <a:gd name="T11" fmla="*/ 102 h 186"/>
                <a:gd name="T12" fmla="*/ 105 w 105"/>
                <a:gd name="T13" fmla="*/ 53 h 186"/>
                <a:gd name="T14" fmla="*/ 53 w 105"/>
                <a:gd name="T15" fmla="*/ 0 h 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186">
                  <a:moveTo>
                    <a:pt x="53" y="0"/>
                  </a:moveTo>
                  <a:cubicBezTo>
                    <a:pt x="23" y="0"/>
                    <a:pt x="0" y="24"/>
                    <a:pt x="0" y="53"/>
                  </a:cubicBezTo>
                  <a:cubicBezTo>
                    <a:pt x="0" y="76"/>
                    <a:pt x="15" y="95"/>
                    <a:pt x="35" y="102"/>
                  </a:cubicBezTo>
                  <a:cubicBezTo>
                    <a:pt x="35" y="186"/>
                    <a:pt x="35" y="186"/>
                    <a:pt x="35" y="186"/>
                  </a:cubicBezTo>
                  <a:cubicBezTo>
                    <a:pt x="70" y="186"/>
                    <a:pt x="70" y="186"/>
                    <a:pt x="70" y="186"/>
                  </a:cubicBezTo>
                  <a:cubicBezTo>
                    <a:pt x="70" y="102"/>
                    <a:pt x="70" y="102"/>
                    <a:pt x="70" y="102"/>
                  </a:cubicBezTo>
                  <a:cubicBezTo>
                    <a:pt x="90" y="95"/>
                    <a:pt x="105" y="76"/>
                    <a:pt x="105" y="53"/>
                  </a:cubicBezTo>
                  <a:cubicBezTo>
                    <a:pt x="105" y="24"/>
                    <a:pt x="82" y="0"/>
                    <a:pt x="53"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9" name="Group 88"/>
          <p:cNvGrpSpPr/>
          <p:nvPr/>
        </p:nvGrpSpPr>
        <p:grpSpPr>
          <a:xfrm>
            <a:off x="1126497" y="1112831"/>
            <a:ext cx="1093069" cy="1180905"/>
            <a:chOff x="8287057" y="3509113"/>
            <a:chExt cx="355600" cy="384175"/>
          </a:xfrm>
        </p:grpSpPr>
        <p:sp>
          <p:nvSpPr>
            <p:cNvPr id="90" name="Freeform 6"/>
            <p:cNvSpPr>
              <a:spLocks noChangeArrowheads="1"/>
            </p:cNvSpPr>
            <p:nvPr/>
          </p:nvSpPr>
          <p:spPr bwMode="auto">
            <a:xfrm>
              <a:off x="8482320" y="3731363"/>
              <a:ext cx="160337" cy="161925"/>
            </a:xfrm>
            <a:custGeom>
              <a:avLst/>
              <a:gdLst>
                <a:gd name="T0" fmla="*/ 385 w 447"/>
                <a:gd name="T1" fmla="*/ 247 h 449"/>
                <a:gd name="T2" fmla="*/ 385 w 447"/>
                <a:gd name="T3" fmla="*/ 247 h 449"/>
                <a:gd name="T4" fmla="*/ 446 w 447"/>
                <a:gd name="T5" fmla="*/ 220 h 449"/>
                <a:gd name="T6" fmla="*/ 419 w 447"/>
                <a:gd name="T7" fmla="*/ 118 h 449"/>
                <a:gd name="T8" fmla="*/ 351 w 447"/>
                <a:gd name="T9" fmla="*/ 125 h 449"/>
                <a:gd name="T10" fmla="*/ 321 w 447"/>
                <a:gd name="T11" fmla="*/ 95 h 449"/>
                <a:gd name="T12" fmla="*/ 332 w 447"/>
                <a:gd name="T13" fmla="*/ 30 h 449"/>
                <a:gd name="T14" fmla="*/ 227 w 447"/>
                <a:gd name="T15" fmla="*/ 0 h 449"/>
                <a:gd name="T16" fmla="*/ 204 w 447"/>
                <a:gd name="T17" fmla="*/ 65 h 449"/>
                <a:gd name="T18" fmla="*/ 159 w 447"/>
                <a:gd name="T19" fmla="*/ 76 h 449"/>
                <a:gd name="T20" fmla="*/ 106 w 447"/>
                <a:gd name="T21" fmla="*/ 34 h 449"/>
                <a:gd name="T22" fmla="*/ 30 w 447"/>
                <a:gd name="T23" fmla="*/ 110 h 449"/>
                <a:gd name="T24" fmla="*/ 72 w 447"/>
                <a:gd name="T25" fmla="*/ 163 h 449"/>
                <a:gd name="T26" fmla="*/ 60 w 447"/>
                <a:gd name="T27" fmla="*/ 205 h 449"/>
                <a:gd name="T28" fmla="*/ 0 w 447"/>
                <a:gd name="T29" fmla="*/ 232 h 449"/>
                <a:gd name="T30" fmla="*/ 26 w 447"/>
                <a:gd name="T31" fmla="*/ 334 h 449"/>
                <a:gd name="T32" fmla="*/ 94 w 447"/>
                <a:gd name="T33" fmla="*/ 323 h 449"/>
                <a:gd name="T34" fmla="*/ 124 w 447"/>
                <a:gd name="T35" fmla="*/ 357 h 449"/>
                <a:gd name="T36" fmla="*/ 117 w 447"/>
                <a:gd name="T37" fmla="*/ 421 h 449"/>
                <a:gd name="T38" fmla="*/ 219 w 447"/>
                <a:gd name="T39" fmla="*/ 448 h 449"/>
                <a:gd name="T40" fmla="*/ 242 w 447"/>
                <a:gd name="T41" fmla="*/ 387 h 449"/>
                <a:gd name="T42" fmla="*/ 287 w 447"/>
                <a:gd name="T43" fmla="*/ 376 h 449"/>
                <a:gd name="T44" fmla="*/ 336 w 447"/>
                <a:gd name="T45" fmla="*/ 418 h 449"/>
                <a:gd name="T46" fmla="*/ 412 w 447"/>
                <a:gd name="T47" fmla="*/ 342 h 449"/>
                <a:gd name="T48" fmla="*/ 370 w 447"/>
                <a:gd name="T49" fmla="*/ 289 h 449"/>
                <a:gd name="T50" fmla="*/ 385 w 447"/>
                <a:gd name="T51" fmla="*/ 247 h 449"/>
                <a:gd name="T52" fmla="*/ 280 w 447"/>
                <a:gd name="T53" fmla="*/ 258 h 449"/>
                <a:gd name="T54" fmla="*/ 280 w 447"/>
                <a:gd name="T55" fmla="*/ 258 h 449"/>
                <a:gd name="T56" fmla="*/ 189 w 447"/>
                <a:gd name="T57" fmla="*/ 285 h 449"/>
                <a:gd name="T58" fmla="*/ 166 w 447"/>
                <a:gd name="T59" fmla="*/ 194 h 449"/>
                <a:gd name="T60" fmla="*/ 257 w 447"/>
                <a:gd name="T61" fmla="*/ 167 h 449"/>
                <a:gd name="T62" fmla="*/ 280 w 447"/>
                <a:gd name="T63" fmla="*/ 258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7" h="449">
                  <a:moveTo>
                    <a:pt x="385" y="247"/>
                  </a:moveTo>
                  <a:lnTo>
                    <a:pt x="385" y="247"/>
                  </a:lnTo>
                  <a:cubicBezTo>
                    <a:pt x="446" y="220"/>
                    <a:pt x="446" y="220"/>
                    <a:pt x="446" y="220"/>
                  </a:cubicBezTo>
                  <a:cubicBezTo>
                    <a:pt x="446" y="182"/>
                    <a:pt x="435" y="148"/>
                    <a:pt x="419" y="118"/>
                  </a:cubicBezTo>
                  <a:cubicBezTo>
                    <a:pt x="351" y="125"/>
                    <a:pt x="351" y="125"/>
                    <a:pt x="351" y="125"/>
                  </a:cubicBezTo>
                  <a:cubicBezTo>
                    <a:pt x="344" y="114"/>
                    <a:pt x="332" y="106"/>
                    <a:pt x="321" y="95"/>
                  </a:cubicBezTo>
                  <a:cubicBezTo>
                    <a:pt x="332" y="30"/>
                    <a:pt x="332" y="30"/>
                    <a:pt x="332" y="30"/>
                  </a:cubicBezTo>
                  <a:cubicBezTo>
                    <a:pt x="298" y="11"/>
                    <a:pt x="264" y="4"/>
                    <a:pt x="227" y="0"/>
                  </a:cubicBezTo>
                  <a:cubicBezTo>
                    <a:pt x="204" y="65"/>
                    <a:pt x="204" y="65"/>
                    <a:pt x="204" y="65"/>
                  </a:cubicBezTo>
                  <a:cubicBezTo>
                    <a:pt x="189" y="65"/>
                    <a:pt x="174" y="68"/>
                    <a:pt x="159" y="76"/>
                  </a:cubicBezTo>
                  <a:cubicBezTo>
                    <a:pt x="106" y="34"/>
                    <a:pt x="106" y="34"/>
                    <a:pt x="106" y="34"/>
                  </a:cubicBezTo>
                  <a:cubicBezTo>
                    <a:pt x="75" y="49"/>
                    <a:pt x="49" y="76"/>
                    <a:pt x="30" y="110"/>
                  </a:cubicBezTo>
                  <a:cubicBezTo>
                    <a:pt x="72" y="163"/>
                    <a:pt x="72" y="163"/>
                    <a:pt x="72" y="163"/>
                  </a:cubicBezTo>
                  <a:cubicBezTo>
                    <a:pt x="64" y="175"/>
                    <a:pt x="64" y="190"/>
                    <a:pt x="60" y="205"/>
                  </a:cubicBezTo>
                  <a:cubicBezTo>
                    <a:pt x="0" y="232"/>
                    <a:pt x="0" y="232"/>
                    <a:pt x="0" y="232"/>
                  </a:cubicBezTo>
                  <a:cubicBezTo>
                    <a:pt x="0" y="266"/>
                    <a:pt x="7" y="300"/>
                    <a:pt x="26" y="334"/>
                  </a:cubicBezTo>
                  <a:cubicBezTo>
                    <a:pt x="94" y="323"/>
                    <a:pt x="94" y="323"/>
                    <a:pt x="94" y="323"/>
                  </a:cubicBezTo>
                  <a:cubicBezTo>
                    <a:pt x="102" y="334"/>
                    <a:pt x="113" y="345"/>
                    <a:pt x="124" y="357"/>
                  </a:cubicBezTo>
                  <a:cubicBezTo>
                    <a:pt x="117" y="421"/>
                    <a:pt x="117" y="421"/>
                    <a:pt x="117" y="421"/>
                  </a:cubicBezTo>
                  <a:cubicBezTo>
                    <a:pt x="147" y="440"/>
                    <a:pt x="181" y="448"/>
                    <a:pt x="219" y="448"/>
                  </a:cubicBezTo>
                  <a:cubicBezTo>
                    <a:pt x="242" y="387"/>
                    <a:pt x="242" y="387"/>
                    <a:pt x="242" y="387"/>
                  </a:cubicBezTo>
                  <a:cubicBezTo>
                    <a:pt x="257" y="383"/>
                    <a:pt x="272" y="380"/>
                    <a:pt x="287" y="376"/>
                  </a:cubicBezTo>
                  <a:cubicBezTo>
                    <a:pt x="336" y="418"/>
                    <a:pt x="336" y="418"/>
                    <a:pt x="336" y="418"/>
                  </a:cubicBezTo>
                  <a:cubicBezTo>
                    <a:pt x="370" y="399"/>
                    <a:pt x="397" y="372"/>
                    <a:pt x="412" y="342"/>
                  </a:cubicBezTo>
                  <a:cubicBezTo>
                    <a:pt x="370" y="289"/>
                    <a:pt x="370" y="289"/>
                    <a:pt x="370" y="289"/>
                  </a:cubicBezTo>
                  <a:cubicBezTo>
                    <a:pt x="378" y="277"/>
                    <a:pt x="382" y="262"/>
                    <a:pt x="385" y="247"/>
                  </a:cubicBezTo>
                  <a:close/>
                  <a:moveTo>
                    <a:pt x="280" y="258"/>
                  </a:moveTo>
                  <a:lnTo>
                    <a:pt x="280" y="258"/>
                  </a:lnTo>
                  <a:cubicBezTo>
                    <a:pt x="261" y="292"/>
                    <a:pt x="223" y="300"/>
                    <a:pt x="189" y="285"/>
                  </a:cubicBezTo>
                  <a:cubicBezTo>
                    <a:pt x="159" y="266"/>
                    <a:pt x="147" y="224"/>
                    <a:pt x="166" y="194"/>
                  </a:cubicBezTo>
                  <a:cubicBezTo>
                    <a:pt x="185" y="159"/>
                    <a:pt x="223" y="148"/>
                    <a:pt x="257" y="167"/>
                  </a:cubicBezTo>
                  <a:cubicBezTo>
                    <a:pt x="287" y="186"/>
                    <a:pt x="298" y="228"/>
                    <a:pt x="280" y="258"/>
                  </a:cubicBez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1" name="Freeform 7"/>
            <p:cNvSpPr>
              <a:spLocks noChangeArrowheads="1"/>
            </p:cNvSpPr>
            <p:nvPr/>
          </p:nvSpPr>
          <p:spPr bwMode="auto">
            <a:xfrm>
              <a:off x="8294995" y="3517051"/>
              <a:ext cx="247650" cy="247650"/>
            </a:xfrm>
            <a:custGeom>
              <a:avLst/>
              <a:gdLst>
                <a:gd name="T0" fmla="*/ 605 w 689"/>
                <a:gd name="T1" fmla="*/ 349 h 688"/>
                <a:gd name="T2" fmla="*/ 605 w 689"/>
                <a:gd name="T3" fmla="*/ 349 h 688"/>
                <a:gd name="T4" fmla="*/ 688 w 689"/>
                <a:gd name="T5" fmla="*/ 315 h 688"/>
                <a:gd name="T6" fmla="*/ 654 w 689"/>
                <a:gd name="T7" fmla="*/ 193 h 688"/>
                <a:gd name="T8" fmla="*/ 567 w 689"/>
                <a:gd name="T9" fmla="*/ 209 h 688"/>
                <a:gd name="T10" fmla="*/ 529 w 689"/>
                <a:gd name="T11" fmla="*/ 163 h 688"/>
                <a:gd name="T12" fmla="*/ 567 w 689"/>
                <a:gd name="T13" fmla="*/ 80 h 688"/>
                <a:gd name="T14" fmla="*/ 457 w 689"/>
                <a:gd name="T15" fmla="*/ 19 h 688"/>
                <a:gd name="T16" fmla="*/ 404 w 689"/>
                <a:gd name="T17" fmla="*/ 91 h 688"/>
                <a:gd name="T18" fmla="*/ 348 w 689"/>
                <a:gd name="T19" fmla="*/ 83 h 688"/>
                <a:gd name="T20" fmla="*/ 314 w 689"/>
                <a:gd name="T21" fmla="*/ 0 h 688"/>
                <a:gd name="T22" fmla="*/ 196 w 689"/>
                <a:gd name="T23" fmla="*/ 30 h 688"/>
                <a:gd name="T24" fmla="*/ 208 w 689"/>
                <a:gd name="T25" fmla="*/ 121 h 688"/>
                <a:gd name="T26" fmla="*/ 162 w 689"/>
                <a:gd name="T27" fmla="*/ 156 h 688"/>
                <a:gd name="T28" fmla="*/ 83 w 689"/>
                <a:gd name="T29" fmla="*/ 121 h 688"/>
                <a:gd name="T30" fmla="*/ 19 w 689"/>
                <a:gd name="T31" fmla="*/ 228 h 688"/>
                <a:gd name="T32" fmla="*/ 91 w 689"/>
                <a:gd name="T33" fmla="*/ 281 h 688"/>
                <a:gd name="T34" fmla="*/ 83 w 689"/>
                <a:gd name="T35" fmla="*/ 338 h 688"/>
                <a:gd name="T36" fmla="*/ 0 w 689"/>
                <a:gd name="T37" fmla="*/ 372 h 688"/>
                <a:gd name="T38" fmla="*/ 34 w 689"/>
                <a:gd name="T39" fmla="*/ 490 h 688"/>
                <a:gd name="T40" fmla="*/ 121 w 689"/>
                <a:gd name="T41" fmla="*/ 478 h 688"/>
                <a:gd name="T42" fmla="*/ 155 w 689"/>
                <a:gd name="T43" fmla="*/ 524 h 688"/>
                <a:gd name="T44" fmla="*/ 121 w 689"/>
                <a:gd name="T45" fmla="*/ 607 h 688"/>
                <a:gd name="T46" fmla="*/ 227 w 689"/>
                <a:gd name="T47" fmla="*/ 668 h 688"/>
                <a:gd name="T48" fmla="*/ 283 w 689"/>
                <a:gd name="T49" fmla="*/ 596 h 688"/>
                <a:gd name="T50" fmla="*/ 340 w 689"/>
                <a:gd name="T51" fmla="*/ 604 h 688"/>
                <a:gd name="T52" fmla="*/ 370 w 689"/>
                <a:gd name="T53" fmla="*/ 687 h 688"/>
                <a:gd name="T54" fmla="*/ 491 w 689"/>
                <a:gd name="T55" fmla="*/ 657 h 688"/>
                <a:gd name="T56" fmla="*/ 480 w 689"/>
                <a:gd name="T57" fmla="*/ 566 h 688"/>
                <a:gd name="T58" fmla="*/ 525 w 689"/>
                <a:gd name="T59" fmla="*/ 531 h 688"/>
                <a:gd name="T60" fmla="*/ 605 w 689"/>
                <a:gd name="T61" fmla="*/ 566 h 688"/>
                <a:gd name="T62" fmla="*/ 669 w 689"/>
                <a:gd name="T63" fmla="*/ 459 h 688"/>
                <a:gd name="T64" fmla="*/ 597 w 689"/>
                <a:gd name="T65" fmla="*/ 406 h 688"/>
                <a:gd name="T66" fmla="*/ 605 w 689"/>
                <a:gd name="T67" fmla="*/ 349 h 688"/>
                <a:gd name="T68" fmla="*/ 344 w 689"/>
                <a:gd name="T69" fmla="*/ 482 h 688"/>
                <a:gd name="T70" fmla="*/ 344 w 689"/>
                <a:gd name="T71" fmla="*/ 482 h 688"/>
                <a:gd name="T72" fmla="*/ 208 w 689"/>
                <a:gd name="T73" fmla="*/ 345 h 688"/>
                <a:gd name="T74" fmla="*/ 344 w 689"/>
                <a:gd name="T75" fmla="*/ 205 h 688"/>
                <a:gd name="T76" fmla="*/ 480 w 689"/>
                <a:gd name="T77" fmla="*/ 345 h 688"/>
                <a:gd name="T78" fmla="*/ 344 w 689"/>
                <a:gd name="T79" fmla="*/ 482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9" h="688">
                  <a:moveTo>
                    <a:pt x="605" y="349"/>
                  </a:moveTo>
                  <a:lnTo>
                    <a:pt x="605" y="349"/>
                  </a:lnTo>
                  <a:cubicBezTo>
                    <a:pt x="688" y="315"/>
                    <a:pt x="688" y="315"/>
                    <a:pt x="688" y="315"/>
                  </a:cubicBezTo>
                  <a:cubicBezTo>
                    <a:pt x="684" y="273"/>
                    <a:pt x="673" y="231"/>
                    <a:pt x="654" y="193"/>
                  </a:cubicBezTo>
                  <a:cubicBezTo>
                    <a:pt x="567" y="209"/>
                    <a:pt x="567" y="209"/>
                    <a:pt x="567" y="209"/>
                  </a:cubicBezTo>
                  <a:cubicBezTo>
                    <a:pt x="556" y="190"/>
                    <a:pt x="544" y="174"/>
                    <a:pt x="529" y="163"/>
                  </a:cubicBezTo>
                  <a:cubicBezTo>
                    <a:pt x="567" y="80"/>
                    <a:pt x="567" y="80"/>
                    <a:pt x="567" y="80"/>
                  </a:cubicBezTo>
                  <a:cubicBezTo>
                    <a:pt x="533" y="53"/>
                    <a:pt x="499" y="30"/>
                    <a:pt x="457" y="19"/>
                  </a:cubicBezTo>
                  <a:cubicBezTo>
                    <a:pt x="404" y="91"/>
                    <a:pt x="404" y="91"/>
                    <a:pt x="404" y="91"/>
                  </a:cubicBezTo>
                  <a:cubicBezTo>
                    <a:pt x="385" y="83"/>
                    <a:pt x="367" y="83"/>
                    <a:pt x="348" y="83"/>
                  </a:cubicBezTo>
                  <a:cubicBezTo>
                    <a:pt x="314" y="0"/>
                    <a:pt x="314" y="0"/>
                    <a:pt x="314" y="0"/>
                  </a:cubicBezTo>
                  <a:cubicBezTo>
                    <a:pt x="272" y="4"/>
                    <a:pt x="234" y="15"/>
                    <a:pt x="196" y="30"/>
                  </a:cubicBezTo>
                  <a:cubicBezTo>
                    <a:pt x="208" y="121"/>
                    <a:pt x="208" y="121"/>
                    <a:pt x="208" y="121"/>
                  </a:cubicBezTo>
                  <a:cubicBezTo>
                    <a:pt x="193" y="129"/>
                    <a:pt x="177" y="140"/>
                    <a:pt x="162" y="156"/>
                  </a:cubicBezTo>
                  <a:cubicBezTo>
                    <a:pt x="83" y="121"/>
                    <a:pt x="83" y="121"/>
                    <a:pt x="83" y="121"/>
                  </a:cubicBezTo>
                  <a:cubicBezTo>
                    <a:pt x="53" y="152"/>
                    <a:pt x="34" y="190"/>
                    <a:pt x="19" y="228"/>
                  </a:cubicBezTo>
                  <a:cubicBezTo>
                    <a:pt x="91" y="281"/>
                    <a:pt x="91" y="281"/>
                    <a:pt x="91" y="281"/>
                  </a:cubicBezTo>
                  <a:cubicBezTo>
                    <a:pt x="87" y="300"/>
                    <a:pt x="83" y="319"/>
                    <a:pt x="83" y="338"/>
                  </a:cubicBezTo>
                  <a:cubicBezTo>
                    <a:pt x="0" y="372"/>
                    <a:pt x="0" y="372"/>
                    <a:pt x="0" y="372"/>
                  </a:cubicBezTo>
                  <a:cubicBezTo>
                    <a:pt x="4" y="414"/>
                    <a:pt x="15" y="455"/>
                    <a:pt x="34" y="490"/>
                  </a:cubicBezTo>
                  <a:cubicBezTo>
                    <a:pt x="121" y="478"/>
                    <a:pt x="121" y="478"/>
                    <a:pt x="121" y="478"/>
                  </a:cubicBezTo>
                  <a:cubicBezTo>
                    <a:pt x="132" y="493"/>
                    <a:pt x="143" y="512"/>
                    <a:pt x="155" y="524"/>
                  </a:cubicBezTo>
                  <a:cubicBezTo>
                    <a:pt x="121" y="607"/>
                    <a:pt x="121" y="607"/>
                    <a:pt x="121" y="607"/>
                  </a:cubicBezTo>
                  <a:cubicBezTo>
                    <a:pt x="155" y="634"/>
                    <a:pt x="189" y="657"/>
                    <a:pt x="227" y="668"/>
                  </a:cubicBezTo>
                  <a:cubicBezTo>
                    <a:pt x="283" y="596"/>
                    <a:pt x="283" y="596"/>
                    <a:pt x="283" y="596"/>
                  </a:cubicBezTo>
                  <a:cubicBezTo>
                    <a:pt x="298" y="600"/>
                    <a:pt x="321" y="604"/>
                    <a:pt x="340" y="604"/>
                  </a:cubicBezTo>
                  <a:cubicBezTo>
                    <a:pt x="370" y="687"/>
                    <a:pt x="370" y="687"/>
                    <a:pt x="370" y="687"/>
                  </a:cubicBezTo>
                  <a:cubicBezTo>
                    <a:pt x="416" y="683"/>
                    <a:pt x="454" y="672"/>
                    <a:pt x="491" y="657"/>
                  </a:cubicBezTo>
                  <a:cubicBezTo>
                    <a:pt x="480" y="566"/>
                    <a:pt x="480" y="566"/>
                    <a:pt x="480" y="566"/>
                  </a:cubicBezTo>
                  <a:cubicBezTo>
                    <a:pt x="495" y="558"/>
                    <a:pt x="510" y="543"/>
                    <a:pt x="525" y="531"/>
                  </a:cubicBezTo>
                  <a:cubicBezTo>
                    <a:pt x="605" y="566"/>
                    <a:pt x="605" y="566"/>
                    <a:pt x="605" y="566"/>
                  </a:cubicBezTo>
                  <a:cubicBezTo>
                    <a:pt x="635" y="535"/>
                    <a:pt x="654" y="497"/>
                    <a:pt x="669" y="459"/>
                  </a:cubicBezTo>
                  <a:cubicBezTo>
                    <a:pt x="597" y="406"/>
                    <a:pt x="597" y="406"/>
                    <a:pt x="597" y="406"/>
                  </a:cubicBezTo>
                  <a:cubicBezTo>
                    <a:pt x="601" y="387"/>
                    <a:pt x="605" y="368"/>
                    <a:pt x="605" y="349"/>
                  </a:cubicBezTo>
                  <a:close/>
                  <a:moveTo>
                    <a:pt x="344" y="482"/>
                  </a:moveTo>
                  <a:lnTo>
                    <a:pt x="344" y="482"/>
                  </a:lnTo>
                  <a:cubicBezTo>
                    <a:pt x="268" y="482"/>
                    <a:pt x="208" y="421"/>
                    <a:pt x="208" y="345"/>
                  </a:cubicBezTo>
                  <a:cubicBezTo>
                    <a:pt x="208" y="269"/>
                    <a:pt x="268" y="205"/>
                    <a:pt x="344" y="205"/>
                  </a:cubicBezTo>
                  <a:cubicBezTo>
                    <a:pt x="419" y="205"/>
                    <a:pt x="480" y="269"/>
                    <a:pt x="480" y="345"/>
                  </a:cubicBezTo>
                  <a:cubicBezTo>
                    <a:pt x="480" y="421"/>
                    <a:pt x="419" y="482"/>
                    <a:pt x="344" y="482"/>
                  </a:cubicBezTo>
                  <a:close/>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2" name="Freeform 8"/>
            <p:cNvSpPr>
              <a:spLocks noChangeArrowheads="1"/>
            </p:cNvSpPr>
            <p:nvPr/>
          </p:nvSpPr>
          <p:spPr bwMode="auto">
            <a:xfrm>
              <a:off x="8418820" y="3523401"/>
              <a:ext cx="123825" cy="241300"/>
            </a:xfrm>
            <a:custGeom>
              <a:avLst/>
              <a:gdLst>
                <a:gd name="T0" fmla="*/ 261 w 345"/>
                <a:gd name="T1" fmla="*/ 330 h 669"/>
                <a:gd name="T2" fmla="*/ 261 w 345"/>
                <a:gd name="T3" fmla="*/ 330 h 669"/>
                <a:gd name="T4" fmla="*/ 344 w 345"/>
                <a:gd name="T5" fmla="*/ 296 h 669"/>
                <a:gd name="T6" fmla="*/ 310 w 345"/>
                <a:gd name="T7" fmla="*/ 174 h 669"/>
                <a:gd name="T8" fmla="*/ 223 w 345"/>
                <a:gd name="T9" fmla="*/ 190 h 669"/>
                <a:gd name="T10" fmla="*/ 185 w 345"/>
                <a:gd name="T11" fmla="*/ 144 h 669"/>
                <a:gd name="T12" fmla="*/ 223 w 345"/>
                <a:gd name="T13" fmla="*/ 61 h 669"/>
                <a:gd name="T14" fmla="*/ 113 w 345"/>
                <a:gd name="T15" fmla="*/ 0 h 669"/>
                <a:gd name="T16" fmla="*/ 60 w 345"/>
                <a:gd name="T17" fmla="*/ 72 h 669"/>
                <a:gd name="T18" fmla="*/ 4 w 345"/>
                <a:gd name="T19" fmla="*/ 64 h 669"/>
                <a:gd name="T20" fmla="*/ 0 w 345"/>
                <a:gd name="T21" fmla="*/ 57 h 669"/>
                <a:gd name="T22" fmla="*/ 0 w 345"/>
                <a:gd name="T23" fmla="*/ 186 h 669"/>
                <a:gd name="T24" fmla="*/ 136 w 345"/>
                <a:gd name="T25" fmla="*/ 326 h 669"/>
                <a:gd name="T26" fmla="*/ 0 w 345"/>
                <a:gd name="T27" fmla="*/ 463 h 669"/>
                <a:gd name="T28" fmla="*/ 0 w 345"/>
                <a:gd name="T29" fmla="*/ 600 h 669"/>
                <a:gd name="T30" fmla="*/ 26 w 345"/>
                <a:gd name="T31" fmla="*/ 668 h 669"/>
                <a:gd name="T32" fmla="*/ 147 w 345"/>
                <a:gd name="T33" fmla="*/ 638 h 669"/>
                <a:gd name="T34" fmla="*/ 136 w 345"/>
                <a:gd name="T35" fmla="*/ 547 h 669"/>
                <a:gd name="T36" fmla="*/ 181 w 345"/>
                <a:gd name="T37" fmla="*/ 512 h 669"/>
                <a:gd name="T38" fmla="*/ 261 w 345"/>
                <a:gd name="T39" fmla="*/ 547 h 669"/>
                <a:gd name="T40" fmla="*/ 325 w 345"/>
                <a:gd name="T41" fmla="*/ 440 h 669"/>
                <a:gd name="T42" fmla="*/ 253 w 345"/>
                <a:gd name="T43" fmla="*/ 387 h 669"/>
                <a:gd name="T44" fmla="*/ 261 w 345"/>
                <a:gd name="T45" fmla="*/ 33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5" h="669">
                  <a:moveTo>
                    <a:pt x="261" y="330"/>
                  </a:moveTo>
                  <a:lnTo>
                    <a:pt x="261" y="330"/>
                  </a:lnTo>
                  <a:cubicBezTo>
                    <a:pt x="344" y="296"/>
                    <a:pt x="344" y="296"/>
                    <a:pt x="344" y="296"/>
                  </a:cubicBezTo>
                  <a:cubicBezTo>
                    <a:pt x="340" y="254"/>
                    <a:pt x="329" y="212"/>
                    <a:pt x="310" y="174"/>
                  </a:cubicBezTo>
                  <a:cubicBezTo>
                    <a:pt x="223" y="190"/>
                    <a:pt x="223" y="190"/>
                    <a:pt x="223" y="190"/>
                  </a:cubicBezTo>
                  <a:cubicBezTo>
                    <a:pt x="212" y="171"/>
                    <a:pt x="200" y="155"/>
                    <a:pt x="185" y="144"/>
                  </a:cubicBezTo>
                  <a:cubicBezTo>
                    <a:pt x="223" y="61"/>
                    <a:pt x="223" y="61"/>
                    <a:pt x="223" y="61"/>
                  </a:cubicBezTo>
                  <a:cubicBezTo>
                    <a:pt x="189" y="34"/>
                    <a:pt x="155" y="11"/>
                    <a:pt x="113" y="0"/>
                  </a:cubicBezTo>
                  <a:cubicBezTo>
                    <a:pt x="60" y="72"/>
                    <a:pt x="60" y="72"/>
                    <a:pt x="60" y="72"/>
                  </a:cubicBezTo>
                  <a:cubicBezTo>
                    <a:pt x="41" y="64"/>
                    <a:pt x="23" y="64"/>
                    <a:pt x="4" y="64"/>
                  </a:cubicBezTo>
                  <a:cubicBezTo>
                    <a:pt x="0" y="57"/>
                    <a:pt x="0" y="57"/>
                    <a:pt x="0" y="57"/>
                  </a:cubicBezTo>
                  <a:cubicBezTo>
                    <a:pt x="0" y="186"/>
                    <a:pt x="0" y="186"/>
                    <a:pt x="0" y="186"/>
                  </a:cubicBezTo>
                  <a:cubicBezTo>
                    <a:pt x="75" y="186"/>
                    <a:pt x="136" y="250"/>
                    <a:pt x="136" y="326"/>
                  </a:cubicBezTo>
                  <a:cubicBezTo>
                    <a:pt x="136" y="402"/>
                    <a:pt x="75" y="463"/>
                    <a:pt x="0" y="463"/>
                  </a:cubicBezTo>
                  <a:cubicBezTo>
                    <a:pt x="0" y="600"/>
                    <a:pt x="0" y="600"/>
                    <a:pt x="0" y="600"/>
                  </a:cubicBezTo>
                  <a:cubicBezTo>
                    <a:pt x="26" y="668"/>
                    <a:pt x="26" y="668"/>
                    <a:pt x="26" y="668"/>
                  </a:cubicBezTo>
                  <a:cubicBezTo>
                    <a:pt x="72" y="664"/>
                    <a:pt x="110" y="653"/>
                    <a:pt x="147" y="638"/>
                  </a:cubicBezTo>
                  <a:cubicBezTo>
                    <a:pt x="136" y="547"/>
                    <a:pt x="136" y="547"/>
                    <a:pt x="136" y="547"/>
                  </a:cubicBezTo>
                  <a:cubicBezTo>
                    <a:pt x="151" y="539"/>
                    <a:pt x="166" y="524"/>
                    <a:pt x="181" y="512"/>
                  </a:cubicBezTo>
                  <a:cubicBezTo>
                    <a:pt x="261" y="547"/>
                    <a:pt x="261" y="547"/>
                    <a:pt x="261" y="547"/>
                  </a:cubicBezTo>
                  <a:cubicBezTo>
                    <a:pt x="291" y="516"/>
                    <a:pt x="310" y="478"/>
                    <a:pt x="325" y="440"/>
                  </a:cubicBezTo>
                  <a:cubicBezTo>
                    <a:pt x="253" y="387"/>
                    <a:pt x="253" y="387"/>
                    <a:pt x="253" y="387"/>
                  </a:cubicBezTo>
                  <a:cubicBezTo>
                    <a:pt x="257" y="368"/>
                    <a:pt x="261" y="349"/>
                    <a:pt x="261" y="330"/>
                  </a:cubicBezTo>
                </a:path>
              </a:pathLst>
            </a:custGeom>
            <a:solidFill>
              <a:srgbClr val="DCDCD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3" name="Freeform 9"/>
            <p:cNvSpPr>
              <a:spLocks noChangeArrowheads="1"/>
            </p:cNvSpPr>
            <p:nvPr/>
          </p:nvSpPr>
          <p:spPr bwMode="auto">
            <a:xfrm>
              <a:off x="8287057" y="3509113"/>
              <a:ext cx="265113" cy="263525"/>
            </a:xfrm>
            <a:custGeom>
              <a:avLst/>
              <a:gdLst>
                <a:gd name="T0" fmla="*/ 378 w 735"/>
                <a:gd name="T1" fmla="*/ 733 h 734"/>
                <a:gd name="T2" fmla="*/ 314 w 735"/>
                <a:gd name="T3" fmla="*/ 645 h 734"/>
                <a:gd name="T4" fmla="*/ 242 w 735"/>
                <a:gd name="T5" fmla="*/ 714 h 734"/>
                <a:gd name="T6" fmla="*/ 117 w 735"/>
                <a:gd name="T7" fmla="*/ 634 h 734"/>
                <a:gd name="T8" fmla="*/ 132 w 735"/>
                <a:gd name="T9" fmla="*/ 524 h 734"/>
                <a:gd name="T10" fmla="*/ 34 w 735"/>
                <a:gd name="T11" fmla="*/ 524 h 734"/>
                <a:gd name="T12" fmla="*/ 0 w 735"/>
                <a:gd name="T13" fmla="*/ 380 h 734"/>
                <a:gd name="T14" fmla="*/ 91 w 735"/>
                <a:gd name="T15" fmla="*/ 315 h 734"/>
                <a:gd name="T16" fmla="*/ 23 w 735"/>
                <a:gd name="T17" fmla="*/ 243 h 734"/>
                <a:gd name="T18" fmla="*/ 98 w 735"/>
                <a:gd name="T19" fmla="*/ 114 h 734"/>
                <a:gd name="T20" fmla="*/ 208 w 735"/>
                <a:gd name="T21" fmla="*/ 133 h 734"/>
                <a:gd name="T22" fmla="*/ 208 w 735"/>
                <a:gd name="T23" fmla="*/ 34 h 734"/>
                <a:gd name="T24" fmla="*/ 352 w 735"/>
                <a:gd name="T25" fmla="*/ 0 h 734"/>
                <a:gd name="T26" fmla="*/ 420 w 735"/>
                <a:gd name="T27" fmla="*/ 87 h 734"/>
                <a:gd name="T28" fmla="*/ 488 w 735"/>
                <a:gd name="T29" fmla="*/ 19 h 734"/>
                <a:gd name="T30" fmla="*/ 617 w 735"/>
                <a:gd name="T31" fmla="*/ 95 h 734"/>
                <a:gd name="T32" fmla="*/ 601 w 735"/>
                <a:gd name="T33" fmla="*/ 205 h 734"/>
                <a:gd name="T34" fmla="*/ 696 w 735"/>
                <a:gd name="T35" fmla="*/ 209 h 734"/>
                <a:gd name="T36" fmla="*/ 734 w 735"/>
                <a:gd name="T37" fmla="*/ 353 h 734"/>
                <a:gd name="T38" fmla="*/ 643 w 735"/>
                <a:gd name="T39" fmla="*/ 418 h 734"/>
                <a:gd name="T40" fmla="*/ 711 w 735"/>
                <a:gd name="T41" fmla="*/ 490 h 734"/>
                <a:gd name="T42" fmla="*/ 635 w 735"/>
                <a:gd name="T43" fmla="*/ 615 h 734"/>
                <a:gd name="T44" fmla="*/ 526 w 735"/>
                <a:gd name="T45" fmla="*/ 600 h 734"/>
                <a:gd name="T46" fmla="*/ 522 w 735"/>
                <a:gd name="T47" fmla="*/ 699 h 734"/>
                <a:gd name="T48" fmla="*/ 378 w 735"/>
                <a:gd name="T49" fmla="*/ 733 h 734"/>
                <a:gd name="T50" fmla="*/ 295 w 735"/>
                <a:gd name="T51" fmla="*/ 596 h 734"/>
                <a:gd name="T52" fmla="*/ 363 w 735"/>
                <a:gd name="T53" fmla="*/ 604 h 734"/>
                <a:gd name="T54" fmla="*/ 408 w 735"/>
                <a:gd name="T55" fmla="*/ 687 h 734"/>
                <a:gd name="T56" fmla="*/ 477 w 735"/>
                <a:gd name="T57" fmla="*/ 577 h 734"/>
                <a:gd name="T58" fmla="*/ 533 w 735"/>
                <a:gd name="T59" fmla="*/ 539 h 734"/>
                <a:gd name="T60" fmla="*/ 620 w 735"/>
                <a:gd name="T61" fmla="*/ 562 h 734"/>
                <a:gd name="T62" fmla="*/ 594 w 735"/>
                <a:gd name="T63" fmla="*/ 437 h 734"/>
                <a:gd name="T64" fmla="*/ 605 w 735"/>
                <a:gd name="T65" fmla="*/ 372 h 734"/>
                <a:gd name="T66" fmla="*/ 685 w 735"/>
                <a:gd name="T67" fmla="*/ 323 h 734"/>
                <a:gd name="T68" fmla="*/ 579 w 735"/>
                <a:gd name="T69" fmla="*/ 254 h 734"/>
                <a:gd name="T70" fmla="*/ 537 w 735"/>
                <a:gd name="T71" fmla="*/ 201 h 734"/>
                <a:gd name="T72" fmla="*/ 560 w 735"/>
                <a:gd name="T73" fmla="*/ 110 h 734"/>
                <a:gd name="T74" fmla="*/ 439 w 735"/>
                <a:gd name="T75" fmla="*/ 137 h 734"/>
                <a:gd name="T76" fmla="*/ 371 w 735"/>
                <a:gd name="T77" fmla="*/ 129 h 734"/>
                <a:gd name="T78" fmla="*/ 325 w 735"/>
                <a:gd name="T79" fmla="*/ 46 h 734"/>
                <a:gd name="T80" fmla="*/ 257 w 735"/>
                <a:gd name="T81" fmla="*/ 156 h 734"/>
                <a:gd name="T82" fmla="*/ 200 w 735"/>
                <a:gd name="T83" fmla="*/ 194 h 734"/>
                <a:gd name="T84" fmla="*/ 110 w 735"/>
                <a:gd name="T85" fmla="*/ 171 h 734"/>
                <a:gd name="T86" fmla="*/ 140 w 735"/>
                <a:gd name="T87" fmla="*/ 296 h 734"/>
                <a:gd name="T88" fmla="*/ 129 w 735"/>
                <a:gd name="T89" fmla="*/ 361 h 734"/>
                <a:gd name="T90" fmla="*/ 49 w 735"/>
                <a:gd name="T91" fmla="*/ 410 h 734"/>
                <a:gd name="T92" fmla="*/ 155 w 735"/>
                <a:gd name="T93" fmla="*/ 478 h 734"/>
                <a:gd name="T94" fmla="*/ 197 w 735"/>
                <a:gd name="T95" fmla="*/ 532 h 734"/>
                <a:gd name="T96" fmla="*/ 170 w 735"/>
                <a:gd name="T97" fmla="*/ 623 h 734"/>
                <a:gd name="T98" fmla="*/ 295 w 735"/>
                <a:gd name="T99" fmla="*/ 596 h 734"/>
                <a:gd name="T100" fmla="*/ 367 w 735"/>
                <a:gd name="T101" fmla="*/ 528 h 734"/>
                <a:gd name="T102" fmla="*/ 367 w 735"/>
                <a:gd name="T103" fmla="*/ 205 h 734"/>
                <a:gd name="T104" fmla="*/ 367 w 735"/>
                <a:gd name="T105" fmla="*/ 528 h 734"/>
                <a:gd name="T106" fmla="*/ 367 w 735"/>
                <a:gd name="T107" fmla="*/ 251 h 734"/>
                <a:gd name="T108" fmla="*/ 367 w 735"/>
                <a:gd name="T109" fmla="*/ 482 h 734"/>
                <a:gd name="T110" fmla="*/ 367 w 735"/>
                <a:gd name="T111" fmla="*/ 25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5" h="734">
                  <a:moveTo>
                    <a:pt x="378" y="733"/>
                  </a:moveTo>
                  <a:lnTo>
                    <a:pt x="378" y="733"/>
                  </a:lnTo>
                  <a:cubicBezTo>
                    <a:pt x="348" y="649"/>
                    <a:pt x="348" y="649"/>
                    <a:pt x="348" y="649"/>
                  </a:cubicBezTo>
                  <a:cubicBezTo>
                    <a:pt x="337" y="649"/>
                    <a:pt x="325" y="645"/>
                    <a:pt x="314" y="645"/>
                  </a:cubicBezTo>
                  <a:cubicBezTo>
                    <a:pt x="257" y="718"/>
                    <a:pt x="257" y="718"/>
                    <a:pt x="257" y="718"/>
                  </a:cubicBezTo>
                  <a:cubicBezTo>
                    <a:pt x="242" y="714"/>
                    <a:pt x="242" y="714"/>
                    <a:pt x="242" y="714"/>
                  </a:cubicBezTo>
                  <a:cubicBezTo>
                    <a:pt x="200" y="699"/>
                    <a:pt x="163" y="676"/>
                    <a:pt x="129" y="645"/>
                  </a:cubicBezTo>
                  <a:cubicBezTo>
                    <a:pt x="117" y="634"/>
                    <a:pt x="117" y="634"/>
                    <a:pt x="117" y="634"/>
                  </a:cubicBezTo>
                  <a:cubicBezTo>
                    <a:pt x="151" y="551"/>
                    <a:pt x="151" y="551"/>
                    <a:pt x="151" y="551"/>
                  </a:cubicBezTo>
                  <a:cubicBezTo>
                    <a:pt x="148" y="543"/>
                    <a:pt x="140" y="535"/>
                    <a:pt x="132" y="524"/>
                  </a:cubicBezTo>
                  <a:cubicBezTo>
                    <a:pt x="42" y="539"/>
                    <a:pt x="42" y="539"/>
                    <a:pt x="42" y="539"/>
                  </a:cubicBezTo>
                  <a:cubicBezTo>
                    <a:pt x="34" y="524"/>
                    <a:pt x="34" y="524"/>
                    <a:pt x="34" y="524"/>
                  </a:cubicBezTo>
                  <a:cubicBezTo>
                    <a:pt x="15" y="482"/>
                    <a:pt x="4" y="440"/>
                    <a:pt x="0" y="395"/>
                  </a:cubicBezTo>
                  <a:cubicBezTo>
                    <a:pt x="0" y="380"/>
                    <a:pt x="0" y="380"/>
                    <a:pt x="0" y="380"/>
                  </a:cubicBezTo>
                  <a:cubicBezTo>
                    <a:pt x="83" y="346"/>
                    <a:pt x="83" y="346"/>
                    <a:pt x="83" y="346"/>
                  </a:cubicBezTo>
                  <a:cubicBezTo>
                    <a:pt x="87" y="334"/>
                    <a:pt x="87" y="323"/>
                    <a:pt x="91" y="315"/>
                  </a:cubicBezTo>
                  <a:cubicBezTo>
                    <a:pt x="15" y="258"/>
                    <a:pt x="15" y="258"/>
                    <a:pt x="15" y="258"/>
                  </a:cubicBezTo>
                  <a:cubicBezTo>
                    <a:pt x="23" y="243"/>
                    <a:pt x="23" y="243"/>
                    <a:pt x="23" y="243"/>
                  </a:cubicBezTo>
                  <a:cubicBezTo>
                    <a:pt x="38" y="201"/>
                    <a:pt x="57" y="163"/>
                    <a:pt x="87" y="129"/>
                  </a:cubicBezTo>
                  <a:cubicBezTo>
                    <a:pt x="98" y="114"/>
                    <a:pt x="98" y="114"/>
                    <a:pt x="98" y="114"/>
                  </a:cubicBezTo>
                  <a:cubicBezTo>
                    <a:pt x="182" y="152"/>
                    <a:pt x="182" y="152"/>
                    <a:pt x="182" y="152"/>
                  </a:cubicBezTo>
                  <a:cubicBezTo>
                    <a:pt x="189" y="144"/>
                    <a:pt x="197" y="137"/>
                    <a:pt x="208" y="133"/>
                  </a:cubicBezTo>
                  <a:cubicBezTo>
                    <a:pt x="193" y="42"/>
                    <a:pt x="193" y="42"/>
                    <a:pt x="193" y="42"/>
                  </a:cubicBezTo>
                  <a:cubicBezTo>
                    <a:pt x="208" y="34"/>
                    <a:pt x="208" y="34"/>
                    <a:pt x="208" y="34"/>
                  </a:cubicBezTo>
                  <a:cubicBezTo>
                    <a:pt x="250" y="15"/>
                    <a:pt x="291" y="4"/>
                    <a:pt x="337" y="0"/>
                  </a:cubicBezTo>
                  <a:cubicBezTo>
                    <a:pt x="352" y="0"/>
                    <a:pt x="352" y="0"/>
                    <a:pt x="352" y="0"/>
                  </a:cubicBezTo>
                  <a:cubicBezTo>
                    <a:pt x="386" y="83"/>
                    <a:pt x="386" y="83"/>
                    <a:pt x="386" y="83"/>
                  </a:cubicBezTo>
                  <a:cubicBezTo>
                    <a:pt x="397" y="83"/>
                    <a:pt x="408" y="87"/>
                    <a:pt x="420" y="87"/>
                  </a:cubicBezTo>
                  <a:cubicBezTo>
                    <a:pt x="473" y="15"/>
                    <a:pt x="473" y="15"/>
                    <a:pt x="473" y="15"/>
                  </a:cubicBezTo>
                  <a:cubicBezTo>
                    <a:pt x="488" y="19"/>
                    <a:pt x="488" y="19"/>
                    <a:pt x="488" y="19"/>
                  </a:cubicBezTo>
                  <a:cubicBezTo>
                    <a:pt x="530" y="34"/>
                    <a:pt x="571" y="57"/>
                    <a:pt x="605" y="87"/>
                  </a:cubicBezTo>
                  <a:cubicBezTo>
                    <a:pt x="617" y="95"/>
                    <a:pt x="617" y="95"/>
                    <a:pt x="617" y="95"/>
                  </a:cubicBezTo>
                  <a:cubicBezTo>
                    <a:pt x="579" y="182"/>
                    <a:pt x="579" y="182"/>
                    <a:pt x="579" y="182"/>
                  </a:cubicBezTo>
                  <a:cubicBezTo>
                    <a:pt x="586" y="190"/>
                    <a:pt x="594" y="197"/>
                    <a:pt x="601" y="205"/>
                  </a:cubicBezTo>
                  <a:cubicBezTo>
                    <a:pt x="692" y="194"/>
                    <a:pt x="692" y="194"/>
                    <a:pt x="692" y="194"/>
                  </a:cubicBezTo>
                  <a:cubicBezTo>
                    <a:pt x="696" y="209"/>
                    <a:pt x="696" y="209"/>
                    <a:pt x="696" y="209"/>
                  </a:cubicBezTo>
                  <a:cubicBezTo>
                    <a:pt x="715" y="247"/>
                    <a:pt x="726" y="292"/>
                    <a:pt x="730" y="334"/>
                  </a:cubicBezTo>
                  <a:cubicBezTo>
                    <a:pt x="734" y="353"/>
                    <a:pt x="734" y="353"/>
                    <a:pt x="734" y="353"/>
                  </a:cubicBezTo>
                  <a:cubicBezTo>
                    <a:pt x="647" y="387"/>
                    <a:pt x="647" y="387"/>
                    <a:pt x="647" y="387"/>
                  </a:cubicBezTo>
                  <a:cubicBezTo>
                    <a:pt x="647" y="399"/>
                    <a:pt x="647" y="410"/>
                    <a:pt x="643" y="418"/>
                  </a:cubicBezTo>
                  <a:cubicBezTo>
                    <a:pt x="719" y="475"/>
                    <a:pt x="719" y="475"/>
                    <a:pt x="719" y="475"/>
                  </a:cubicBezTo>
                  <a:cubicBezTo>
                    <a:pt x="711" y="490"/>
                    <a:pt x="711" y="490"/>
                    <a:pt x="711" y="490"/>
                  </a:cubicBezTo>
                  <a:cubicBezTo>
                    <a:pt x="696" y="532"/>
                    <a:pt x="673" y="570"/>
                    <a:pt x="647" y="604"/>
                  </a:cubicBezTo>
                  <a:cubicBezTo>
                    <a:pt x="635" y="615"/>
                    <a:pt x="635" y="615"/>
                    <a:pt x="635" y="615"/>
                  </a:cubicBezTo>
                  <a:cubicBezTo>
                    <a:pt x="552" y="581"/>
                    <a:pt x="552" y="581"/>
                    <a:pt x="552" y="581"/>
                  </a:cubicBezTo>
                  <a:cubicBezTo>
                    <a:pt x="545" y="589"/>
                    <a:pt x="533" y="596"/>
                    <a:pt x="526" y="600"/>
                  </a:cubicBezTo>
                  <a:cubicBezTo>
                    <a:pt x="537" y="691"/>
                    <a:pt x="537" y="691"/>
                    <a:pt x="537" y="691"/>
                  </a:cubicBezTo>
                  <a:cubicBezTo>
                    <a:pt x="522" y="699"/>
                    <a:pt x="522" y="699"/>
                    <a:pt x="522" y="699"/>
                  </a:cubicBezTo>
                  <a:cubicBezTo>
                    <a:pt x="484" y="718"/>
                    <a:pt x="442" y="729"/>
                    <a:pt x="397" y="733"/>
                  </a:cubicBezTo>
                  <a:lnTo>
                    <a:pt x="378" y="733"/>
                  </a:lnTo>
                  <a:close/>
                  <a:moveTo>
                    <a:pt x="295" y="596"/>
                  </a:moveTo>
                  <a:lnTo>
                    <a:pt x="295" y="596"/>
                  </a:lnTo>
                  <a:cubicBezTo>
                    <a:pt x="310" y="600"/>
                    <a:pt x="310" y="600"/>
                    <a:pt x="310" y="600"/>
                  </a:cubicBezTo>
                  <a:cubicBezTo>
                    <a:pt x="325" y="604"/>
                    <a:pt x="344" y="604"/>
                    <a:pt x="363" y="604"/>
                  </a:cubicBezTo>
                  <a:cubicBezTo>
                    <a:pt x="378" y="604"/>
                    <a:pt x="378" y="604"/>
                    <a:pt x="378" y="604"/>
                  </a:cubicBezTo>
                  <a:cubicBezTo>
                    <a:pt x="408" y="687"/>
                    <a:pt x="408" y="687"/>
                    <a:pt x="408" y="687"/>
                  </a:cubicBezTo>
                  <a:cubicBezTo>
                    <a:pt x="439" y="684"/>
                    <a:pt x="465" y="676"/>
                    <a:pt x="488" y="665"/>
                  </a:cubicBezTo>
                  <a:cubicBezTo>
                    <a:pt x="477" y="577"/>
                    <a:pt x="477" y="577"/>
                    <a:pt x="477" y="577"/>
                  </a:cubicBezTo>
                  <a:cubicBezTo>
                    <a:pt x="492" y="570"/>
                    <a:pt x="492" y="570"/>
                    <a:pt x="492" y="570"/>
                  </a:cubicBezTo>
                  <a:cubicBezTo>
                    <a:pt x="503" y="562"/>
                    <a:pt x="518" y="551"/>
                    <a:pt x="533" y="539"/>
                  </a:cubicBezTo>
                  <a:cubicBezTo>
                    <a:pt x="541" y="528"/>
                    <a:pt x="541" y="528"/>
                    <a:pt x="541" y="528"/>
                  </a:cubicBezTo>
                  <a:cubicBezTo>
                    <a:pt x="620" y="562"/>
                    <a:pt x="620" y="562"/>
                    <a:pt x="620" y="562"/>
                  </a:cubicBezTo>
                  <a:cubicBezTo>
                    <a:pt x="639" y="539"/>
                    <a:pt x="654" y="516"/>
                    <a:pt x="662" y="490"/>
                  </a:cubicBezTo>
                  <a:cubicBezTo>
                    <a:pt x="594" y="437"/>
                    <a:pt x="594" y="437"/>
                    <a:pt x="594" y="437"/>
                  </a:cubicBezTo>
                  <a:cubicBezTo>
                    <a:pt x="598" y="422"/>
                    <a:pt x="598" y="422"/>
                    <a:pt x="598" y="422"/>
                  </a:cubicBezTo>
                  <a:cubicBezTo>
                    <a:pt x="601" y="406"/>
                    <a:pt x="605" y="387"/>
                    <a:pt x="605" y="372"/>
                  </a:cubicBezTo>
                  <a:cubicBezTo>
                    <a:pt x="605" y="357"/>
                    <a:pt x="605" y="357"/>
                    <a:pt x="605" y="357"/>
                  </a:cubicBezTo>
                  <a:cubicBezTo>
                    <a:pt x="685" y="323"/>
                    <a:pt x="685" y="323"/>
                    <a:pt x="685" y="323"/>
                  </a:cubicBezTo>
                  <a:cubicBezTo>
                    <a:pt x="681" y="296"/>
                    <a:pt x="673" y="270"/>
                    <a:pt x="666" y="243"/>
                  </a:cubicBezTo>
                  <a:cubicBezTo>
                    <a:pt x="579" y="254"/>
                    <a:pt x="579" y="254"/>
                    <a:pt x="579" y="254"/>
                  </a:cubicBezTo>
                  <a:cubicBezTo>
                    <a:pt x="571" y="243"/>
                    <a:pt x="571" y="243"/>
                    <a:pt x="571" y="243"/>
                  </a:cubicBezTo>
                  <a:cubicBezTo>
                    <a:pt x="560" y="228"/>
                    <a:pt x="548" y="213"/>
                    <a:pt x="537" y="201"/>
                  </a:cubicBezTo>
                  <a:cubicBezTo>
                    <a:pt x="526" y="190"/>
                    <a:pt x="526" y="190"/>
                    <a:pt x="526" y="190"/>
                  </a:cubicBezTo>
                  <a:cubicBezTo>
                    <a:pt x="560" y="110"/>
                    <a:pt x="560" y="110"/>
                    <a:pt x="560" y="110"/>
                  </a:cubicBezTo>
                  <a:cubicBezTo>
                    <a:pt x="541" y="91"/>
                    <a:pt x="514" y="80"/>
                    <a:pt x="488" y="68"/>
                  </a:cubicBezTo>
                  <a:cubicBezTo>
                    <a:pt x="439" y="137"/>
                    <a:pt x="439" y="137"/>
                    <a:pt x="439" y="137"/>
                  </a:cubicBezTo>
                  <a:cubicBezTo>
                    <a:pt x="424" y="133"/>
                    <a:pt x="424" y="133"/>
                    <a:pt x="424" y="133"/>
                  </a:cubicBezTo>
                  <a:cubicBezTo>
                    <a:pt x="405" y="129"/>
                    <a:pt x="390" y="129"/>
                    <a:pt x="371" y="129"/>
                  </a:cubicBezTo>
                  <a:cubicBezTo>
                    <a:pt x="356" y="125"/>
                    <a:pt x="356" y="125"/>
                    <a:pt x="356" y="125"/>
                  </a:cubicBezTo>
                  <a:cubicBezTo>
                    <a:pt x="325" y="46"/>
                    <a:pt x="325" y="46"/>
                    <a:pt x="325" y="46"/>
                  </a:cubicBezTo>
                  <a:cubicBezTo>
                    <a:pt x="295" y="49"/>
                    <a:pt x="269" y="57"/>
                    <a:pt x="242" y="68"/>
                  </a:cubicBezTo>
                  <a:cubicBezTo>
                    <a:pt x="257" y="156"/>
                    <a:pt x="257" y="156"/>
                    <a:pt x="257" y="156"/>
                  </a:cubicBezTo>
                  <a:cubicBezTo>
                    <a:pt x="242" y="163"/>
                    <a:pt x="242" y="163"/>
                    <a:pt x="242" y="163"/>
                  </a:cubicBezTo>
                  <a:cubicBezTo>
                    <a:pt x="227" y="171"/>
                    <a:pt x="216" y="182"/>
                    <a:pt x="200" y="194"/>
                  </a:cubicBezTo>
                  <a:cubicBezTo>
                    <a:pt x="189" y="205"/>
                    <a:pt x="189" y="205"/>
                    <a:pt x="189" y="205"/>
                  </a:cubicBezTo>
                  <a:cubicBezTo>
                    <a:pt x="110" y="171"/>
                    <a:pt x="110" y="171"/>
                    <a:pt x="110" y="171"/>
                  </a:cubicBezTo>
                  <a:cubicBezTo>
                    <a:pt x="95" y="194"/>
                    <a:pt x="79" y="216"/>
                    <a:pt x="68" y="243"/>
                  </a:cubicBezTo>
                  <a:cubicBezTo>
                    <a:pt x="140" y="296"/>
                    <a:pt x="140" y="296"/>
                    <a:pt x="140" y="296"/>
                  </a:cubicBezTo>
                  <a:cubicBezTo>
                    <a:pt x="136" y="308"/>
                    <a:pt x="136" y="308"/>
                    <a:pt x="136" y="308"/>
                  </a:cubicBezTo>
                  <a:cubicBezTo>
                    <a:pt x="132" y="327"/>
                    <a:pt x="129" y="346"/>
                    <a:pt x="129" y="361"/>
                  </a:cubicBezTo>
                  <a:cubicBezTo>
                    <a:pt x="129" y="376"/>
                    <a:pt x="129" y="376"/>
                    <a:pt x="129" y="376"/>
                  </a:cubicBezTo>
                  <a:cubicBezTo>
                    <a:pt x="49" y="410"/>
                    <a:pt x="49" y="410"/>
                    <a:pt x="49" y="410"/>
                  </a:cubicBezTo>
                  <a:cubicBezTo>
                    <a:pt x="53" y="437"/>
                    <a:pt x="57" y="463"/>
                    <a:pt x="68" y="490"/>
                  </a:cubicBezTo>
                  <a:cubicBezTo>
                    <a:pt x="155" y="478"/>
                    <a:pt x="155" y="478"/>
                    <a:pt x="155" y="478"/>
                  </a:cubicBezTo>
                  <a:cubicBezTo>
                    <a:pt x="163" y="490"/>
                    <a:pt x="163" y="490"/>
                    <a:pt x="163" y="490"/>
                  </a:cubicBezTo>
                  <a:cubicBezTo>
                    <a:pt x="170" y="505"/>
                    <a:pt x="182" y="520"/>
                    <a:pt x="197" y="532"/>
                  </a:cubicBezTo>
                  <a:cubicBezTo>
                    <a:pt x="204" y="543"/>
                    <a:pt x="204" y="543"/>
                    <a:pt x="204" y="543"/>
                  </a:cubicBezTo>
                  <a:cubicBezTo>
                    <a:pt x="170" y="623"/>
                    <a:pt x="170" y="623"/>
                    <a:pt x="170" y="623"/>
                  </a:cubicBezTo>
                  <a:cubicBezTo>
                    <a:pt x="193" y="642"/>
                    <a:pt x="219" y="653"/>
                    <a:pt x="242" y="665"/>
                  </a:cubicBezTo>
                  <a:lnTo>
                    <a:pt x="295" y="596"/>
                  </a:lnTo>
                  <a:close/>
                  <a:moveTo>
                    <a:pt x="367" y="528"/>
                  </a:moveTo>
                  <a:lnTo>
                    <a:pt x="367" y="528"/>
                  </a:lnTo>
                  <a:cubicBezTo>
                    <a:pt x="280" y="528"/>
                    <a:pt x="208" y="456"/>
                    <a:pt x="208" y="368"/>
                  </a:cubicBezTo>
                  <a:cubicBezTo>
                    <a:pt x="208" y="277"/>
                    <a:pt x="280" y="205"/>
                    <a:pt x="367" y="205"/>
                  </a:cubicBezTo>
                  <a:cubicBezTo>
                    <a:pt x="454" y="205"/>
                    <a:pt x="526" y="277"/>
                    <a:pt x="526" y="368"/>
                  </a:cubicBezTo>
                  <a:cubicBezTo>
                    <a:pt x="526" y="456"/>
                    <a:pt x="454" y="528"/>
                    <a:pt x="367" y="528"/>
                  </a:cubicBezTo>
                  <a:close/>
                  <a:moveTo>
                    <a:pt x="367" y="251"/>
                  </a:moveTo>
                  <a:lnTo>
                    <a:pt x="367" y="251"/>
                  </a:lnTo>
                  <a:cubicBezTo>
                    <a:pt x="306" y="251"/>
                    <a:pt x="253" y="304"/>
                    <a:pt x="253" y="368"/>
                  </a:cubicBezTo>
                  <a:cubicBezTo>
                    <a:pt x="253" y="429"/>
                    <a:pt x="306" y="482"/>
                    <a:pt x="367" y="482"/>
                  </a:cubicBezTo>
                  <a:cubicBezTo>
                    <a:pt x="431" y="482"/>
                    <a:pt x="484" y="429"/>
                    <a:pt x="484" y="368"/>
                  </a:cubicBezTo>
                  <a:cubicBezTo>
                    <a:pt x="484" y="304"/>
                    <a:pt x="431" y="251"/>
                    <a:pt x="367" y="251"/>
                  </a:cubicBezTo>
                  <a:close/>
                </a:path>
              </a:pathLst>
            </a:custGeom>
            <a:solidFill>
              <a:srgbClr val="93959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94" name="Group 93"/>
          <p:cNvGrpSpPr/>
          <p:nvPr/>
        </p:nvGrpSpPr>
        <p:grpSpPr>
          <a:xfrm>
            <a:off x="6849305" y="1109933"/>
            <a:ext cx="1281194" cy="1142684"/>
            <a:chOff x="6648450" y="1632983"/>
            <a:chExt cx="411163" cy="366712"/>
          </a:xfrm>
        </p:grpSpPr>
        <p:sp>
          <p:nvSpPr>
            <p:cNvPr id="95" name="Freeform 318"/>
            <p:cNvSpPr>
              <a:spLocks noChangeArrowheads="1"/>
            </p:cNvSpPr>
            <p:nvPr/>
          </p:nvSpPr>
          <p:spPr bwMode="auto">
            <a:xfrm>
              <a:off x="6662738" y="1793320"/>
              <a:ext cx="287337" cy="190500"/>
            </a:xfrm>
            <a:custGeom>
              <a:avLst/>
              <a:gdLst>
                <a:gd name="T0" fmla="*/ 798 w 799"/>
                <a:gd name="T1" fmla="*/ 527 h 528"/>
                <a:gd name="T2" fmla="*/ 798 w 799"/>
                <a:gd name="T3" fmla="*/ 0 h 528"/>
                <a:gd name="T4" fmla="*/ 0 w 799"/>
                <a:gd name="T5" fmla="*/ 0 h 528"/>
                <a:gd name="T6" fmla="*/ 0 w 799"/>
                <a:gd name="T7" fmla="*/ 527 h 528"/>
                <a:gd name="T8" fmla="*/ 798 w 799"/>
                <a:gd name="T9" fmla="*/ 527 h 528"/>
              </a:gdLst>
              <a:ahLst/>
              <a:cxnLst>
                <a:cxn ang="0">
                  <a:pos x="T0" y="T1"/>
                </a:cxn>
                <a:cxn ang="0">
                  <a:pos x="T2" y="T3"/>
                </a:cxn>
                <a:cxn ang="0">
                  <a:pos x="T4" y="T5"/>
                </a:cxn>
                <a:cxn ang="0">
                  <a:pos x="T6" y="T7"/>
                </a:cxn>
                <a:cxn ang="0">
                  <a:pos x="T8" y="T9"/>
                </a:cxn>
              </a:cxnLst>
              <a:rect l="0" t="0" r="r" b="b"/>
              <a:pathLst>
                <a:path w="799" h="528">
                  <a:moveTo>
                    <a:pt x="798" y="527"/>
                  </a:moveTo>
                  <a:lnTo>
                    <a:pt x="798" y="0"/>
                  </a:lnTo>
                  <a:lnTo>
                    <a:pt x="0" y="0"/>
                  </a:lnTo>
                  <a:lnTo>
                    <a:pt x="0" y="527"/>
                  </a:lnTo>
                  <a:lnTo>
                    <a:pt x="798" y="527"/>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 name="Freeform 319"/>
            <p:cNvSpPr>
              <a:spLocks noChangeArrowheads="1"/>
            </p:cNvSpPr>
            <p:nvPr/>
          </p:nvSpPr>
          <p:spPr bwMode="auto">
            <a:xfrm>
              <a:off x="6662738" y="1793320"/>
              <a:ext cx="287337" cy="190500"/>
            </a:xfrm>
            <a:custGeom>
              <a:avLst/>
              <a:gdLst>
                <a:gd name="T0" fmla="*/ 798 w 799"/>
                <a:gd name="T1" fmla="*/ 527 h 528"/>
                <a:gd name="T2" fmla="*/ 798 w 799"/>
                <a:gd name="T3" fmla="*/ 0 h 528"/>
                <a:gd name="T4" fmla="*/ 0 w 799"/>
                <a:gd name="T5" fmla="*/ 0 h 528"/>
                <a:gd name="T6" fmla="*/ 0 w 799"/>
                <a:gd name="T7" fmla="*/ 527 h 528"/>
                <a:gd name="T8" fmla="*/ 798 w 799"/>
                <a:gd name="T9" fmla="*/ 527 h 528"/>
              </a:gdLst>
              <a:ahLst/>
              <a:cxnLst>
                <a:cxn ang="0">
                  <a:pos x="T0" y="T1"/>
                </a:cxn>
                <a:cxn ang="0">
                  <a:pos x="T2" y="T3"/>
                </a:cxn>
                <a:cxn ang="0">
                  <a:pos x="T4" y="T5"/>
                </a:cxn>
                <a:cxn ang="0">
                  <a:pos x="T6" y="T7"/>
                </a:cxn>
                <a:cxn ang="0">
                  <a:pos x="T8" y="T9"/>
                </a:cxn>
              </a:cxnLst>
              <a:rect l="0" t="0" r="r" b="b"/>
              <a:pathLst>
                <a:path w="799" h="528">
                  <a:moveTo>
                    <a:pt x="798" y="527"/>
                  </a:moveTo>
                  <a:lnTo>
                    <a:pt x="798" y="0"/>
                  </a:lnTo>
                  <a:lnTo>
                    <a:pt x="0" y="0"/>
                  </a:lnTo>
                  <a:lnTo>
                    <a:pt x="0" y="527"/>
                  </a:lnTo>
                  <a:lnTo>
                    <a:pt x="798" y="527"/>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 name="Freeform 320"/>
            <p:cNvSpPr>
              <a:spLocks noChangeArrowheads="1"/>
            </p:cNvSpPr>
            <p:nvPr/>
          </p:nvSpPr>
          <p:spPr bwMode="auto">
            <a:xfrm>
              <a:off x="6808788" y="1793320"/>
              <a:ext cx="142875" cy="190500"/>
            </a:xfrm>
            <a:custGeom>
              <a:avLst/>
              <a:gdLst>
                <a:gd name="T0" fmla="*/ 395 w 396"/>
                <a:gd name="T1" fmla="*/ 0 h 528"/>
                <a:gd name="T2" fmla="*/ 0 w 396"/>
                <a:gd name="T3" fmla="*/ 0 h 528"/>
                <a:gd name="T4" fmla="*/ 0 w 396"/>
                <a:gd name="T5" fmla="*/ 527 h 528"/>
                <a:gd name="T6" fmla="*/ 395 w 396"/>
                <a:gd name="T7" fmla="*/ 527 h 528"/>
                <a:gd name="T8" fmla="*/ 395 w 396"/>
                <a:gd name="T9" fmla="*/ 0 h 528"/>
              </a:gdLst>
              <a:ahLst/>
              <a:cxnLst>
                <a:cxn ang="0">
                  <a:pos x="T0" y="T1"/>
                </a:cxn>
                <a:cxn ang="0">
                  <a:pos x="T2" y="T3"/>
                </a:cxn>
                <a:cxn ang="0">
                  <a:pos x="T4" y="T5"/>
                </a:cxn>
                <a:cxn ang="0">
                  <a:pos x="T6" y="T7"/>
                </a:cxn>
                <a:cxn ang="0">
                  <a:pos x="T8" y="T9"/>
                </a:cxn>
              </a:cxnLst>
              <a:rect l="0" t="0" r="r" b="b"/>
              <a:pathLst>
                <a:path w="396" h="528">
                  <a:moveTo>
                    <a:pt x="395" y="0"/>
                  </a:moveTo>
                  <a:lnTo>
                    <a:pt x="0" y="0"/>
                  </a:lnTo>
                  <a:lnTo>
                    <a:pt x="0" y="527"/>
                  </a:lnTo>
                  <a:lnTo>
                    <a:pt x="395" y="527"/>
                  </a:lnTo>
                  <a:lnTo>
                    <a:pt x="395"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 name="Freeform 321"/>
            <p:cNvSpPr>
              <a:spLocks noChangeArrowheads="1"/>
            </p:cNvSpPr>
            <p:nvPr/>
          </p:nvSpPr>
          <p:spPr bwMode="auto">
            <a:xfrm>
              <a:off x="6808788" y="1793320"/>
              <a:ext cx="142875" cy="190500"/>
            </a:xfrm>
            <a:custGeom>
              <a:avLst/>
              <a:gdLst>
                <a:gd name="T0" fmla="*/ 395 w 396"/>
                <a:gd name="T1" fmla="*/ 0 h 528"/>
                <a:gd name="T2" fmla="*/ 0 w 396"/>
                <a:gd name="T3" fmla="*/ 0 h 528"/>
                <a:gd name="T4" fmla="*/ 0 w 396"/>
                <a:gd name="T5" fmla="*/ 527 h 528"/>
                <a:gd name="T6" fmla="*/ 395 w 396"/>
                <a:gd name="T7" fmla="*/ 527 h 528"/>
                <a:gd name="T8" fmla="*/ 395 w 396"/>
                <a:gd name="T9" fmla="*/ 0 h 528"/>
              </a:gdLst>
              <a:ahLst/>
              <a:cxnLst>
                <a:cxn ang="0">
                  <a:pos x="T0" y="T1"/>
                </a:cxn>
                <a:cxn ang="0">
                  <a:pos x="T2" y="T3"/>
                </a:cxn>
                <a:cxn ang="0">
                  <a:pos x="T4" y="T5"/>
                </a:cxn>
                <a:cxn ang="0">
                  <a:pos x="T6" y="T7"/>
                </a:cxn>
                <a:cxn ang="0">
                  <a:pos x="T8" y="T9"/>
                </a:cxn>
              </a:cxnLst>
              <a:rect l="0" t="0" r="r" b="b"/>
              <a:pathLst>
                <a:path w="396" h="528">
                  <a:moveTo>
                    <a:pt x="395" y="0"/>
                  </a:moveTo>
                  <a:lnTo>
                    <a:pt x="0" y="0"/>
                  </a:lnTo>
                  <a:lnTo>
                    <a:pt x="0" y="527"/>
                  </a:lnTo>
                  <a:lnTo>
                    <a:pt x="395" y="527"/>
                  </a:lnTo>
                  <a:lnTo>
                    <a:pt x="395"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 name="Freeform 322"/>
            <p:cNvSpPr>
              <a:spLocks noChangeArrowheads="1"/>
            </p:cNvSpPr>
            <p:nvPr/>
          </p:nvSpPr>
          <p:spPr bwMode="auto">
            <a:xfrm>
              <a:off x="6832600" y="1840945"/>
              <a:ext cx="95250" cy="17463"/>
            </a:xfrm>
            <a:custGeom>
              <a:avLst/>
              <a:gdLst>
                <a:gd name="T0" fmla="*/ 263 w 264"/>
                <a:gd name="T1" fmla="*/ 47 h 48"/>
                <a:gd name="T2" fmla="*/ 0 w 264"/>
                <a:gd name="T3" fmla="*/ 47 h 48"/>
                <a:gd name="T4" fmla="*/ 0 w 264"/>
                <a:gd name="T5" fmla="*/ 0 h 48"/>
                <a:gd name="T6" fmla="*/ 263 w 264"/>
                <a:gd name="T7" fmla="*/ 0 h 48"/>
                <a:gd name="T8" fmla="*/ 263 w 264"/>
                <a:gd name="T9" fmla="*/ 47 h 48"/>
              </a:gdLst>
              <a:ahLst/>
              <a:cxnLst>
                <a:cxn ang="0">
                  <a:pos x="T0" y="T1"/>
                </a:cxn>
                <a:cxn ang="0">
                  <a:pos x="T2" y="T3"/>
                </a:cxn>
                <a:cxn ang="0">
                  <a:pos x="T4" y="T5"/>
                </a:cxn>
                <a:cxn ang="0">
                  <a:pos x="T6" y="T7"/>
                </a:cxn>
                <a:cxn ang="0">
                  <a:pos x="T8" y="T9"/>
                </a:cxn>
              </a:cxnLst>
              <a:rect l="0" t="0" r="r" b="b"/>
              <a:pathLst>
                <a:path w="264" h="48">
                  <a:moveTo>
                    <a:pt x="263" y="47"/>
                  </a:moveTo>
                  <a:lnTo>
                    <a:pt x="0" y="47"/>
                  </a:lnTo>
                  <a:lnTo>
                    <a:pt x="0" y="0"/>
                  </a:lnTo>
                  <a:lnTo>
                    <a:pt x="263" y="0"/>
                  </a:lnTo>
                  <a:lnTo>
                    <a:pt x="263" y="47"/>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0" name="Freeform 323"/>
            <p:cNvSpPr>
              <a:spLocks noChangeArrowheads="1"/>
            </p:cNvSpPr>
            <p:nvPr/>
          </p:nvSpPr>
          <p:spPr bwMode="auto">
            <a:xfrm>
              <a:off x="6832600" y="1879045"/>
              <a:ext cx="95250" cy="17463"/>
            </a:xfrm>
            <a:custGeom>
              <a:avLst/>
              <a:gdLst>
                <a:gd name="T0" fmla="*/ 263 w 264"/>
                <a:gd name="T1" fmla="*/ 47 h 48"/>
                <a:gd name="T2" fmla="*/ 0 w 264"/>
                <a:gd name="T3" fmla="*/ 47 h 48"/>
                <a:gd name="T4" fmla="*/ 0 w 264"/>
                <a:gd name="T5" fmla="*/ 0 h 48"/>
                <a:gd name="T6" fmla="*/ 263 w 264"/>
                <a:gd name="T7" fmla="*/ 0 h 48"/>
                <a:gd name="T8" fmla="*/ 263 w 264"/>
                <a:gd name="T9" fmla="*/ 47 h 48"/>
              </a:gdLst>
              <a:ahLst/>
              <a:cxnLst>
                <a:cxn ang="0">
                  <a:pos x="T0" y="T1"/>
                </a:cxn>
                <a:cxn ang="0">
                  <a:pos x="T2" y="T3"/>
                </a:cxn>
                <a:cxn ang="0">
                  <a:pos x="T4" y="T5"/>
                </a:cxn>
                <a:cxn ang="0">
                  <a:pos x="T6" y="T7"/>
                </a:cxn>
                <a:cxn ang="0">
                  <a:pos x="T8" y="T9"/>
                </a:cxn>
              </a:cxnLst>
              <a:rect l="0" t="0" r="r" b="b"/>
              <a:pathLst>
                <a:path w="264" h="48">
                  <a:moveTo>
                    <a:pt x="263" y="47"/>
                  </a:moveTo>
                  <a:lnTo>
                    <a:pt x="0" y="47"/>
                  </a:lnTo>
                  <a:lnTo>
                    <a:pt x="0" y="0"/>
                  </a:lnTo>
                  <a:lnTo>
                    <a:pt x="263" y="0"/>
                  </a:lnTo>
                  <a:lnTo>
                    <a:pt x="263" y="47"/>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1" name="Freeform 324"/>
            <p:cNvSpPr>
              <a:spLocks noChangeArrowheads="1"/>
            </p:cNvSpPr>
            <p:nvPr/>
          </p:nvSpPr>
          <p:spPr bwMode="auto">
            <a:xfrm>
              <a:off x="6832600" y="1917145"/>
              <a:ext cx="95250" cy="17463"/>
            </a:xfrm>
            <a:custGeom>
              <a:avLst/>
              <a:gdLst>
                <a:gd name="T0" fmla="*/ 263 w 264"/>
                <a:gd name="T1" fmla="*/ 47 h 48"/>
                <a:gd name="T2" fmla="*/ 0 w 264"/>
                <a:gd name="T3" fmla="*/ 47 h 48"/>
                <a:gd name="T4" fmla="*/ 0 w 264"/>
                <a:gd name="T5" fmla="*/ 0 h 48"/>
                <a:gd name="T6" fmla="*/ 263 w 264"/>
                <a:gd name="T7" fmla="*/ 0 h 48"/>
                <a:gd name="T8" fmla="*/ 263 w 264"/>
                <a:gd name="T9" fmla="*/ 47 h 48"/>
              </a:gdLst>
              <a:ahLst/>
              <a:cxnLst>
                <a:cxn ang="0">
                  <a:pos x="T0" y="T1"/>
                </a:cxn>
                <a:cxn ang="0">
                  <a:pos x="T2" y="T3"/>
                </a:cxn>
                <a:cxn ang="0">
                  <a:pos x="T4" y="T5"/>
                </a:cxn>
                <a:cxn ang="0">
                  <a:pos x="T6" y="T7"/>
                </a:cxn>
                <a:cxn ang="0">
                  <a:pos x="T8" y="T9"/>
                </a:cxn>
              </a:cxnLst>
              <a:rect l="0" t="0" r="r" b="b"/>
              <a:pathLst>
                <a:path w="264" h="48">
                  <a:moveTo>
                    <a:pt x="263" y="47"/>
                  </a:moveTo>
                  <a:lnTo>
                    <a:pt x="0" y="47"/>
                  </a:lnTo>
                  <a:lnTo>
                    <a:pt x="0" y="0"/>
                  </a:lnTo>
                  <a:lnTo>
                    <a:pt x="263" y="0"/>
                  </a:lnTo>
                  <a:lnTo>
                    <a:pt x="263" y="47"/>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 name="Freeform 325"/>
            <p:cNvSpPr>
              <a:spLocks noChangeArrowheads="1"/>
            </p:cNvSpPr>
            <p:nvPr/>
          </p:nvSpPr>
          <p:spPr bwMode="auto">
            <a:xfrm>
              <a:off x="6708775" y="1831420"/>
              <a:ext cx="53975" cy="55563"/>
            </a:xfrm>
            <a:custGeom>
              <a:avLst/>
              <a:gdLst>
                <a:gd name="T0" fmla="*/ 73 w 148"/>
                <a:gd name="T1" fmla="*/ 152 h 153"/>
                <a:gd name="T2" fmla="*/ 73 w 148"/>
                <a:gd name="T3" fmla="*/ 152 h 153"/>
                <a:gd name="T4" fmla="*/ 147 w 148"/>
                <a:gd name="T5" fmla="*/ 78 h 153"/>
                <a:gd name="T6" fmla="*/ 73 w 148"/>
                <a:gd name="T7" fmla="*/ 0 h 153"/>
                <a:gd name="T8" fmla="*/ 0 w 148"/>
                <a:gd name="T9" fmla="*/ 78 h 153"/>
                <a:gd name="T10" fmla="*/ 73 w 148"/>
                <a:gd name="T11" fmla="*/ 152 h 153"/>
              </a:gdLst>
              <a:ahLst/>
              <a:cxnLst>
                <a:cxn ang="0">
                  <a:pos x="T0" y="T1"/>
                </a:cxn>
                <a:cxn ang="0">
                  <a:pos x="T2" y="T3"/>
                </a:cxn>
                <a:cxn ang="0">
                  <a:pos x="T4" y="T5"/>
                </a:cxn>
                <a:cxn ang="0">
                  <a:pos x="T6" y="T7"/>
                </a:cxn>
                <a:cxn ang="0">
                  <a:pos x="T8" y="T9"/>
                </a:cxn>
                <a:cxn ang="0">
                  <a:pos x="T10" y="T11"/>
                </a:cxn>
              </a:cxnLst>
              <a:rect l="0" t="0" r="r" b="b"/>
              <a:pathLst>
                <a:path w="148" h="153">
                  <a:moveTo>
                    <a:pt x="73" y="152"/>
                  </a:moveTo>
                  <a:lnTo>
                    <a:pt x="73" y="152"/>
                  </a:lnTo>
                  <a:cubicBezTo>
                    <a:pt x="112" y="152"/>
                    <a:pt x="147" y="117"/>
                    <a:pt x="147" y="78"/>
                  </a:cubicBezTo>
                  <a:cubicBezTo>
                    <a:pt x="147" y="35"/>
                    <a:pt x="112" y="0"/>
                    <a:pt x="73" y="0"/>
                  </a:cubicBezTo>
                  <a:cubicBezTo>
                    <a:pt x="31" y="0"/>
                    <a:pt x="0" y="35"/>
                    <a:pt x="0" y="78"/>
                  </a:cubicBezTo>
                  <a:cubicBezTo>
                    <a:pt x="0" y="117"/>
                    <a:pt x="31" y="152"/>
                    <a:pt x="73" y="152"/>
                  </a:cubicBez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3" name="Freeform 326"/>
            <p:cNvSpPr>
              <a:spLocks noChangeArrowheads="1"/>
            </p:cNvSpPr>
            <p:nvPr/>
          </p:nvSpPr>
          <p:spPr bwMode="auto">
            <a:xfrm>
              <a:off x="6683375" y="1888570"/>
              <a:ext cx="106363" cy="55563"/>
            </a:xfrm>
            <a:custGeom>
              <a:avLst/>
              <a:gdLst>
                <a:gd name="T0" fmla="*/ 294 w 295"/>
                <a:gd name="T1" fmla="*/ 153 h 154"/>
                <a:gd name="T2" fmla="*/ 294 w 295"/>
                <a:gd name="T3" fmla="*/ 153 h 154"/>
                <a:gd name="T4" fmla="*/ 294 w 295"/>
                <a:gd name="T5" fmla="*/ 149 h 154"/>
                <a:gd name="T6" fmla="*/ 294 w 295"/>
                <a:gd name="T7" fmla="*/ 149 h 154"/>
                <a:gd name="T8" fmla="*/ 147 w 295"/>
                <a:gd name="T9" fmla="*/ 0 h 154"/>
                <a:gd name="T10" fmla="*/ 0 w 295"/>
                <a:gd name="T11" fmla="*/ 149 h 154"/>
                <a:gd name="T12" fmla="*/ 0 w 295"/>
                <a:gd name="T13" fmla="*/ 149 h 154"/>
                <a:gd name="T14" fmla="*/ 0 w 295"/>
                <a:gd name="T15" fmla="*/ 153 h 154"/>
                <a:gd name="T16" fmla="*/ 294 w 295"/>
                <a:gd name="T17" fmla="*/ 15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 h="154">
                  <a:moveTo>
                    <a:pt x="294" y="153"/>
                  </a:moveTo>
                  <a:lnTo>
                    <a:pt x="294" y="153"/>
                  </a:lnTo>
                  <a:cubicBezTo>
                    <a:pt x="294" y="149"/>
                    <a:pt x="294" y="149"/>
                    <a:pt x="294" y="149"/>
                  </a:cubicBezTo>
                  <a:lnTo>
                    <a:pt x="294" y="149"/>
                  </a:lnTo>
                  <a:cubicBezTo>
                    <a:pt x="294" y="67"/>
                    <a:pt x="229" y="0"/>
                    <a:pt x="147" y="0"/>
                  </a:cubicBezTo>
                  <a:cubicBezTo>
                    <a:pt x="66" y="0"/>
                    <a:pt x="0" y="67"/>
                    <a:pt x="0" y="149"/>
                  </a:cubicBezTo>
                  <a:lnTo>
                    <a:pt x="0" y="149"/>
                  </a:lnTo>
                  <a:cubicBezTo>
                    <a:pt x="0" y="153"/>
                    <a:pt x="0" y="153"/>
                    <a:pt x="0" y="153"/>
                  </a:cubicBezTo>
                  <a:lnTo>
                    <a:pt x="294" y="153"/>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 name="Freeform 327"/>
            <p:cNvSpPr>
              <a:spLocks noChangeArrowheads="1"/>
            </p:cNvSpPr>
            <p:nvPr/>
          </p:nvSpPr>
          <p:spPr bwMode="auto">
            <a:xfrm>
              <a:off x="6859588" y="1632983"/>
              <a:ext cx="200025" cy="201612"/>
            </a:xfrm>
            <a:custGeom>
              <a:avLst/>
              <a:gdLst>
                <a:gd name="T0" fmla="*/ 279 w 555"/>
                <a:gd name="T1" fmla="*/ 559 h 560"/>
                <a:gd name="T2" fmla="*/ 279 w 555"/>
                <a:gd name="T3" fmla="*/ 559 h 560"/>
                <a:gd name="T4" fmla="*/ 0 w 555"/>
                <a:gd name="T5" fmla="*/ 281 h 560"/>
                <a:gd name="T6" fmla="*/ 279 w 555"/>
                <a:gd name="T7" fmla="*/ 0 h 560"/>
                <a:gd name="T8" fmla="*/ 554 w 555"/>
                <a:gd name="T9" fmla="*/ 281 h 560"/>
                <a:gd name="T10" fmla="*/ 279 w 555"/>
                <a:gd name="T11" fmla="*/ 559 h 560"/>
                <a:gd name="T12" fmla="*/ 279 w 555"/>
                <a:gd name="T13" fmla="*/ 47 h 560"/>
                <a:gd name="T14" fmla="*/ 279 w 555"/>
                <a:gd name="T15" fmla="*/ 47 h 560"/>
                <a:gd name="T16" fmla="*/ 47 w 555"/>
                <a:gd name="T17" fmla="*/ 281 h 560"/>
                <a:gd name="T18" fmla="*/ 279 w 555"/>
                <a:gd name="T19" fmla="*/ 516 h 560"/>
                <a:gd name="T20" fmla="*/ 512 w 555"/>
                <a:gd name="T21" fmla="*/ 281 h 560"/>
                <a:gd name="T22" fmla="*/ 279 w 555"/>
                <a:gd name="T23" fmla="*/ 4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5" h="560">
                  <a:moveTo>
                    <a:pt x="279" y="559"/>
                  </a:moveTo>
                  <a:lnTo>
                    <a:pt x="279" y="559"/>
                  </a:lnTo>
                  <a:cubicBezTo>
                    <a:pt x="124" y="559"/>
                    <a:pt x="0" y="434"/>
                    <a:pt x="0" y="281"/>
                  </a:cubicBezTo>
                  <a:cubicBezTo>
                    <a:pt x="0" y="125"/>
                    <a:pt x="124" y="0"/>
                    <a:pt x="279" y="0"/>
                  </a:cubicBezTo>
                  <a:cubicBezTo>
                    <a:pt x="430" y="0"/>
                    <a:pt x="554" y="125"/>
                    <a:pt x="554" y="281"/>
                  </a:cubicBezTo>
                  <a:cubicBezTo>
                    <a:pt x="554" y="434"/>
                    <a:pt x="430" y="559"/>
                    <a:pt x="279" y="559"/>
                  </a:cubicBezTo>
                  <a:close/>
                  <a:moveTo>
                    <a:pt x="279" y="47"/>
                  </a:moveTo>
                  <a:lnTo>
                    <a:pt x="279" y="47"/>
                  </a:lnTo>
                  <a:cubicBezTo>
                    <a:pt x="151" y="47"/>
                    <a:pt x="47" y="152"/>
                    <a:pt x="47" y="281"/>
                  </a:cubicBezTo>
                  <a:cubicBezTo>
                    <a:pt x="47" y="410"/>
                    <a:pt x="151" y="516"/>
                    <a:pt x="279" y="516"/>
                  </a:cubicBezTo>
                  <a:cubicBezTo>
                    <a:pt x="407" y="516"/>
                    <a:pt x="512" y="410"/>
                    <a:pt x="512" y="281"/>
                  </a:cubicBezTo>
                  <a:cubicBezTo>
                    <a:pt x="512" y="152"/>
                    <a:pt x="407" y="47"/>
                    <a:pt x="279" y="47"/>
                  </a:cubicBez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5" name="Freeform 328"/>
            <p:cNvSpPr>
              <a:spLocks noChangeArrowheads="1"/>
            </p:cNvSpPr>
            <p:nvPr/>
          </p:nvSpPr>
          <p:spPr bwMode="auto">
            <a:xfrm>
              <a:off x="6648450" y="1777445"/>
              <a:ext cx="319088" cy="222250"/>
            </a:xfrm>
            <a:custGeom>
              <a:avLst/>
              <a:gdLst>
                <a:gd name="T0" fmla="*/ 868 w 888"/>
                <a:gd name="T1" fmla="*/ 160 h 618"/>
                <a:gd name="T2" fmla="*/ 868 w 888"/>
                <a:gd name="T3" fmla="*/ 160 h 618"/>
                <a:gd name="T4" fmla="*/ 841 w 888"/>
                <a:gd name="T5" fmla="*/ 160 h 618"/>
                <a:gd name="T6" fmla="*/ 841 w 888"/>
                <a:gd name="T7" fmla="*/ 574 h 618"/>
                <a:gd name="T8" fmla="*/ 47 w 888"/>
                <a:gd name="T9" fmla="*/ 574 h 618"/>
                <a:gd name="T10" fmla="*/ 47 w 888"/>
                <a:gd name="T11" fmla="*/ 47 h 618"/>
                <a:gd name="T12" fmla="*/ 643 w 888"/>
                <a:gd name="T13" fmla="*/ 47 h 618"/>
                <a:gd name="T14" fmla="*/ 616 w 888"/>
                <a:gd name="T15" fmla="*/ 0 h 618"/>
                <a:gd name="T16" fmla="*/ 0 w 888"/>
                <a:gd name="T17" fmla="*/ 0 h 618"/>
                <a:gd name="T18" fmla="*/ 0 w 888"/>
                <a:gd name="T19" fmla="*/ 617 h 618"/>
                <a:gd name="T20" fmla="*/ 887 w 888"/>
                <a:gd name="T21" fmla="*/ 617 h 618"/>
                <a:gd name="T22" fmla="*/ 887 w 888"/>
                <a:gd name="T23" fmla="*/ 160 h 618"/>
                <a:gd name="T24" fmla="*/ 868 w 888"/>
                <a:gd name="T25" fmla="*/ 16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8" h="618">
                  <a:moveTo>
                    <a:pt x="868" y="160"/>
                  </a:moveTo>
                  <a:lnTo>
                    <a:pt x="868" y="160"/>
                  </a:lnTo>
                  <a:cubicBezTo>
                    <a:pt x="856" y="160"/>
                    <a:pt x="849" y="160"/>
                    <a:pt x="841" y="160"/>
                  </a:cubicBezTo>
                  <a:cubicBezTo>
                    <a:pt x="841" y="574"/>
                    <a:pt x="841" y="574"/>
                    <a:pt x="841" y="574"/>
                  </a:cubicBezTo>
                  <a:cubicBezTo>
                    <a:pt x="47" y="574"/>
                    <a:pt x="47" y="574"/>
                    <a:pt x="47" y="574"/>
                  </a:cubicBezTo>
                  <a:cubicBezTo>
                    <a:pt x="47" y="47"/>
                    <a:pt x="47" y="47"/>
                    <a:pt x="47" y="47"/>
                  </a:cubicBezTo>
                  <a:cubicBezTo>
                    <a:pt x="643" y="47"/>
                    <a:pt x="643" y="47"/>
                    <a:pt x="643" y="47"/>
                  </a:cubicBezTo>
                  <a:cubicBezTo>
                    <a:pt x="632" y="31"/>
                    <a:pt x="624" y="15"/>
                    <a:pt x="616" y="0"/>
                  </a:cubicBezTo>
                  <a:cubicBezTo>
                    <a:pt x="0" y="0"/>
                    <a:pt x="0" y="0"/>
                    <a:pt x="0" y="0"/>
                  </a:cubicBezTo>
                  <a:cubicBezTo>
                    <a:pt x="0" y="617"/>
                    <a:pt x="0" y="617"/>
                    <a:pt x="0" y="617"/>
                  </a:cubicBezTo>
                  <a:cubicBezTo>
                    <a:pt x="887" y="617"/>
                    <a:pt x="887" y="617"/>
                    <a:pt x="887" y="617"/>
                  </a:cubicBezTo>
                  <a:cubicBezTo>
                    <a:pt x="887" y="160"/>
                    <a:pt x="887" y="160"/>
                    <a:pt x="887" y="160"/>
                  </a:cubicBezTo>
                  <a:cubicBezTo>
                    <a:pt x="880" y="160"/>
                    <a:pt x="872" y="160"/>
                    <a:pt x="868" y="160"/>
                  </a:cubicBez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6" name="Freeform 329"/>
            <p:cNvSpPr>
              <a:spLocks noChangeArrowheads="1"/>
            </p:cNvSpPr>
            <p:nvPr/>
          </p:nvSpPr>
          <p:spPr bwMode="auto">
            <a:xfrm>
              <a:off x="6877050" y="1650445"/>
              <a:ext cx="168275" cy="169863"/>
            </a:xfrm>
            <a:custGeom>
              <a:avLst/>
              <a:gdLst>
                <a:gd name="T0" fmla="*/ 232 w 466"/>
                <a:gd name="T1" fmla="*/ 0 h 470"/>
                <a:gd name="T2" fmla="*/ 232 w 466"/>
                <a:gd name="T3" fmla="*/ 0 h 470"/>
                <a:gd name="T4" fmla="*/ 0 w 466"/>
                <a:gd name="T5" fmla="*/ 234 h 470"/>
                <a:gd name="T6" fmla="*/ 232 w 466"/>
                <a:gd name="T7" fmla="*/ 469 h 470"/>
                <a:gd name="T8" fmla="*/ 465 w 466"/>
                <a:gd name="T9" fmla="*/ 234 h 470"/>
                <a:gd name="T10" fmla="*/ 232 w 466"/>
                <a:gd name="T11" fmla="*/ 0 h 470"/>
              </a:gdLst>
              <a:ahLst/>
              <a:cxnLst>
                <a:cxn ang="0">
                  <a:pos x="T0" y="T1"/>
                </a:cxn>
                <a:cxn ang="0">
                  <a:pos x="T2" y="T3"/>
                </a:cxn>
                <a:cxn ang="0">
                  <a:pos x="T4" y="T5"/>
                </a:cxn>
                <a:cxn ang="0">
                  <a:pos x="T6" y="T7"/>
                </a:cxn>
                <a:cxn ang="0">
                  <a:pos x="T8" y="T9"/>
                </a:cxn>
                <a:cxn ang="0">
                  <a:pos x="T10" y="T11"/>
                </a:cxn>
              </a:cxnLst>
              <a:rect l="0" t="0" r="r" b="b"/>
              <a:pathLst>
                <a:path w="466" h="470">
                  <a:moveTo>
                    <a:pt x="232" y="0"/>
                  </a:moveTo>
                  <a:lnTo>
                    <a:pt x="232" y="0"/>
                  </a:lnTo>
                  <a:cubicBezTo>
                    <a:pt x="104" y="0"/>
                    <a:pt x="0" y="105"/>
                    <a:pt x="0" y="234"/>
                  </a:cubicBezTo>
                  <a:cubicBezTo>
                    <a:pt x="0" y="363"/>
                    <a:pt x="104" y="469"/>
                    <a:pt x="232" y="469"/>
                  </a:cubicBezTo>
                  <a:cubicBezTo>
                    <a:pt x="360" y="469"/>
                    <a:pt x="465" y="363"/>
                    <a:pt x="465" y="234"/>
                  </a:cubicBezTo>
                  <a:cubicBezTo>
                    <a:pt x="465" y="105"/>
                    <a:pt x="360" y="0"/>
                    <a:pt x="232" y="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7" name="Freeform 330"/>
            <p:cNvSpPr>
              <a:spLocks noChangeArrowheads="1"/>
            </p:cNvSpPr>
            <p:nvPr/>
          </p:nvSpPr>
          <p:spPr bwMode="auto">
            <a:xfrm>
              <a:off x="6923088" y="1675845"/>
              <a:ext cx="73025" cy="103188"/>
            </a:xfrm>
            <a:custGeom>
              <a:avLst/>
              <a:gdLst>
                <a:gd name="T0" fmla="*/ 47 w 203"/>
                <a:gd name="T1" fmla="*/ 125 h 287"/>
                <a:gd name="T2" fmla="*/ 47 w 203"/>
                <a:gd name="T3" fmla="*/ 125 h 287"/>
                <a:gd name="T4" fmla="*/ 47 w 203"/>
                <a:gd name="T5" fmla="*/ 82 h 287"/>
                <a:gd name="T6" fmla="*/ 101 w 203"/>
                <a:gd name="T7" fmla="*/ 28 h 287"/>
                <a:gd name="T8" fmla="*/ 136 w 203"/>
                <a:gd name="T9" fmla="*/ 43 h 287"/>
                <a:gd name="T10" fmla="*/ 151 w 203"/>
                <a:gd name="T11" fmla="*/ 82 h 287"/>
                <a:gd name="T12" fmla="*/ 151 w 203"/>
                <a:gd name="T13" fmla="*/ 125 h 287"/>
                <a:gd name="T14" fmla="*/ 182 w 203"/>
                <a:gd name="T15" fmla="*/ 125 h 287"/>
                <a:gd name="T16" fmla="*/ 182 w 203"/>
                <a:gd name="T17" fmla="*/ 82 h 287"/>
                <a:gd name="T18" fmla="*/ 159 w 203"/>
                <a:gd name="T19" fmla="*/ 24 h 287"/>
                <a:gd name="T20" fmla="*/ 101 w 203"/>
                <a:gd name="T21" fmla="*/ 0 h 287"/>
                <a:gd name="T22" fmla="*/ 101 w 203"/>
                <a:gd name="T23" fmla="*/ 0 h 287"/>
                <a:gd name="T24" fmla="*/ 16 w 203"/>
                <a:gd name="T25" fmla="*/ 82 h 287"/>
                <a:gd name="T26" fmla="*/ 16 w 203"/>
                <a:gd name="T27" fmla="*/ 125 h 287"/>
                <a:gd name="T28" fmla="*/ 0 w 203"/>
                <a:gd name="T29" fmla="*/ 125 h 287"/>
                <a:gd name="T30" fmla="*/ 0 w 203"/>
                <a:gd name="T31" fmla="*/ 286 h 287"/>
                <a:gd name="T32" fmla="*/ 202 w 203"/>
                <a:gd name="T33" fmla="*/ 286 h 287"/>
                <a:gd name="T34" fmla="*/ 202 w 203"/>
                <a:gd name="T35" fmla="*/ 125 h 287"/>
                <a:gd name="T36" fmla="*/ 47 w 203"/>
                <a:gd name="T37" fmla="*/ 12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3" h="287">
                  <a:moveTo>
                    <a:pt x="47" y="125"/>
                  </a:moveTo>
                  <a:lnTo>
                    <a:pt x="47" y="125"/>
                  </a:lnTo>
                  <a:cubicBezTo>
                    <a:pt x="47" y="82"/>
                    <a:pt x="47" y="82"/>
                    <a:pt x="47" y="82"/>
                  </a:cubicBezTo>
                  <a:cubicBezTo>
                    <a:pt x="47" y="51"/>
                    <a:pt x="70" y="28"/>
                    <a:pt x="101" y="28"/>
                  </a:cubicBezTo>
                  <a:cubicBezTo>
                    <a:pt x="113" y="28"/>
                    <a:pt x="128" y="35"/>
                    <a:pt x="136" y="43"/>
                  </a:cubicBezTo>
                  <a:cubicBezTo>
                    <a:pt x="148" y="55"/>
                    <a:pt x="151" y="67"/>
                    <a:pt x="151" y="82"/>
                  </a:cubicBezTo>
                  <a:cubicBezTo>
                    <a:pt x="151" y="125"/>
                    <a:pt x="151" y="125"/>
                    <a:pt x="151" y="125"/>
                  </a:cubicBezTo>
                  <a:cubicBezTo>
                    <a:pt x="182" y="125"/>
                    <a:pt x="182" y="125"/>
                    <a:pt x="182" y="125"/>
                  </a:cubicBezTo>
                  <a:cubicBezTo>
                    <a:pt x="182" y="82"/>
                    <a:pt x="182" y="82"/>
                    <a:pt x="182" y="82"/>
                  </a:cubicBezTo>
                  <a:cubicBezTo>
                    <a:pt x="182" y="59"/>
                    <a:pt x="175" y="39"/>
                    <a:pt x="159" y="24"/>
                  </a:cubicBezTo>
                  <a:cubicBezTo>
                    <a:pt x="144" y="8"/>
                    <a:pt x="120" y="0"/>
                    <a:pt x="101" y="0"/>
                  </a:cubicBezTo>
                  <a:lnTo>
                    <a:pt x="101" y="0"/>
                  </a:lnTo>
                  <a:cubicBezTo>
                    <a:pt x="55" y="0"/>
                    <a:pt x="16" y="35"/>
                    <a:pt x="16" y="82"/>
                  </a:cubicBezTo>
                  <a:cubicBezTo>
                    <a:pt x="16" y="125"/>
                    <a:pt x="16" y="125"/>
                    <a:pt x="16" y="125"/>
                  </a:cubicBezTo>
                  <a:cubicBezTo>
                    <a:pt x="0" y="125"/>
                    <a:pt x="0" y="125"/>
                    <a:pt x="0" y="125"/>
                  </a:cubicBezTo>
                  <a:cubicBezTo>
                    <a:pt x="0" y="286"/>
                    <a:pt x="0" y="286"/>
                    <a:pt x="0" y="286"/>
                  </a:cubicBezTo>
                  <a:cubicBezTo>
                    <a:pt x="202" y="286"/>
                    <a:pt x="202" y="286"/>
                    <a:pt x="202" y="286"/>
                  </a:cubicBezTo>
                  <a:cubicBezTo>
                    <a:pt x="202" y="125"/>
                    <a:pt x="202" y="125"/>
                    <a:pt x="202" y="125"/>
                  </a:cubicBezTo>
                  <a:lnTo>
                    <a:pt x="47" y="125"/>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09" name="Rectangle 108"/>
          <p:cNvSpPr/>
          <p:nvPr/>
        </p:nvSpPr>
        <p:spPr>
          <a:xfrm>
            <a:off x="3301538" y="1025662"/>
            <a:ext cx="2880084" cy="3322320"/>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111" name="Rectangle 110"/>
          <p:cNvSpPr/>
          <p:nvPr/>
        </p:nvSpPr>
        <p:spPr>
          <a:xfrm>
            <a:off x="352731" y="1031208"/>
            <a:ext cx="2880084" cy="3322320"/>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Tree>
    <p:extLst>
      <p:ext uri="{BB962C8B-B14F-4D97-AF65-F5344CB8AC3E}">
        <p14:creationId xmlns:p14="http://schemas.microsoft.com/office/powerpoint/2010/main" val="3009075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6">
                                            <p:txEl>
                                              <p:pRg st="0" end="0"/>
                                            </p:txEl>
                                          </p:spTgt>
                                        </p:tgtEl>
                                        <p:attrNameLst>
                                          <p:attrName>style.visibility</p:attrName>
                                        </p:attrNameLst>
                                      </p:cBhvr>
                                      <p:to>
                                        <p:strVal val="visible"/>
                                      </p:to>
                                    </p:set>
                                    <p:animEffect transition="in" filter="fade">
                                      <p:cBhvr>
                                        <p:cTn id="10" dur="500"/>
                                        <p:tgtEl>
                                          <p:spTgt spid="51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5"/>
                                        </p:tgtEl>
                                        <p:attrNameLst>
                                          <p:attrName>style.visibility</p:attrName>
                                        </p:attrNameLst>
                                      </p:cBhvr>
                                      <p:to>
                                        <p:strVal val="visible"/>
                                      </p:to>
                                    </p:set>
                                    <p:animEffect transition="in" filter="fade">
                                      <p:cBhvr>
                                        <p:cTn id="15" dur="500"/>
                                        <p:tgtEl>
                                          <p:spTgt spid="5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1"/>
                                        </p:tgtEl>
                                        <p:attrNameLst>
                                          <p:attrName>style.visibility</p:attrName>
                                        </p:attrNameLst>
                                      </p:cBhvr>
                                      <p:to>
                                        <p:strVal val="visible"/>
                                      </p:to>
                                    </p:set>
                                    <p:animEffect transition="in" filter="fade">
                                      <p:cBhvr>
                                        <p:cTn id="23" dur="500"/>
                                        <p:tgtEl>
                                          <p:spTgt spid="111"/>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fade">
                                      <p:cBhvr>
                                        <p:cTn id="27" dur="500"/>
                                        <p:tgtEl>
                                          <p:spTgt spid="8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21">
                                            <p:txEl>
                                              <p:pRg st="0" end="0"/>
                                            </p:txEl>
                                          </p:spTgt>
                                        </p:tgtEl>
                                        <p:attrNameLst>
                                          <p:attrName>style.visibility</p:attrName>
                                        </p:attrNameLst>
                                      </p:cBhvr>
                                      <p:to>
                                        <p:strVal val="visible"/>
                                      </p:to>
                                    </p:set>
                                    <p:animEffect transition="in" filter="fade">
                                      <p:cBhvr>
                                        <p:cTn id="30" dur="500"/>
                                        <p:tgtEl>
                                          <p:spTgt spid="521">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21">
                                            <p:txEl>
                                              <p:pRg st="1" end="1"/>
                                            </p:txEl>
                                          </p:spTgt>
                                        </p:tgtEl>
                                        <p:attrNameLst>
                                          <p:attrName>style.visibility</p:attrName>
                                        </p:attrNameLst>
                                      </p:cBhvr>
                                      <p:to>
                                        <p:strVal val="visible"/>
                                      </p:to>
                                    </p:set>
                                    <p:animEffect transition="in" filter="fade">
                                      <p:cBhvr>
                                        <p:cTn id="33" dur="500"/>
                                        <p:tgtEl>
                                          <p:spTgt spid="521">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20"/>
                                        </p:tgtEl>
                                        <p:attrNameLst>
                                          <p:attrName>style.visibility</p:attrName>
                                        </p:attrNameLst>
                                      </p:cBhvr>
                                      <p:to>
                                        <p:strVal val="visible"/>
                                      </p:to>
                                    </p:set>
                                    <p:animEffect transition="in" filter="fade">
                                      <p:cBhvr>
                                        <p:cTn id="38" dur="500"/>
                                        <p:tgtEl>
                                          <p:spTgt spid="5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9"/>
                                        </p:tgtEl>
                                        <p:attrNameLst>
                                          <p:attrName>style.visibility</p:attrName>
                                        </p:attrNameLst>
                                      </p:cBhvr>
                                      <p:to>
                                        <p:strVal val="visible"/>
                                      </p:to>
                                    </p:set>
                                    <p:animEffect transition="in" filter="fade">
                                      <p:cBhvr>
                                        <p:cTn id="46" dur="500"/>
                                        <p:tgtEl>
                                          <p:spTgt spid="109"/>
                                        </p:tgtEl>
                                      </p:cBhvr>
                                    </p:animEffect>
                                  </p:childTnLst>
                                </p:cTn>
                              </p:par>
                              <p:par>
                                <p:cTn id="47" presetID="10" presetClass="entr" presetSubtype="0" fill="hold" nodeType="with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fade">
                                      <p:cBhvr>
                                        <p:cTn id="49" dur="500"/>
                                        <p:tgtEl>
                                          <p:spTgt spid="9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23">
                                            <p:txEl>
                                              <p:pRg st="0" end="0"/>
                                            </p:txEl>
                                          </p:spTgt>
                                        </p:tgtEl>
                                        <p:attrNameLst>
                                          <p:attrName>style.visibility</p:attrName>
                                        </p:attrNameLst>
                                      </p:cBhvr>
                                      <p:to>
                                        <p:strVal val="visible"/>
                                      </p:to>
                                    </p:set>
                                    <p:animEffect transition="in" filter="fade">
                                      <p:cBhvr>
                                        <p:cTn id="52" dur="500"/>
                                        <p:tgtEl>
                                          <p:spTgt spid="52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22"/>
                                        </p:tgtEl>
                                        <p:attrNameLst>
                                          <p:attrName>style.visibility</p:attrName>
                                        </p:attrNameLst>
                                      </p:cBhvr>
                                      <p:to>
                                        <p:strVal val="visible"/>
                                      </p:to>
                                    </p:set>
                                    <p:animEffect transition="in" filter="fade">
                                      <p:cBhvr>
                                        <p:cTn id="57" dur="500"/>
                                        <p:tgtEl>
                                          <p:spTgt spid="5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 grpId="0" build="p"/>
      <p:bldP spid="521" grpId="0" uiExpand="1" build="p"/>
      <p:bldP spid="523" grpId="0" build="p"/>
      <p:bldP spid="7" grpId="0"/>
      <p:bldP spid="8" grpId="0"/>
      <p:bldP spid="9" grpId="0"/>
      <p:bldP spid="109" grpId="0" animBg="1"/>
      <p:bldP spid="1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Would You Set Up Your Profile?</a:t>
            </a:r>
          </a:p>
        </p:txBody>
      </p:sp>
      <p:sp>
        <p:nvSpPr>
          <p:cNvPr id="44" name="Text Placeholder 15"/>
          <p:cNvSpPr>
            <a:spLocks noGrp="1"/>
          </p:cNvSpPr>
          <p:nvPr>
            <p:ph type="body" sz="quarter" idx="14"/>
          </p:nvPr>
        </p:nvSpPr>
        <p:spPr>
          <a:xfrm>
            <a:off x="457200" y="766362"/>
            <a:ext cx="8230898" cy="193465"/>
          </a:xfrm>
        </p:spPr>
        <p:txBody>
          <a:bodyPr/>
          <a:lstStyle/>
          <a:p>
            <a:r>
              <a:rPr lang="en-US">
                <a:solidFill>
                  <a:schemeClr val="bg2"/>
                </a:solidFill>
              </a:rPr>
              <a:t>Give it a try!</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024" t="23556" r="1803" b="19722"/>
          <a:stretch/>
        </p:blipFill>
        <p:spPr>
          <a:xfrm>
            <a:off x="0" y="1324827"/>
            <a:ext cx="9144000" cy="35955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410" y="1748677"/>
            <a:ext cx="3476861" cy="2607646"/>
          </a:xfrm>
          <a:prstGeom prst="rect">
            <a:avLst/>
          </a:prstGeom>
          <a:ln>
            <a:solidFill>
              <a:schemeClr val="bg1">
                <a:lumMod val="85000"/>
              </a:schemeClr>
            </a:solidFill>
          </a:ln>
        </p:spPr>
      </p:pic>
      <p:sp>
        <p:nvSpPr>
          <p:cNvPr id="5" name="TextBox 4"/>
          <p:cNvSpPr txBox="1"/>
          <p:nvPr/>
        </p:nvSpPr>
        <p:spPr>
          <a:xfrm>
            <a:off x="4350814" y="2156781"/>
            <a:ext cx="744415" cy="267766"/>
          </a:xfrm>
          <a:prstGeom prst="rect">
            <a:avLst/>
          </a:prstGeom>
          <a:noFill/>
        </p:spPr>
        <p:txBody>
          <a:bodyPr wrap="square" rtlCol="0">
            <a:spAutoFit/>
          </a:bodyPr>
          <a:lstStyle/>
          <a:p>
            <a:pPr>
              <a:lnSpc>
                <a:spcPct val="95000"/>
              </a:lnSpc>
            </a:pPr>
            <a:r>
              <a:rPr lang="en-US" sz="1200"/>
              <a:t>x</a:t>
            </a:r>
          </a:p>
        </p:txBody>
      </p:sp>
      <p:sp>
        <p:nvSpPr>
          <p:cNvPr id="9" name="TextBox 8"/>
          <p:cNvSpPr txBox="1"/>
          <p:nvPr/>
        </p:nvSpPr>
        <p:spPr>
          <a:xfrm>
            <a:off x="5173662" y="2520195"/>
            <a:ext cx="744415" cy="267766"/>
          </a:xfrm>
          <a:prstGeom prst="rect">
            <a:avLst/>
          </a:prstGeom>
          <a:noFill/>
        </p:spPr>
        <p:txBody>
          <a:bodyPr wrap="square" rtlCol="0">
            <a:spAutoFit/>
          </a:bodyPr>
          <a:lstStyle/>
          <a:p>
            <a:pPr>
              <a:lnSpc>
                <a:spcPct val="95000"/>
              </a:lnSpc>
            </a:pPr>
            <a:r>
              <a:rPr lang="en-US" sz="1200"/>
              <a:t>x</a:t>
            </a:r>
          </a:p>
        </p:txBody>
      </p:sp>
      <p:sp>
        <p:nvSpPr>
          <p:cNvPr id="10" name="TextBox 9"/>
          <p:cNvSpPr txBox="1"/>
          <p:nvPr/>
        </p:nvSpPr>
        <p:spPr>
          <a:xfrm>
            <a:off x="5173662" y="2889499"/>
            <a:ext cx="744415" cy="267766"/>
          </a:xfrm>
          <a:prstGeom prst="rect">
            <a:avLst/>
          </a:prstGeom>
          <a:noFill/>
        </p:spPr>
        <p:txBody>
          <a:bodyPr wrap="square" rtlCol="0">
            <a:spAutoFit/>
          </a:bodyPr>
          <a:lstStyle/>
          <a:p>
            <a:pPr>
              <a:lnSpc>
                <a:spcPct val="95000"/>
              </a:lnSpc>
            </a:pPr>
            <a:r>
              <a:rPr lang="en-US" sz="1200"/>
              <a:t>x</a:t>
            </a:r>
          </a:p>
        </p:txBody>
      </p:sp>
      <p:sp>
        <p:nvSpPr>
          <p:cNvPr id="11" name="TextBox 10"/>
          <p:cNvSpPr txBox="1"/>
          <p:nvPr/>
        </p:nvSpPr>
        <p:spPr>
          <a:xfrm>
            <a:off x="5173662" y="3247241"/>
            <a:ext cx="744415" cy="267766"/>
          </a:xfrm>
          <a:prstGeom prst="rect">
            <a:avLst/>
          </a:prstGeom>
          <a:noFill/>
        </p:spPr>
        <p:txBody>
          <a:bodyPr wrap="square" rtlCol="0">
            <a:spAutoFit/>
          </a:bodyPr>
          <a:lstStyle/>
          <a:p>
            <a:pPr>
              <a:lnSpc>
                <a:spcPct val="95000"/>
              </a:lnSpc>
            </a:pPr>
            <a:r>
              <a:rPr lang="en-US" sz="1200"/>
              <a:t>x</a:t>
            </a:r>
          </a:p>
        </p:txBody>
      </p:sp>
      <p:sp>
        <p:nvSpPr>
          <p:cNvPr id="12" name="TextBox 11"/>
          <p:cNvSpPr txBox="1"/>
          <p:nvPr/>
        </p:nvSpPr>
        <p:spPr>
          <a:xfrm>
            <a:off x="5173662" y="3616545"/>
            <a:ext cx="744415" cy="267766"/>
          </a:xfrm>
          <a:prstGeom prst="rect">
            <a:avLst/>
          </a:prstGeom>
          <a:noFill/>
        </p:spPr>
        <p:txBody>
          <a:bodyPr wrap="square" rtlCol="0">
            <a:spAutoFit/>
          </a:bodyPr>
          <a:lstStyle/>
          <a:p>
            <a:pPr>
              <a:lnSpc>
                <a:spcPct val="95000"/>
              </a:lnSpc>
            </a:pPr>
            <a:r>
              <a:rPr lang="en-US" sz="1200"/>
              <a:t>x</a:t>
            </a:r>
          </a:p>
        </p:txBody>
      </p:sp>
      <p:sp>
        <p:nvSpPr>
          <p:cNvPr id="14" name="TextBox 13"/>
          <p:cNvSpPr txBox="1"/>
          <p:nvPr/>
        </p:nvSpPr>
        <p:spPr>
          <a:xfrm>
            <a:off x="5173661" y="3985174"/>
            <a:ext cx="744415" cy="267766"/>
          </a:xfrm>
          <a:prstGeom prst="rect">
            <a:avLst/>
          </a:prstGeom>
          <a:noFill/>
        </p:spPr>
        <p:txBody>
          <a:bodyPr wrap="square" rtlCol="0">
            <a:spAutoFit/>
          </a:bodyPr>
          <a:lstStyle/>
          <a:p>
            <a:pPr>
              <a:lnSpc>
                <a:spcPct val="95000"/>
              </a:lnSpc>
            </a:pPr>
            <a:r>
              <a:rPr lang="en-US" sz="1200"/>
              <a:t>x</a:t>
            </a:r>
          </a:p>
        </p:txBody>
      </p:sp>
    </p:spTree>
    <p:extLst>
      <p:ext uri="{BB962C8B-B14F-4D97-AF65-F5344CB8AC3E}">
        <p14:creationId xmlns:p14="http://schemas.microsoft.com/office/powerpoint/2010/main" val="3785939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Your Responsibility In…</a:t>
            </a:r>
          </a:p>
        </p:txBody>
      </p:sp>
      <p:grpSp>
        <p:nvGrpSpPr>
          <p:cNvPr id="264" name="Group 263"/>
          <p:cNvGrpSpPr/>
          <p:nvPr/>
        </p:nvGrpSpPr>
        <p:grpSpPr>
          <a:xfrm>
            <a:off x="924180" y="1148125"/>
            <a:ext cx="1410411" cy="982482"/>
            <a:chOff x="1746250" y="1662113"/>
            <a:chExt cx="512763" cy="357187"/>
          </a:xfrm>
        </p:grpSpPr>
        <p:sp>
          <p:nvSpPr>
            <p:cNvPr id="265" name="Freeform 212"/>
            <p:cNvSpPr>
              <a:spLocks noChangeArrowheads="1"/>
            </p:cNvSpPr>
            <p:nvPr/>
          </p:nvSpPr>
          <p:spPr bwMode="auto">
            <a:xfrm>
              <a:off x="1898650" y="1681163"/>
              <a:ext cx="265113" cy="169862"/>
            </a:xfrm>
            <a:custGeom>
              <a:avLst/>
              <a:gdLst>
                <a:gd name="T0" fmla="*/ 0 w 735"/>
                <a:gd name="T1" fmla="*/ 0 h 471"/>
                <a:gd name="T2" fmla="*/ 0 w 735"/>
                <a:gd name="T3" fmla="*/ 470 h 471"/>
                <a:gd name="T4" fmla="*/ 734 w 735"/>
                <a:gd name="T5" fmla="*/ 470 h 471"/>
                <a:gd name="T6" fmla="*/ 734 w 735"/>
                <a:gd name="T7" fmla="*/ 0 h 471"/>
                <a:gd name="T8" fmla="*/ 0 w 735"/>
                <a:gd name="T9" fmla="*/ 0 h 471"/>
              </a:gdLst>
              <a:ahLst/>
              <a:cxnLst>
                <a:cxn ang="0">
                  <a:pos x="T0" y="T1"/>
                </a:cxn>
                <a:cxn ang="0">
                  <a:pos x="T2" y="T3"/>
                </a:cxn>
                <a:cxn ang="0">
                  <a:pos x="T4" y="T5"/>
                </a:cxn>
                <a:cxn ang="0">
                  <a:pos x="T6" y="T7"/>
                </a:cxn>
                <a:cxn ang="0">
                  <a:pos x="T8" y="T9"/>
                </a:cxn>
              </a:cxnLst>
              <a:rect l="0" t="0" r="r" b="b"/>
              <a:pathLst>
                <a:path w="735" h="471">
                  <a:moveTo>
                    <a:pt x="0" y="0"/>
                  </a:moveTo>
                  <a:lnTo>
                    <a:pt x="0" y="470"/>
                  </a:lnTo>
                  <a:lnTo>
                    <a:pt x="734" y="470"/>
                  </a:lnTo>
                  <a:lnTo>
                    <a:pt x="734"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6" name="Freeform 213"/>
            <p:cNvSpPr>
              <a:spLocks noChangeArrowheads="1"/>
            </p:cNvSpPr>
            <p:nvPr/>
          </p:nvSpPr>
          <p:spPr bwMode="auto">
            <a:xfrm>
              <a:off x="1898650" y="1681163"/>
              <a:ext cx="265113" cy="169862"/>
            </a:xfrm>
            <a:custGeom>
              <a:avLst/>
              <a:gdLst>
                <a:gd name="T0" fmla="*/ 0 w 735"/>
                <a:gd name="T1" fmla="*/ 0 h 471"/>
                <a:gd name="T2" fmla="*/ 0 w 735"/>
                <a:gd name="T3" fmla="*/ 470 h 471"/>
                <a:gd name="T4" fmla="*/ 734 w 735"/>
                <a:gd name="T5" fmla="*/ 470 h 471"/>
                <a:gd name="T6" fmla="*/ 734 w 735"/>
                <a:gd name="T7" fmla="*/ 0 h 471"/>
                <a:gd name="T8" fmla="*/ 0 w 735"/>
                <a:gd name="T9" fmla="*/ 0 h 471"/>
              </a:gdLst>
              <a:ahLst/>
              <a:cxnLst>
                <a:cxn ang="0">
                  <a:pos x="T0" y="T1"/>
                </a:cxn>
                <a:cxn ang="0">
                  <a:pos x="T2" y="T3"/>
                </a:cxn>
                <a:cxn ang="0">
                  <a:pos x="T4" y="T5"/>
                </a:cxn>
                <a:cxn ang="0">
                  <a:pos x="T6" y="T7"/>
                </a:cxn>
                <a:cxn ang="0">
                  <a:pos x="T8" y="T9"/>
                </a:cxn>
              </a:cxnLst>
              <a:rect l="0" t="0" r="r" b="b"/>
              <a:pathLst>
                <a:path w="735" h="471">
                  <a:moveTo>
                    <a:pt x="0" y="0"/>
                  </a:moveTo>
                  <a:lnTo>
                    <a:pt x="0" y="470"/>
                  </a:lnTo>
                  <a:lnTo>
                    <a:pt x="734" y="470"/>
                  </a:lnTo>
                  <a:lnTo>
                    <a:pt x="734"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7" name="Freeform 214"/>
            <p:cNvSpPr>
              <a:spLocks noChangeArrowheads="1"/>
            </p:cNvSpPr>
            <p:nvPr/>
          </p:nvSpPr>
          <p:spPr bwMode="auto">
            <a:xfrm>
              <a:off x="1879600" y="1662113"/>
              <a:ext cx="301625" cy="244475"/>
            </a:xfrm>
            <a:custGeom>
              <a:avLst/>
              <a:gdLst>
                <a:gd name="T0" fmla="*/ 836 w 837"/>
                <a:gd name="T1" fmla="*/ 580 h 677"/>
                <a:gd name="T2" fmla="*/ 836 w 837"/>
                <a:gd name="T3" fmla="*/ 0 h 677"/>
                <a:gd name="T4" fmla="*/ 0 w 837"/>
                <a:gd name="T5" fmla="*/ 0 h 677"/>
                <a:gd name="T6" fmla="*/ 0 w 837"/>
                <a:gd name="T7" fmla="*/ 580 h 677"/>
                <a:gd name="T8" fmla="*/ 282 w 837"/>
                <a:gd name="T9" fmla="*/ 580 h 677"/>
                <a:gd name="T10" fmla="*/ 282 w 837"/>
                <a:gd name="T11" fmla="*/ 626 h 677"/>
                <a:gd name="T12" fmla="*/ 208 w 837"/>
                <a:gd name="T13" fmla="*/ 626 h 677"/>
                <a:gd name="T14" fmla="*/ 208 w 837"/>
                <a:gd name="T15" fmla="*/ 676 h 677"/>
                <a:gd name="T16" fmla="*/ 628 w 837"/>
                <a:gd name="T17" fmla="*/ 676 h 677"/>
                <a:gd name="T18" fmla="*/ 628 w 837"/>
                <a:gd name="T19" fmla="*/ 626 h 677"/>
                <a:gd name="T20" fmla="*/ 554 w 837"/>
                <a:gd name="T21" fmla="*/ 626 h 677"/>
                <a:gd name="T22" fmla="*/ 554 w 837"/>
                <a:gd name="T23" fmla="*/ 580 h 677"/>
                <a:gd name="T24" fmla="*/ 836 w 837"/>
                <a:gd name="T25" fmla="*/ 580 h 677"/>
                <a:gd name="T26" fmla="*/ 51 w 837"/>
                <a:gd name="T27" fmla="*/ 55 h 677"/>
                <a:gd name="T28" fmla="*/ 785 w 837"/>
                <a:gd name="T29" fmla="*/ 55 h 677"/>
                <a:gd name="T30" fmla="*/ 785 w 837"/>
                <a:gd name="T31" fmla="*/ 525 h 677"/>
                <a:gd name="T32" fmla="*/ 51 w 837"/>
                <a:gd name="T33" fmla="*/ 525 h 677"/>
                <a:gd name="T34" fmla="*/ 51 w 837"/>
                <a:gd name="T35" fmla="*/ 55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7" h="677">
                  <a:moveTo>
                    <a:pt x="836" y="580"/>
                  </a:moveTo>
                  <a:lnTo>
                    <a:pt x="836" y="0"/>
                  </a:lnTo>
                  <a:lnTo>
                    <a:pt x="0" y="0"/>
                  </a:lnTo>
                  <a:lnTo>
                    <a:pt x="0" y="580"/>
                  </a:lnTo>
                  <a:lnTo>
                    <a:pt x="282" y="580"/>
                  </a:lnTo>
                  <a:lnTo>
                    <a:pt x="282" y="626"/>
                  </a:lnTo>
                  <a:lnTo>
                    <a:pt x="208" y="626"/>
                  </a:lnTo>
                  <a:lnTo>
                    <a:pt x="208" y="676"/>
                  </a:lnTo>
                  <a:lnTo>
                    <a:pt x="628" y="676"/>
                  </a:lnTo>
                  <a:lnTo>
                    <a:pt x="628" y="626"/>
                  </a:lnTo>
                  <a:lnTo>
                    <a:pt x="554" y="626"/>
                  </a:lnTo>
                  <a:lnTo>
                    <a:pt x="554" y="580"/>
                  </a:lnTo>
                  <a:lnTo>
                    <a:pt x="836" y="580"/>
                  </a:lnTo>
                  <a:close/>
                  <a:moveTo>
                    <a:pt x="51" y="55"/>
                  </a:moveTo>
                  <a:lnTo>
                    <a:pt x="785" y="55"/>
                  </a:lnTo>
                  <a:lnTo>
                    <a:pt x="785" y="525"/>
                  </a:lnTo>
                  <a:lnTo>
                    <a:pt x="51" y="525"/>
                  </a:lnTo>
                  <a:lnTo>
                    <a:pt x="51" y="55"/>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8" name="Freeform 215"/>
            <p:cNvSpPr>
              <a:spLocks noChangeArrowheads="1"/>
            </p:cNvSpPr>
            <p:nvPr/>
          </p:nvSpPr>
          <p:spPr bwMode="auto">
            <a:xfrm>
              <a:off x="2028825" y="1681163"/>
              <a:ext cx="133350" cy="169862"/>
            </a:xfrm>
            <a:custGeom>
              <a:avLst/>
              <a:gdLst>
                <a:gd name="T0" fmla="*/ 369 w 370"/>
                <a:gd name="T1" fmla="*/ 0 h 471"/>
                <a:gd name="T2" fmla="*/ 0 w 370"/>
                <a:gd name="T3" fmla="*/ 0 h 471"/>
                <a:gd name="T4" fmla="*/ 0 w 370"/>
                <a:gd name="T5" fmla="*/ 470 h 471"/>
                <a:gd name="T6" fmla="*/ 369 w 370"/>
                <a:gd name="T7" fmla="*/ 470 h 471"/>
                <a:gd name="T8" fmla="*/ 369 w 370"/>
                <a:gd name="T9" fmla="*/ 0 h 471"/>
              </a:gdLst>
              <a:ahLst/>
              <a:cxnLst>
                <a:cxn ang="0">
                  <a:pos x="T0" y="T1"/>
                </a:cxn>
                <a:cxn ang="0">
                  <a:pos x="T2" y="T3"/>
                </a:cxn>
                <a:cxn ang="0">
                  <a:pos x="T4" y="T5"/>
                </a:cxn>
                <a:cxn ang="0">
                  <a:pos x="T6" y="T7"/>
                </a:cxn>
                <a:cxn ang="0">
                  <a:pos x="T8" y="T9"/>
                </a:cxn>
              </a:cxnLst>
              <a:rect l="0" t="0" r="r" b="b"/>
              <a:pathLst>
                <a:path w="370" h="471">
                  <a:moveTo>
                    <a:pt x="369" y="0"/>
                  </a:moveTo>
                  <a:lnTo>
                    <a:pt x="0" y="0"/>
                  </a:lnTo>
                  <a:lnTo>
                    <a:pt x="0" y="470"/>
                  </a:lnTo>
                  <a:lnTo>
                    <a:pt x="369" y="470"/>
                  </a:lnTo>
                  <a:lnTo>
                    <a:pt x="369"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9" name="Freeform 216"/>
            <p:cNvSpPr>
              <a:spLocks noChangeArrowheads="1"/>
            </p:cNvSpPr>
            <p:nvPr/>
          </p:nvSpPr>
          <p:spPr bwMode="auto">
            <a:xfrm>
              <a:off x="2028825" y="1681163"/>
              <a:ext cx="133350" cy="169862"/>
            </a:xfrm>
            <a:custGeom>
              <a:avLst/>
              <a:gdLst>
                <a:gd name="T0" fmla="*/ 369 w 370"/>
                <a:gd name="T1" fmla="*/ 0 h 471"/>
                <a:gd name="T2" fmla="*/ 0 w 370"/>
                <a:gd name="T3" fmla="*/ 0 h 471"/>
                <a:gd name="T4" fmla="*/ 0 w 370"/>
                <a:gd name="T5" fmla="*/ 470 h 471"/>
                <a:gd name="T6" fmla="*/ 369 w 370"/>
                <a:gd name="T7" fmla="*/ 470 h 471"/>
                <a:gd name="T8" fmla="*/ 369 w 370"/>
                <a:gd name="T9" fmla="*/ 0 h 471"/>
              </a:gdLst>
              <a:ahLst/>
              <a:cxnLst>
                <a:cxn ang="0">
                  <a:pos x="T0" y="T1"/>
                </a:cxn>
                <a:cxn ang="0">
                  <a:pos x="T2" y="T3"/>
                </a:cxn>
                <a:cxn ang="0">
                  <a:pos x="T4" y="T5"/>
                </a:cxn>
                <a:cxn ang="0">
                  <a:pos x="T6" y="T7"/>
                </a:cxn>
                <a:cxn ang="0">
                  <a:pos x="T8" y="T9"/>
                </a:cxn>
              </a:cxnLst>
              <a:rect l="0" t="0" r="r" b="b"/>
              <a:pathLst>
                <a:path w="370" h="471">
                  <a:moveTo>
                    <a:pt x="369" y="0"/>
                  </a:moveTo>
                  <a:lnTo>
                    <a:pt x="0" y="0"/>
                  </a:lnTo>
                  <a:lnTo>
                    <a:pt x="0" y="470"/>
                  </a:lnTo>
                  <a:lnTo>
                    <a:pt x="369" y="470"/>
                  </a:lnTo>
                  <a:lnTo>
                    <a:pt x="369"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0" name="Freeform 217"/>
            <p:cNvSpPr>
              <a:spLocks noChangeArrowheads="1"/>
            </p:cNvSpPr>
            <p:nvPr/>
          </p:nvSpPr>
          <p:spPr bwMode="auto">
            <a:xfrm>
              <a:off x="1770063" y="1824038"/>
              <a:ext cx="241300" cy="168275"/>
            </a:xfrm>
            <a:custGeom>
              <a:avLst/>
              <a:gdLst>
                <a:gd name="T0" fmla="*/ 669 w 670"/>
                <a:gd name="T1" fmla="*/ 466 h 467"/>
                <a:gd name="T2" fmla="*/ 0 w 670"/>
                <a:gd name="T3" fmla="*/ 466 h 467"/>
                <a:gd name="T4" fmla="*/ 0 w 670"/>
                <a:gd name="T5" fmla="*/ 0 h 467"/>
                <a:gd name="T6" fmla="*/ 669 w 670"/>
                <a:gd name="T7" fmla="*/ 0 h 467"/>
                <a:gd name="T8" fmla="*/ 669 w 670"/>
                <a:gd name="T9" fmla="*/ 466 h 467"/>
                <a:gd name="T10" fmla="*/ 55 w 670"/>
                <a:gd name="T11" fmla="*/ 411 h 467"/>
                <a:gd name="T12" fmla="*/ 618 w 670"/>
                <a:gd name="T13" fmla="*/ 411 h 467"/>
                <a:gd name="T14" fmla="*/ 618 w 670"/>
                <a:gd name="T15" fmla="*/ 55 h 467"/>
                <a:gd name="T16" fmla="*/ 55 w 670"/>
                <a:gd name="T17" fmla="*/ 55 h 467"/>
                <a:gd name="T18" fmla="*/ 55 w 670"/>
                <a:gd name="T19" fmla="*/ 411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0" h="467">
                  <a:moveTo>
                    <a:pt x="669" y="466"/>
                  </a:moveTo>
                  <a:lnTo>
                    <a:pt x="0" y="466"/>
                  </a:lnTo>
                  <a:lnTo>
                    <a:pt x="0" y="0"/>
                  </a:lnTo>
                  <a:lnTo>
                    <a:pt x="669" y="0"/>
                  </a:lnTo>
                  <a:lnTo>
                    <a:pt x="669" y="466"/>
                  </a:lnTo>
                  <a:close/>
                  <a:moveTo>
                    <a:pt x="55" y="411"/>
                  </a:moveTo>
                  <a:lnTo>
                    <a:pt x="618" y="411"/>
                  </a:lnTo>
                  <a:lnTo>
                    <a:pt x="618" y="55"/>
                  </a:lnTo>
                  <a:lnTo>
                    <a:pt x="55" y="55"/>
                  </a:lnTo>
                  <a:lnTo>
                    <a:pt x="55" y="411"/>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1" name="Freeform 218"/>
            <p:cNvSpPr>
              <a:spLocks noChangeArrowheads="1"/>
            </p:cNvSpPr>
            <p:nvPr/>
          </p:nvSpPr>
          <p:spPr bwMode="auto">
            <a:xfrm>
              <a:off x="1790700" y="1844675"/>
              <a:ext cx="203200" cy="128588"/>
            </a:xfrm>
            <a:custGeom>
              <a:avLst/>
              <a:gdLst>
                <a:gd name="T0" fmla="*/ 0 w 564"/>
                <a:gd name="T1" fmla="*/ 0 h 357"/>
                <a:gd name="T2" fmla="*/ 0 w 564"/>
                <a:gd name="T3" fmla="*/ 356 h 357"/>
                <a:gd name="T4" fmla="*/ 563 w 564"/>
                <a:gd name="T5" fmla="*/ 356 h 357"/>
                <a:gd name="T6" fmla="*/ 563 w 564"/>
                <a:gd name="T7" fmla="*/ 0 h 357"/>
                <a:gd name="T8" fmla="*/ 0 w 564"/>
                <a:gd name="T9" fmla="*/ 0 h 357"/>
              </a:gdLst>
              <a:ahLst/>
              <a:cxnLst>
                <a:cxn ang="0">
                  <a:pos x="T0" y="T1"/>
                </a:cxn>
                <a:cxn ang="0">
                  <a:pos x="T2" y="T3"/>
                </a:cxn>
                <a:cxn ang="0">
                  <a:pos x="T4" y="T5"/>
                </a:cxn>
                <a:cxn ang="0">
                  <a:pos x="T6" y="T7"/>
                </a:cxn>
                <a:cxn ang="0">
                  <a:pos x="T8" y="T9"/>
                </a:cxn>
              </a:cxnLst>
              <a:rect l="0" t="0" r="r" b="b"/>
              <a:pathLst>
                <a:path w="564" h="357">
                  <a:moveTo>
                    <a:pt x="0" y="0"/>
                  </a:moveTo>
                  <a:lnTo>
                    <a:pt x="0" y="356"/>
                  </a:lnTo>
                  <a:lnTo>
                    <a:pt x="563" y="356"/>
                  </a:lnTo>
                  <a:lnTo>
                    <a:pt x="563" y="0"/>
                  </a:lnTo>
                  <a:lnTo>
                    <a:pt x="0"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2" name="Freeform 219"/>
            <p:cNvSpPr>
              <a:spLocks noChangeArrowheads="1"/>
            </p:cNvSpPr>
            <p:nvPr/>
          </p:nvSpPr>
          <p:spPr bwMode="auto">
            <a:xfrm>
              <a:off x="1746250" y="2000250"/>
              <a:ext cx="287338" cy="19050"/>
            </a:xfrm>
            <a:custGeom>
              <a:avLst/>
              <a:gdLst>
                <a:gd name="T0" fmla="*/ 799 w 800"/>
                <a:gd name="T1" fmla="*/ 50 h 51"/>
                <a:gd name="T2" fmla="*/ 0 w 800"/>
                <a:gd name="T3" fmla="*/ 50 h 51"/>
                <a:gd name="T4" fmla="*/ 0 w 800"/>
                <a:gd name="T5" fmla="*/ 0 h 51"/>
                <a:gd name="T6" fmla="*/ 799 w 800"/>
                <a:gd name="T7" fmla="*/ 0 h 51"/>
                <a:gd name="T8" fmla="*/ 799 w 800"/>
                <a:gd name="T9" fmla="*/ 50 h 51"/>
              </a:gdLst>
              <a:ahLst/>
              <a:cxnLst>
                <a:cxn ang="0">
                  <a:pos x="T0" y="T1"/>
                </a:cxn>
                <a:cxn ang="0">
                  <a:pos x="T2" y="T3"/>
                </a:cxn>
                <a:cxn ang="0">
                  <a:pos x="T4" y="T5"/>
                </a:cxn>
                <a:cxn ang="0">
                  <a:pos x="T6" y="T7"/>
                </a:cxn>
                <a:cxn ang="0">
                  <a:pos x="T8" y="T9"/>
                </a:cxn>
              </a:cxnLst>
              <a:rect l="0" t="0" r="r" b="b"/>
              <a:pathLst>
                <a:path w="800" h="51">
                  <a:moveTo>
                    <a:pt x="799" y="50"/>
                  </a:moveTo>
                  <a:lnTo>
                    <a:pt x="0" y="50"/>
                  </a:lnTo>
                  <a:lnTo>
                    <a:pt x="0" y="0"/>
                  </a:lnTo>
                  <a:lnTo>
                    <a:pt x="799" y="0"/>
                  </a:lnTo>
                  <a:lnTo>
                    <a:pt x="799" y="5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3" name="Freeform 220"/>
            <p:cNvSpPr>
              <a:spLocks noChangeArrowheads="1"/>
            </p:cNvSpPr>
            <p:nvPr/>
          </p:nvSpPr>
          <p:spPr bwMode="auto">
            <a:xfrm>
              <a:off x="2139950" y="1801813"/>
              <a:ext cx="100013" cy="174625"/>
            </a:xfrm>
            <a:custGeom>
              <a:avLst/>
              <a:gdLst>
                <a:gd name="T0" fmla="*/ 0 w 278"/>
                <a:gd name="T1" fmla="*/ 0 h 485"/>
                <a:gd name="T2" fmla="*/ 0 w 278"/>
                <a:gd name="T3" fmla="*/ 484 h 485"/>
                <a:gd name="T4" fmla="*/ 277 w 278"/>
                <a:gd name="T5" fmla="*/ 484 h 485"/>
                <a:gd name="T6" fmla="*/ 277 w 278"/>
                <a:gd name="T7" fmla="*/ 0 h 485"/>
                <a:gd name="T8" fmla="*/ 0 w 278"/>
                <a:gd name="T9" fmla="*/ 0 h 485"/>
              </a:gdLst>
              <a:ahLst/>
              <a:cxnLst>
                <a:cxn ang="0">
                  <a:pos x="T0" y="T1"/>
                </a:cxn>
                <a:cxn ang="0">
                  <a:pos x="T2" y="T3"/>
                </a:cxn>
                <a:cxn ang="0">
                  <a:pos x="T4" y="T5"/>
                </a:cxn>
                <a:cxn ang="0">
                  <a:pos x="T6" y="T7"/>
                </a:cxn>
                <a:cxn ang="0">
                  <a:pos x="T8" y="T9"/>
                </a:cxn>
              </a:cxnLst>
              <a:rect l="0" t="0" r="r" b="b"/>
              <a:pathLst>
                <a:path w="278" h="485">
                  <a:moveTo>
                    <a:pt x="0" y="0"/>
                  </a:moveTo>
                  <a:lnTo>
                    <a:pt x="0" y="484"/>
                  </a:lnTo>
                  <a:lnTo>
                    <a:pt x="277" y="484"/>
                  </a:lnTo>
                  <a:lnTo>
                    <a:pt x="277" y="0"/>
                  </a:lnTo>
                  <a:lnTo>
                    <a:pt x="0" y="0"/>
                  </a:lnTo>
                </a:path>
              </a:pathLst>
            </a:custGeom>
            <a:solidFill>
              <a:srgbClr val="DCDCDC"/>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4" name="Freeform 221"/>
            <p:cNvSpPr>
              <a:spLocks noChangeArrowheads="1"/>
            </p:cNvSpPr>
            <p:nvPr/>
          </p:nvSpPr>
          <p:spPr bwMode="auto">
            <a:xfrm>
              <a:off x="2120900" y="1782763"/>
              <a:ext cx="138113" cy="212725"/>
            </a:xfrm>
            <a:custGeom>
              <a:avLst/>
              <a:gdLst>
                <a:gd name="T0" fmla="*/ 0 w 384"/>
                <a:gd name="T1" fmla="*/ 0 h 590"/>
                <a:gd name="T2" fmla="*/ 0 w 384"/>
                <a:gd name="T3" fmla="*/ 589 h 590"/>
                <a:gd name="T4" fmla="*/ 383 w 384"/>
                <a:gd name="T5" fmla="*/ 589 h 590"/>
                <a:gd name="T6" fmla="*/ 383 w 384"/>
                <a:gd name="T7" fmla="*/ 0 h 590"/>
                <a:gd name="T8" fmla="*/ 0 w 384"/>
                <a:gd name="T9" fmla="*/ 0 h 590"/>
                <a:gd name="T10" fmla="*/ 332 w 384"/>
                <a:gd name="T11" fmla="*/ 50 h 590"/>
                <a:gd name="T12" fmla="*/ 332 w 384"/>
                <a:gd name="T13" fmla="*/ 521 h 590"/>
                <a:gd name="T14" fmla="*/ 55 w 384"/>
                <a:gd name="T15" fmla="*/ 521 h 590"/>
                <a:gd name="T16" fmla="*/ 55 w 384"/>
                <a:gd name="T17" fmla="*/ 50 h 590"/>
                <a:gd name="T18" fmla="*/ 332 w 384"/>
                <a:gd name="T19" fmla="*/ 5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590">
                  <a:moveTo>
                    <a:pt x="0" y="0"/>
                  </a:moveTo>
                  <a:lnTo>
                    <a:pt x="0" y="589"/>
                  </a:lnTo>
                  <a:lnTo>
                    <a:pt x="383" y="589"/>
                  </a:lnTo>
                  <a:lnTo>
                    <a:pt x="383" y="0"/>
                  </a:lnTo>
                  <a:lnTo>
                    <a:pt x="0" y="0"/>
                  </a:lnTo>
                  <a:close/>
                  <a:moveTo>
                    <a:pt x="332" y="50"/>
                  </a:moveTo>
                  <a:lnTo>
                    <a:pt x="332" y="521"/>
                  </a:lnTo>
                  <a:lnTo>
                    <a:pt x="55" y="521"/>
                  </a:lnTo>
                  <a:lnTo>
                    <a:pt x="55" y="50"/>
                  </a:lnTo>
                  <a:lnTo>
                    <a:pt x="332" y="50"/>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5" name="Freeform 222"/>
            <p:cNvSpPr>
              <a:spLocks noChangeArrowheads="1"/>
            </p:cNvSpPr>
            <p:nvPr/>
          </p:nvSpPr>
          <p:spPr bwMode="auto">
            <a:xfrm>
              <a:off x="2185988" y="1974850"/>
              <a:ext cx="9525" cy="7938"/>
            </a:xfrm>
            <a:custGeom>
              <a:avLst/>
              <a:gdLst>
                <a:gd name="T0" fmla="*/ 14 w 28"/>
                <a:gd name="T1" fmla="*/ 23 h 24"/>
                <a:gd name="T2" fmla="*/ 14 w 28"/>
                <a:gd name="T3" fmla="*/ 23 h 24"/>
                <a:gd name="T4" fmla="*/ 27 w 28"/>
                <a:gd name="T5" fmla="*/ 14 h 24"/>
                <a:gd name="T6" fmla="*/ 14 w 28"/>
                <a:gd name="T7" fmla="*/ 0 h 24"/>
                <a:gd name="T8" fmla="*/ 0 w 28"/>
                <a:gd name="T9" fmla="*/ 14 h 24"/>
                <a:gd name="T10" fmla="*/ 14 w 28"/>
                <a:gd name="T11" fmla="*/ 23 h 24"/>
              </a:gdLst>
              <a:ahLst/>
              <a:cxnLst>
                <a:cxn ang="0">
                  <a:pos x="T0" y="T1"/>
                </a:cxn>
                <a:cxn ang="0">
                  <a:pos x="T2" y="T3"/>
                </a:cxn>
                <a:cxn ang="0">
                  <a:pos x="T4" y="T5"/>
                </a:cxn>
                <a:cxn ang="0">
                  <a:pos x="T6" y="T7"/>
                </a:cxn>
                <a:cxn ang="0">
                  <a:pos x="T8" y="T9"/>
                </a:cxn>
                <a:cxn ang="0">
                  <a:pos x="T10" y="T11"/>
                </a:cxn>
              </a:cxnLst>
              <a:rect l="0" t="0" r="r" b="b"/>
              <a:pathLst>
                <a:path w="28" h="24">
                  <a:moveTo>
                    <a:pt x="14" y="23"/>
                  </a:moveTo>
                  <a:lnTo>
                    <a:pt x="14" y="23"/>
                  </a:lnTo>
                  <a:cubicBezTo>
                    <a:pt x="18" y="23"/>
                    <a:pt x="27" y="19"/>
                    <a:pt x="27" y="14"/>
                  </a:cubicBezTo>
                  <a:cubicBezTo>
                    <a:pt x="27" y="5"/>
                    <a:pt x="18" y="0"/>
                    <a:pt x="14" y="0"/>
                  </a:cubicBezTo>
                  <a:cubicBezTo>
                    <a:pt x="4" y="0"/>
                    <a:pt x="0" y="5"/>
                    <a:pt x="0" y="14"/>
                  </a:cubicBezTo>
                  <a:cubicBezTo>
                    <a:pt x="0" y="19"/>
                    <a:pt x="4" y="23"/>
                    <a:pt x="14" y="23"/>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6" name="Freeform 223"/>
            <p:cNvSpPr>
              <a:spLocks noChangeArrowheads="1"/>
            </p:cNvSpPr>
            <p:nvPr/>
          </p:nvSpPr>
          <p:spPr bwMode="auto">
            <a:xfrm>
              <a:off x="2159000" y="1838325"/>
              <a:ext cx="61913" cy="87313"/>
            </a:xfrm>
            <a:custGeom>
              <a:avLst/>
              <a:gdLst>
                <a:gd name="T0" fmla="*/ 41 w 172"/>
                <a:gd name="T1" fmla="*/ 105 h 243"/>
                <a:gd name="T2" fmla="*/ 41 w 172"/>
                <a:gd name="T3" fmla="*/ 105 h 243"/>
                <a:gd name="T4" fmla="*/ 41 w 172"/>
                <a:gd name="T5" fmla="*/ 73 h 243"/>
                <a:gd name="T6" fmla="*/ 88 w 172"/>
                <a:gd name="T7" fmla="*/ 27 h 243"/>
                <a:gd name="T8" fmla="*/ 120 w 172"/>
                <a:gd name="T9" fmla="*/ 41 h 243"/>
                <a:gd name="T10" fmla="*/ 134 w 172"/>
                <a:gd name="T11" fmla="*/ 73 h 243"/>
                <a:gd name="T12" fmla="*/ 134 w 172"/>
                <a:gd name="T13" fmla="*/ 105 h 243"/>
                <a:gd name="T14" fmla="*/ 157 w 172"/>
                <a:gd name="T15" fmla="*/ 105 h 243"/>
                <a:gd name="T16" fmla="*/ 157 w 172"/>
                <a:gd name="T17" fmla="*/ 73 h 243"/>
                <a:gd name="T18" fmla="*/ 138 w 172"/>
                <a:gd name="T19" fmla="*/ 23 h 243"/>
                <a:gd name="T20" fmla="*/ 88 w 172"/>
                <a:gd name="T21" fmla="*/ 0 h 243"/>
                <a:gd name="T22" fmla="*/ 88 w 172"/>
                <a:gd name="T23" fmla="*/ 0 h 243"/>
                <a:gd name="T24" fmla="*/ 18 w 172"/>
                <a:gd name="T25" fmla="*/ 73 h 243"/>
                <a:gd name="T26" fmla="*/ 18 w 172"/>
                <a:gd name="T27" fmla="*/ 105 h 243"/>
                <a:gd name="T28" fmla="*/ 0 w 172"/>
                <a:gd name="T29" fmla="*/ 105 h 243"/>
                <a:gd name="T30" fmla="*/ 0 w 172"/>
                <a:gd name="T31" fmla="*/ 242 h 243"/>
                <a:gd name="T32" fmla="*/ 171 w 172"/>
                <a:gd name="T33" fmla="*/ 242 h 243"/>
                <a:gd name="T34" fmla="*/ 171 w 172"/>
                <a:gd name="T35" fmla="*/ 105 h 243"/>
                <a:gd name="T36" fmla="*/ 41 w 172"/>
                <a:gd name="T37" fmla="*/ 10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243">
                  <a:moveTo>
                    <a:pt x="41" y="105"/>
                  </a:moveTo>
                  <a:lnTo>
                    <a:pt x="41" y="105"/>
                  </a:lnTo>
                  <a:cubicBezTo>
                    <a:pt x="41" y="73"/>
                    <a:pt x="41" y="73"/>
                    <a:pt x="41" y="73"/>
                  </a:cubicBezTo>
                  <a:cubicBezTo>
                    <a:pt x="41" y="45"/>
                    <a:pt x="64" y="27"/>
                    <a:pt x="88" y="27"/>
                  </a:cubicBezTo>
                  <a:cubicBezTo>
                    <a:pt x="101" y="27"/>
                    <a:pt x="111" y="32"/>
                    <a:pt x="120" y="41"/>
                  </a:cubicBezTo>
                  <a:cubicBezTo>
                    <a:pt x="129" y="50"/>
                    <a:pt x="134" y="59"/>
                    <a:pt x="134" y="73"/>
                  </a:cubicBezTo>
                  <a:cubicBezTo>
                    <a:pt x="134" y="105"/>
                    <a:pt x="134" y="105"/>
                    <a:pt x="134" y="105"/>
                  </a:cubicBezTo>
                  <a:cubicBezTo>
                    <a:pt x="157" y="105"/>
                    <a:pt x="157" y="105"/>
                    <a:pt x="157" y="105"/>
                  </a:cubicBezTo>
                  <a:cubicBezTo>
                    <a:pt x="157" y="73"/>
                    <a:pt x="157" y="73"/>
                    <a:pt x="157" y="73"/>
                  </a:cubicBezTo>
                  <a:cubicBezTo>
                    <a:pt x="157" y="55"/>
                    <a:pt x="152" y="36"/>
                    <a:pt x="138" y="23"/>
                  </a:cubicBezTo>
                  <a:cubicBezTo>
                    <a:pt x="124" y="9"/>
                    <a:pt x="106" y="0"/>
                    <a:pt x="88" y="0"/>
                  </a:cubicBezTo>
                  <a:lnTo>
                    <a:pt x="88" y="0"/>
                  </a:lnTo>
                  <a:cubicBezTo>
                    <a:pt x="51" y="0"/>
                    <a:pt x="18" y="32"/>
                    <a:pt x="18" y="73"/>
                  </a:cubicBezTo>
                  <a:cubicBezTo>
                    <a:pt x="18" y="105"/>
                    <a:pt x="18" y="105"/>
                    <a:pt x="18" y="105"/>
                  </a:cubicBezTo>
                  <a:cubicBezTo>
                    <a:pt x="0" y="105"/>
                    <a:pt x="0" y="105"/>
                    <a:pt x="0" y="105"/>
                  </a:cubicBezTo>
                  <a:cubicBezTo>
                    <a:pt x="0" y="242"/>
                    <a:pt x="0" y="242"/>
                    <a:pt x="0" y="242"/>
                  </a:cubicBezTo>
                  <a:cubicBezTo>
                    <a:pt x="171" y="242"/>
                    <a:pt x="171" y="242"/>
                    <a:pt x="171" y="242"/>
                  </a:cubicBezTo>
                  <a:cubicBezTo>
                    <a:pt x="171" y="105"/>
                    <a:pt x="171" y="105"/>
                    <a:pt x="171" y="105"/>
                  </a:cubicBezTo>
                  <a:lnTo>
                    <a:pt x="41" y="105"/>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7" name="Freeform 224"/>
            <p:cNvSpPr>
              <a:spLocks noChangeArrowheads="1"/>
            </p:cNvSpPr>
            <p:nvPr/>
          </p:nvSpPr>
          <p:spPr bwMode="auto">
            <a:xfrm>
              <a:off x="2000250" y="1714500"/>
              <a:ext cx="61913" cy="88900"/>
            </a:xfrm>
            <a:custGeom>
              <a:avLst/>
              <a:gdLst>
                <a:gd name="T0" fmla="*/ 37 w 172"/>
                <a:gd name="T1" fmla="*/ 105 h 248"/>
                <a:gd name="T2" fmla="*/ 37 w 172"/>
                <a:gd name="T3" fmla="*/ 105 h 248"/>
                <a:gd name="T4" fmla="*/ 37 w 172"/>
                <a:gd name="T5" fmla="*/ 69 h 248"/>
                <a:gd name="T6" fmla="*/ 83 w 172"/>
                <a:gd name="T7" fmla="*/ 23 h 248"/>
                <a:gd name="T8" fmla="*/ 120 w 172"/>
                <a:gd name="T9" fmla="*/ 37 h 248"/>
                <a:gd name="T10" fmla="*/ 129 w 172"/>
                <a:gd name="T11" fmla="*/ 69 h 248"/>
                <a:gd name="T12" fmla="*/ 129 w 172"/>
                <a:gd name="T13" fmla="*/ 105 h 248"/>
                <a:gd name="T14" fmla="*/ 157 w 172"/>
                <a:gd name="T15" fmla="*/ 105 h 248"/>
                <a:gd name="T16" fmla="*/ 157 w 172"/>
                <a:gd name="T17" fmla="*/ 69 h 248"/>
                <a:gd name="T18" fmla="*/ 138 w 172"/>
                <a:gd name="T19" fmla="*/ 18 h 248"/>
                <a:gd name="T20" fmla="*/ 83 w 172"/>
                <a:gd name="T21" fmla="*/ 0 h 248"/>
                <a:gd name="T22" fmla="*/ 83 w 172"/>
                <a:gd name="T23" fmla="*/ 0 h 248"/>
                <a:gd name="T24" fmla="*/ 13 w 172"/>
                <a:gd name="T25" fmla="*/ 69 h 248"/>
                <a:gd name="T26" fmla="*/ 13 w 172"/>
                <a:gd name="T27" fmla="*/ 105 h 248"/>
                <a:gd name="T28" fmla="*/ 0 w 172"/>
                <a:gd name="T29" fmla="*/ 105 h 248"/>
                <a:gd name="T30" fmla="*/ 0 w 172"/>
                <a:gd name="T31" fmla="*/ 247 h 248"/>
                <a:gd name="T32" fmla="*/ 171 w 172"/>
                <a:gd name="T33" fmla="*/ 247 h 248"/>
                <a:gd name="T34" fmla="*/ 171 w 172"/>
                <a:gd name="T35" fmla="*/ 105 h 248"/>
                <a:gd name="T36" fmla="*/ 37 w 172"/>
                <a:gd name="T37" fmla="*/ 10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248">
                  <a:moveTo>
                    <a:pt x="37" y="105"/>
                  </a:moveTo>
                  <a:lnTo>
                    <a:pt x="37" y="105"/>
                  </a:lnTo>
                  <a:cubicBezTo>
                    <a:pt x="37" y="69"/>
                    <a:pt x="37" y="69"/>
                    <a:pt x="37" y="69"/>
                  </a:cubicBezTo>
                  <a:cubicBezTo>
                    <a:pt x="37" y="46"/>
                    <a:pt x="60" y="23"/>
                    <a:pt x="83" y="23"/>
                  </a:cubicBezTo>
                  <a:cubicBezTo>
                    <a:pt x="97" y="27"/>
                    <a:pt x="111" y="27"/>
                    <a:pt x="120" y="37"/>
                  </a:cubicBezTo>
                  <a:cubicBezTo>
                    <a:pt x="124" y="46"/>
                    <a:pt x="129" y="59"/>
                    <a:pt x="129" y="69"/>
                  </a:cubicBezTo>
                  <a:cubicBezTo>
                    <a:pt x="129" y="105"/>
                    <a:pt x="129" y="105"/>
                    <a:pt x="129" y="105"/>
                  </a:cubicBezTo>
                  <a:cubicBezTo>
                    <a:pt x="157" y="105"/>
                    <a:pt x="157" y="105"/>
                    <a:pt x="157" y="105"/>
                  </a:cubicBezTo>
                  <a:cubicBezTo>
                    <a:pt x="157" y="69"/>
                    <a:pt x="157" y="69"/>
                    <a:pt x="157" y="69"/>
                  </a:cubicBezTo>
                  <a:cubicBezTo>
                    <a:pt x="157" y="50"/>
                    <a:pt x="147" y="32"/>
                    <a:pt x="138" y="18"/>
                  </a:cubicBezTo>
                  <a:cubicBezTo>
                    <a:pt x="124" y="5"/>
                    <a:pt x="106" y="0"/>
                    <a:pt x="83" y="0"/>
                  </a:cubicBezTo>
                  <a:lnTo>
                    <a:pt x="83" y="0"/>
                  </a:lnTo>
                  <a:cubicBezTo>
                    <a:pt x="46" y="0"/>
                    <a:pt x="13" y="32"/>
                    <a:pt x="13" y="69"/>
                  </a:cubicBezTo>
                  <a:cubicBezTo>
                    <a:pt x="13" y="105"/>
                    <a:pt x="13" y="105"/>
                    <a:pt x="13" y="105"/>
                  </a:cubicBezTo>
                  <a:cubicBezTo>
                    <a:pt x="0" y="105"/>
                    <a:pt x="0" y="105"/>
                    <a:pt x="0" y="105"/>
                  </a:cubicBezTo>
                  <a:cubicBezTo>
                    <a:pt x="0" y="247"/>
                    <a:pt x="0" y="247"/>
                    <a:pt x="0" y="247"/>
                  </a:cubicBezTo>
                  <a:cubicBezTo>
                    <a:pt x="171" y="247"/>
                    <a:pt x="171" y="247"/>
                    <a:pt x="171" y="247"/>
                  </a:cubicBezTo>
                  <a:cubicBezTo>
                    <a:pt x="171" y="105"/>
                    <a:pt x="171" y="105"/>
                    <a:pt x="171" y="105"/>
                  </a:cubicBezTo>
                  <a:lnTo>
                    <a:pt x="37" y="105"/>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8" name="Freeform 225"/>
            <p:cNvSpPr>
              <a:spLocks noChangeArrowheads="1"/>
            </p:cNvSpPr>
            <p:nvPr/>
          </p:nvSpPr>
          <p:spPr bwMode="auto">
            <a:xfrm>
              <a:off x="1857375" y="1858963"/>
              <a:ext cx="63500" cy="88900"/>
            </a:xfrm>
            <a:custGeom>
              <a:avLst/>
              <a:gdLst>
                <a:gd name="T0" fmla="*/ 41 w 176"/>
                <a:gd name="T1" fmla="*/ 110 h 248"/>
                <a:gd name="T2" fmla="*/ 41 w 176"/>
                <a:gd name="T3" fmla="*/ 110 h 248"/>
                <a:gd name="T4" fmla="*/ 41 w 176"/>
                <a:gd name="T5" fmla="*/ 73 h 248"/>
                <a:gd name="T6" fmla="*/ 87 w 176"/>
                <a:gd name="T7" fmla="*/ 27 h 248"/>
                <a:gd name="T8" fmla="*/ 120 w 176"/>
                <a:gd name="T9" fmla="*/ 41 h 248"/>
                <a:gd name="T10" fmla="*/ 134 w 176"/>
                <a:gd name="T11" fmla="*/ 73 h 248"/>
                <a:gd name="T12" fmla="*/ 134 w 176"/>
                <a:gd name="T13" fmla="*/ 110 h 248"/>
                <a:gd name="T14" fmla="*/ 161 w 176"/>
                <a:gd name="T15" fmla="*/ 110 h 248"/>
                <a:gd name="T16" fmla="*/ 161 w 176"/>
                <a:gd name="T17" fmla="*/ 73 h 248"/>
                <a:gd name="T18" fmla="*/ 138 w 176"/>
                <a:gd name="T19" fmla="*/ 23 h 248"/>
                <a:gd name="T20" fmla="*/ 87 w 176"/>
                <a:gd name="T21" fmla="*/ 0 h 248"/>
                <a:gd name="T22" fmla="*/ 87 w 176"/>
                <a:gd name="T23" fmla="*/ 0 h 248"/>
                <a:gd name="T24" fmla="*/ 18 w 176"/>
                <a:gd name="T25" fmla="*/ 73 h 248"/>
                <a:gd name="T26" fmla="*/ 18 w 176"/>
                <a:gd name="T27" fmla="*/ 110 h 248"/>
                <a:gd name="T28" fmla="*/ 0 w 176"/>
                <a:gd name="T29" fmla="*/ 110 h 248"/>
                <a:gd name="T30" fmla="*/ 0 w 176"/>
                <a:gd name="T31" fmla="*/ 247 h 248"/>
                <a:gd name="T32" fmla="*/ 175 w 176"/>
                <a:gd name="T33" fmla="*/ 247 h 248"/>
                <a:gd name="T34" fmla="*/ 175 w 176"/>
                <a:gd name="T35" fmla="*/ 110 h 248"/>
                <a:gd name="T36" fmla="*/ 41 w 176"/>
                <a:gd name="T37" fmla="*/ 11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48">
                  <a:moveTo>
                    <a:pt x="41" y="110"/>
                  </a:moveTo>
                  <a:lnTo>
                    <a:pt x="41" y="110"/>
                  </a:lnTo>
                  <a:cubicBezTo>
                    <a:pt x="41" y="73"/>
                    <a:pt x="41" y="73"/>
                    <a:pt x="41" y="73"/>
                  </a:cubicBezTo>
                  <a:cubicBezTo>
                    <a:pt x="41" y="46"/>
                    <a:pt x="64" y="27"/>
                    <a:pt x="87" y="27"/>
                  </a:cubicBezTo>
                  <a:cubicBezTo>
                    <a:pt x="101" y="27"/>
                    <a:pt x="115" y="32"/>
                    <a:pt x="120" y="41"/>
                  </a:cubicBezTo>
                  <a:cubicBezTo>
                    <a:pt x="129" y="50"/>
                    <a:pt x="134" y="59"/>
                    <a:pt x="134" y="73"/>
                  </a:cubicBezTo>
                  <a:cubicBezTo>
                    <a:pt x="134" y="110"/>
                    <a:pt x="134" y="110"/>
                    <a:pt x="134" y="110"/>
                  </a:cubicBezTo>
                  <a:cubicBezTo>
                    <a:pt x="161" y="110"/>
                    <a:pt x="161" y="110"/>
                    <a:pt x="161" y="110"/>
                  </a:cubicBezTo>
                  <a:cubicBezTo>
                    <a:pt x="161" y="73"/>
                    <a:pt x="161" y="73"/>
                    <a:pt x="161" y="73"/>
                  </a:cubicBezTo>
                  <a:cubicBezTo>
                    <a:pt x="161" y="55"/>
                    <a:pt x="152" y="37"/>
                    <a:pt x="138" y="23"/>
                  </a:cubicBezTo>
                  <a:cubicBezTo>
                    <a:pt x="129" y="9"/>
                    <a:pt x="110" y="0"/>
                    <a:pt x="87" y="0"/>
                  </a:cubicBezTo>
                  <a:lnTo>
                    <a:pt x="87" y="0"/>
                  </a:lnTo>
                  <a:cubicBezTo>
                    <a:pt x="50" y="0"/>
                    <a:pt x="18" y="32"/>
                    <a:pt x="18" y="73"/>
                  </a:cubicBezTo>
                  <a:cubicBezTo>
                    <a:pt x="18" y="110"/>
                    <a:pt x="18" y="110"/>
                    <a:pt x="18" y="110"/>
                  </a:cubicBezTo>
                  <a:cubicBezTo>
                    <a:pt x="0" y="110"/>
                    <a:pt x="0" y="110"/>
                    <a:pt x="0" y="110"/>
                  </a:cubicBezTo>
                  <a:cubicBezTo>
                    <a:pt x="0" y="247"/>
                    <a:pt x="0" y="247"/>
                    <a:pt x="0" y="247"/>
                  </a:cubicBezTo>
                  <a:cubicBezTo>
                    <a:pt x="175" y="247"/>
                    <a:pt x="175" y="247"/>
                    <a:pt x="175" y="247"/>
                  </a:cubicBezTo>
                  <a:cubicBezTo>
                    <a:pt x="175" y="110"/>
                    <a:pt x="175" y="110"/>
                    <a:pt x="175" y="110"/>
                  </a:cubicBezTo>
                  <a:lnTo>
                    <a:pt x="41" y="11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30" name="Text Placeholder 1"/>
          <p:cNvSpPr>
            <a:spLocks noGrp="1"/>
          </p:cNvSpPr>
          <p:nvPr>
            <p:ph type="body" sz="quarter" idx="13"/>
          </p:nvPr>
        </p:nvSpPr>
        <p:spPr>
          <a:xfrm>
            <a:off x="439195" y="2921060"/>
            <a:ext cx="2476500" cy="759253"/>
          </a:xfrm>
        </p:spPr>
        <p:txBody>
          <a:bodyPr/>
          <a:lstStyle/>
          <a:p>
            <a:pPr algn="ctr"/>
            <a:r>
              <a:rPr lang="en-US" sz="1800"/>
              <a:t>What do I do to </a:t>
            </a:r>
            <a:br>
              <a:rPr lang="en-US" sz="1800"/>
            </a:br>
            <a:r>
              <a:rPr lang="en-US" sz="1800"/>
              <a:t>keep </a:t>
            </a:r>
            <a:r>
              <a:rPr lang="en-US" sz="1800" b="1">
                <a:solidFill>
                  <a:schemeClr val="bg2"/>
                </a:solidFill>
              </a:rPr>
              <a:t>my stuff</a:t>
            </a:r>
            <a:r>
              <a:rPr lang="en-US" sz="1800"/>
              <a:t> safe?</a:t>
            </a:r>
          </a:p>
        </p:txBody>
      </p:sp>
      <p:sp>
        <p:nvSpPr>
          <p:cNvPr id="332" name="Text Placeholder 1"/>
          <p:cNvSpPr>
            <a:spLocks noGrp="1"/>
          </p:cNvSpPr>
          <p:nvPr>
            <p:ph type="body" sz="quarter" idx="13"/>
          </p:nvPr>
        </p:nvSpPr>
        <p:spPr>
          <a:xfrm>
            <a:off x="3348811" y="3013423"/>
            <a:ext cx="2438590" cy="666890"/>
          </a:xfrm>
        </p:spPr>
        <p:txBody>
          <a:bodyPr/>
          <a:lstStyle/>
          <a:p>
            <a:pPr algn="ctr"/>
            <a:r>
              <a:rPr lang="en-US" sz="1800"/>
              <a:t>What do I do to keep </a:t>
            </a:r>
            <a:r>
              <a:rPr lang="en-US" sz="1800" b="1">
                <a:solidFill>
                  <a:schemeClr val="bg2"/>
                </a:solidFill>
              </a:rPr>
              <a:t>myself</a:t>
            </a:r>
            <a:r>
              <a:rPr lang="en-US" sz="1800"/>
              <a:t> safe?</a:t>
            </a:r>
          </a:p>
        </p:txBody>
      </p:sp>
      <p:grpSp>
        <p:nvGrpSpPr>
          <p:cNvPr id="385" name="Group 384"/>
          <p:cNvGrpSpPr/>
          <p:nvPr/>
        </p:nvGrpSpPr>
        <p:grpSpPr>
          <a:xfrm>
            <a:off x="4127080" y="1070023"/>
            <a:ext cx="882052" cy="1135314"/>
            <a:chOff x="7521575" y="1687513"/>
            <a:chExt cx="320675" cy="412750"/>
          </a:xfrm>
        </p:grpSpPr>
        <p:sp>
          <p:nvSpPr>
            <p:cNvPr id="386" name="Freeform 1280"/>
            <p:cNvSpPr>
              <a:spLocks noChangeArrowheads="1"/>
            </p:cNvSpPr>
            <p:nvPr/>
          </p:nvSpPr>
          <p:spPr bwMode="auto">
            <a:xfrm>
              <a:off x="7639050" y="1857375"/>
              <a:ext cx="184150" cy="223838"/>
            </a:xfrm>
            <a:custGeom>
              <a:avLst/>
              <a:gdLst>
                <a:gd name="T0" fmla="*/ 17 w 513"/>
                <a:gd name="T1" fmla="*/ 325 h 621"/>
                <a:gd name="T2" fmla="*/ 17 w 513"/>
                <a:gd name="T3" fmla="*/ 325 h 621"/>
                <a:gd name="T4" fmla="*/ 305 w 513"/>
                <a:gd name="T5" fmla="*/ 620 h 621"/>
                <a:gd name="T6" fmla="*/ 512 w 513"/>
                <a:gd name="T7" fmla="*/ 620 h 621"/>
                <a:gd name="T8" fmla="*/ 512 w 513"/>
                <a:gd name="T9" fmla="*/ 245 h 621"/>
                <a:gd name="T10" fmla="*/ 258 w 513"/>
                <a:gd name="T11" fmla="*/ 0 h 621"/>
                <a:gd name="T12" fmla="*/ 258 w 513"/>
                <a:gd name="T13" fmla="*/ 388 h 621"/>
                <a:gd name="T14" fmla="*/ 110 w 513"/>
                <a:gd name="T15" fmla="*/ 241 h 621"/>
                <a:gd name="T16" fmla="*/ 21 w 513"/>
                <a:gd name="T17" fmla="*/ 237 h 621"/>
                <a:gd name="T18" fmla="*/ 0 w 513"/>
                <a:gd name="T19" fmla="*/ 279 h 621"/>
                <a:gd name="T20" fmla="*/ 17 w 513"/>
                <a:gd name="T21" fmla="*/ 32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 h="621">
                  <a:moveTo>
                    <a:pt x="17" y="325"/>
                  </a:moveTo>
                  <a:lnTo>
                    <a:pt x="17" y="325"/>
                  </a:lnTo>
                  <a:cubicBezTo>
                    <a:pt x="305" y="620"/>
                    <a:pt x="305" y="620"/>
                    <a:pt x="305" y="620"/>
                  </a:cubicBezTo>
                  <a:cubicBezTo>
                    <a:pt x="512" y="620"/>
                    <a:pt x="512" y="620"/>
                    <a:pt x="512" y="620"/>
                  </a:cubicBezTo>
                  <a:cubicBezTo>
                    <a:pt x="512" y="245"/>
                    <a:pt x="512" y="245"/>
                    <a:pt x="512" y="245"/>
                  </a:cubicBezTo>
                  <a:cubicBezTo>
                    <a:pt x="258" y="0"/>
                    <a:pt x="258" y="0"/>
                    <a:pt x="258" y="0"/>
                  </a:cubicBezTo>
                  <a:cubicBezTo>
                    <a:pt x="258" y="388"/>
                    <a:pt x="258" y="388"/>
                    <a:pt x="258" y="388"/>
                  </a:cubicBezTo>
                  <a:cubicBezTo>
                    <a:pt x="110" y="241"/>
                    <a:pt x="110" y="241"/>
                    <a:pt x="110" y="241"/>
                  </a:cubicBezTo>
                  <a:cubicBezTo>
                    <a:pt x="85" y="216"/>
                    <a:pt x="47" y="211"/>
                    <a:pt x="21" y="237"/>
                  </a:cubicBezTo>
                  <a:cubicBezTo>
                    <a:pt x="9" y="249"/>
                    <a:pt x="0" y="262"/>
                    <a:pt x="0" y="279"/>
                  </a:cubicBezTo>
                  <a:cubicBezTo>
                    <a:pt x="0" y="296"/>
                    <a:pt x="9" y="313"/>
                    <a:pt x="17" y="325"/>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7" name="Freeform 1281"/>
            <p:cNvSpPr>
              <a:spLocks noChangeArrowheads="1"/>
            </p:cNvSpPr>
            <p:nvPr/>
          </p:nvSpPr>
          <p:spPr bwMode="auto">
            <a:xfrm>
              <a:off x="7654925" y="2009775"/>
              <a:ext cx="1588" cy="1588"/>
            </a:xfrm>
            <a:custGeom>
              <a:avLst/>
              <a:gdLst>
                <a:gd name="T0" fmla="*/ 0 w 6"/>
                <a:gd name="T1" fmla="*/ 0 h 5"/>
                <a:gd name="T2" fmla="*/ 5 w 6"/>
                <a:gd name="T3" fmla="*/ 4 h 5"/>
                <a:gd name="T4" fmla="*/ 5 w 6"/>
                <a:gd name="T5" fmla="*/ 4 h 5"/>
                <a:gd name="T6" fmla="*/ 0 w 6"/>
                <a:gd name="T7" fmla="*/ 0 h 5"/>
              </a:gdLst>
              <a:ahLst/>
              <a:cxnLst>
                <a:cxn ang="0">
                  <a:pos x="T0" y="T1"/>
                </a:cxn>
                <a:cxn ang="0">
                  <a:pos x="T2" y="T3"/>
                </a:cxn>
                <a:cxn ang="0">
                  <a:pos x="T4" y="T5"/>
                </a:cxn>
                <a:cxn ang="0">
                  <a:pos x="T6" y="T7"/>
                </a:cxn>
              </a:cxnLst>
              <a:rect l="0" t="0" r="r" b="b"/>
              <a:pathLst>
                <a:path w="6" h="5">
                  <a:moveTo>
                    <a:pt x="0" y="0"/>
                  </a:moveTo>
                  <a:lnTo>
                    <a:pt x="5" y="4"/>
                  </a:lnTo>
                  <a:lnTo>
                    <a:pt x="5" y="4"/>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8" name="Freeform 1282"/>
            <p:cNvSpPr>
              <a:spLocks noChangeArrowheads="1"/>
            </p:cNvSpPr>
            <p:nvPr/>
          </p:nvSpPr>
          <p:spPr bwMode="auto">
            <a:xfrm>
              <a:off x="7654925" y="2009775"/>
              <a:ext cx="1588" cy="1588"/>
            </a:xfrm>
            <a:custGeom>
              <a:avLst/>
              <a:gdLst>
                <a:gd name="T0" fmla="*/ 0 w 6"/>
                <a:gd name="T1" fmla="*/ 0 h 5"/>
                <a:gd name="T2" fmla="*/ 5 w 6"/>
                <a:gd name="T3" fmla="*/ 4 h 5"/>
                <a:gd name="T4" fmla="*/ 5 w 6"/>
                <a:gd name="T5" fmla="*/ 4 h 5"/>
                <a:gd name="T6" fmla="*/ 0 w 6"/>
                <a:gd name="T7" fmla="*/ 0 h 5"/>
              </a:gdLst>
              <a:ahLst/>
              <a:cxnLst>
                <a:cxn ang="0">
                  <a:pos x="T0" y="T1"/>
                </a:cxn>
                <a:cxn ang="0">
                  <a:pos x="T2" y="T3"/>
                </a:cxn>
                <a:cxn ang="0">
                  <a:pos x="T4" y="T5"/>
                </a:cxn>
                <a:cxn ang="0">
                  <a:pos x="T6" y="T7"/>
                </a:cxn>
              </a:cxnLst>
              <a:rect l="0" t="0" r="r" b="b"/>
              <a:pathLst>
                <a:path w="6" h="5">
                  <a:moveTo>
                    <a:pt x="0" y="0"/>
                  </a:moveTo>
                  <a:lnTo>
                    <a:pt x="5" y="4"/>
                  </a:lnTo>
                  <a:lnTo>
                    <a:pt x="5" y="4"/>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9" name="Freeform 1283"/>
            <p:cNvSpPr>
              <a:spLocks noChangeArrowheads="1"/>
            </p:cNvSpPr>
            <p:nvPr/>
          </p:nvSpPr>
          <p:spPr bwMode="auto">
            <a:xfrm>
              <a:off x="7626350" y="1993900"/>
              <a:ext cx="36513" cy="23813"/>
            </a:xfrm>
            <a:custGeom>
              <a:avLst/>
              <a:gdLst>
                <a:gd name="T0" fmla="*/ 38 w 103"/>
                <a:gd name="T1" fmla="*/ 0 h 68"/>
                <a:gd name="T2" fmla="*/ 0 w 103"/>
                <a:gd name="T3" fmla="*/ 0 h 68"/>
                <a:gd name="T4" fmla="*/ 0 w 103"/>
                <a:gd name="T5" fmla="*/ 67 h 68"/>
                <a:gd name="T6" fmla="*/ 102 w 103"/>
                <a:gd name="T7" fmla="*/ 67 h 68"/>
                <a:gd name="T8" fmla="*/ 85 w 103"/>
                <a:gd name="T9" fmla="*/ 50 h 68"/>
                <a:gd name="T10" fmla="*/ 85 w 103"/>
                <a:gd name="T11" fmla="*/ 50 h 68"/>
                <a:gd name="T12" fmla="*/ 80 w 103"/>
                <a:gd name="T13" fmla="*/ 46 h 68"/>
                <a:gd name="T14" fmla="*/ 38 w 103"/>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68">
                  <a:moveTo>
                    <a:pt x="38" y="0"/>
                  </a:moveTo>
                  <a:lnTo>
                    <a:pt x="0" y="0"/>
                  </a:lnTo>
                  <a:lnTo>
                    <a:pt x="0" y="67"/>
                  </a:lnTo>
                  <a:lnTo>
                    <a:pt x="102" y="67"/>
                  </a:lnTo>
                  <a:lnTo>
                    <a:pt x="85" y="50"/>
                  </a:lnTo>
                  <a:lnTo>
                    <a:pt x="85" y="50"/>
                  </a:lnTo>
                  <a:lnTo>
                    <a:pt x="80" y="46"/>
                  </a:lnTo>
                  <a:lnTo>
                    <a:pt x="38"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0" name="Freeform 1284"/>
            <p:cNvSpPr>
              <a:spLocks noChangeArrowheads="1"/>
            </p:cNvSpPr>
            <p:nvPr/>
          </p:nvSpPr>
          <p:spPr bwMode="auto">
            <a:xfrm>
              <a:off x="7626350" y="1993900"/>
              <a:ext cx="36513" cy="23813"/>
            </a:xfrm>
            <a:custGeom>
              <a:avLst/>
              <a:gdLst>
                <a:gd name="T0" fmla="*/ 38 w 103"/>
                <a:gd name="T1" fmla="*/ 0 h 68"/>
                <a:gd name="T2" fmla="*/ 0 w 103"/>
                <a:gd name="T3" fmla="*/ 0 h 68"/>
                <a:gd name="T4" fmla="*/ 0 w 103"/>
                <a:gd name="T5" fmla="*/ 67 h 68"/>
                <a:gd name="T6" fmla="*/ 102 w 103"/>
                <a:gd name="T7" fmla="*/ 67 h 68"/>
                <a:gd name="T8" fmla="*/ 85 w 103"/>
                <a:gd name="T9" fmla="*/ 50 h 68"/>
                <a:gd name="T10" fmla="*/ 85 w 103"/>
                <a:gd name="T11" fmla="*/ 50 h 68"/>
                <a:gd name="T12" fmla="*/ 80 w 103"/>
                <a:gd name="T13" fmla="*/ 46 h 68"/>
                <a:gd name="T14" fmla="*/ 38 w 103"/>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68">
                  <a:moveTo>
                    <a:pt x="38" y="0"/>
                  </a:moveTo>
                  <a:lnTo>
                    <a:pt x="0" y="0"/>
                  </a:lnTo>
                  <a:lnTo>
                    <a:pt x="0" y="67"/>
                  </a:lnTo>
                  <a:lnTo>
                    <a:pt x="102" y="67"/>
                  </a:lnTo>
                  <a:lnTo>
                    <a:pt x="85" y="50"/>
                  </a:lnTo>
                  <a:lnTo>
                    <a:pt x="85" y="50"/>
                  </a:lnTo>
                  <a:lnTo>
                    <a:pt x="80" y="46"/>
                  </a:lnTo>
                  <a:lnTo>
                    <a:pt x="38"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1" name="Freeform 1285"/>
            <p:cNvSpPr>
              <a:spLocks noChangeArrowheads="1"/>
            </p:cNvSpPr>
            <p:nvPr/>
          </p:nvSpPr>
          <p:spPr bwMode="auto">
            <a:xfrm>
              <a:off x="7537450" y="1706563"/>
              <a:ext cx="180975" cy="287337"/>
            </a:xfrm>
            <a:custGeom>
              <a:avLst/>
              <a:gdLst>
                <a:gd name="T0" fmla="*/ 503 w 504"/>
                <a:gd name="T1" fmla="*/ 797 h 798"/>
                <a:gd name="T2" fmla="*/ 0 w 504"/>
                <a:gd name="T3" fmla="*/ 797 h 798"/>
                <a:gd name="T4" fmla="*/ 0 w 504"/>
                <a:gd name="T5" fmla="*/ 0 h 798"/>
                <a:gd name="T6" fmla="*/ 503 w 504"/>
                <a:gd name="T7" fmla="*/ 0 h 798"/>
                <a:gd name="T8" fmla="*/ 503 w 504"/>
                <a:gd name="T9" fmla="*/ 797 h 798"/>
              </a:gdLst>
              <a:ahLst/>
              <a:cxnLst>
                <a:cxn ang="0">
                  <a:pos x="T0" y="T1"/>
                </a:cxn>
                <a:cxn ang="0">
                  <a:pos x="T2" y="T3"/>
                </a:cxn>
                <a:cxn ang="0">
                  <a:pos x="T4" y="T5"/>
                </a:cxn>
                <a:cxn ang="0">
                  <a:pos x="T6" y="T7"/>
                </a:cxn>
                <a:cxn ang="0">
                  <a:pos x="T8" y="T9"/>
                </a:cxn>
              </a:cxnLst>
              <a:rect l="0" t="0" r="r" b="b"/>
              <a:pathLst>
                <a:path w="504" h="798">
                  <a:moveTo>
                    <a:pt x="503" y="797"/>
                  </a:moveTo>
                  <a:lnTo>
                    <a:pt x="0" y="797"/>
                  </a:lnTo>
                  <a:lnTo>
                    <a:pt x="0" y="0"/>
                  </a:lnTo>
                  <a:lnTo>
                    <a:pt x="503" y="0"/>
                  </a:lnTo>
                  <a:lnTo>
                    <a:pt x="503" y="797"/>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2" name="Freeform 1286"/>
            <p:cNvSpPr>
              <a:spLocks noChangeArrowheads="1"/>
            </p:cNvSpPr>
            <p:nvPr/>
          </p:nvSpPr>
          <p:spPr bwMode="auto">
            <a:xfrm>
              <a:off x="7537450" y="1706563"/>
              <a:ext cx="180975" cy="287337"/>
            </a:xfrm>
            <a:custGeom>
              <a:avLst/>
              <a:gdLst>
                <a:gd name="T0" fmla="*/ 503 w 504"/>
                <a:gd name="T1" fmla="*/ 797 h 798"/>
                <a:gd name="T2" fmla="*/ 0 w 504"/>
                <a:gd name="T3" fmla="*/ 797 h 798"/>
                <a:gd name="T4" fmla="*/ 0 w 504"/>
                <a:gd name="T5" fmla="*/ 0 h 798"/>
                <a:gd name="T6" fmla="*/ 503 w 504"/>
                <a:gd name="T7" fmla="*/ 0 h 798"/>
                <a:gd name="T8" fmla="*/ 503 w 504"/>
                <a:gd name="T9" fmla="*/ 797 h 798"/>
              </a:gdLst>
              <a:ahLst/>
              <a:cxnLst>
                <a:cxn ang="0">
                  <a:pos x="T0" y="T1"/>
                </a:cxn>
                <a:cxn ang="0">
                  <a:pos x="T2" y="T3"/>
                </a:cxn>
                <a:cxn ang="0">
                  <a:pos x="T4" y="T5"/>
                </a:cxn>
                <a:cxn ang="0">
                  <a:pos x="T6" y="T7"/>
                </a:cxn>
                <a:cxn ang="0">
                  <a:pos x="T8" y="T9"/>
                </a:cxn>
              </a:cxnLst>
              <a:rect l="0" t="0" r="r" b="b"/>
              <a:pathLst>
                <a:path w="504" h="798">
                  <a:moveTo>
                    <a:pt x="503" y="797"/>
                  </a:moveTo>
                  <a:lnTo>
                    <a:pt x="0" y="797"/>
                  </a:lnTo>
                  <a:lnTo>
                    <a:pt x="0" y="0"/>
                  </a:lnTo>
                  <a:lnTo>
                    <a:pt x="503" y="0"/>
                  </a:lnTo>
                  <a:lnTo>
                    <a:pt x="503" y="797"/>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3" name="Freeform 1287"/>
            <p:cNvSpPr>
              <a:spLocks noChangeArrowheads="1"/>
            </p:cNvSpPr>
            <p:nvPr/>
          </p:nvSpPr>
          <p:spPr bwMode="auto">
            <a:xfrm>
              <a:off x="7521575" y="1687513"/>
              <a:ext cx="212725" cy="339725"/>
            </a:xfrm>
            <a:custGeom>
              <a:avLst/>
              <a:gdLst>
                <a:gd name="T0" fmla="*/ 0 w 589"/>
                <a:gd name="T1" fmla="*/ 0 h 942"/>
                <a:gd name="T2" fmla="*/ 0 w 589"/>
                <a:gd name="T3" fmla="*/ 941 h 942"/>
                <a:gd name="T4" fmla="*/ 419 w 589"/>
                <a:gd name="T5" fmla="*/ 941 h 942"/>
                <a:gd name="T6" fmla="*/ 377 w 589"/>
                <a:gd name="T7" fmla="*/ 898 h 942"/>
                <a:gd name="T8" fmla="*/ 330 w 589"/>
                <a:gd name="T9" fmla="*/ 848 h 942"/>
                <a:gd name="T10" fmla="*/ 47 w 589"/>
                <a:gd name="T11" fmla="*/ 848 h 942"/>
                <a:gd name="T12" fmla="*/ 47 w 589"/>
                <a:gd name="T13" fmla="*/ 51 h 942"/>
                <a:gd name="T14" fmla="*/ 542 w 589"/>
                <a:gd name="T15" fmla="*/ 51 h 942"/>
                <a:gd name="T16" fmla="*/ 542 w 589"/>
                <a:gd name="T17" fmla="*/ 742 h 942"/>
                <a:gd name="T18" fmla="*/ 588 w 589"/>
                <a:gd name="T19" fmla="*/ 789 h 942"/>
                <a:gd name="T20" fmla="*/ 588 w 589"/>
                <a:gd name="T21" fmla="*/ 0 h 942"/>
                <a:gd name="T22" fmla="*/ 0 w 589"/>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942">
                  <a:moveTo>
                    <a:pt x="0" y="0"/>
                  </a:moveTo>
                  <a:lnTo>
                    <a:pt x="0" y="941"/>
                  </a:lnTo>
                  <a:lnTo>
                    <a:pt x="419" y="941"/>
                  </a:lnTo>
                  <a:lnTo>
                    <a:pt x="377" y="898"/>
                  </a:lnTo>
                  <a:lnTo>
                    <a:pt x="330" y="848"/>
                  </a:lnTo>
                  <a:lnTo>
                    <a:pt x="47" y="848"/>
                  </a:lnTo>
                  <a:lnTo>
                    <a:pt x="47" y="51"/>
                  </a:lnTo>
                  <a:lnTo>
                    <a:pt x="542" y="51"/>
                  </a:lnTo>
                  <a:lnTo>
                    <a:pt x="542" y="742"/>
                  </a:lnTo>
                  <a:lnTo>
                    <a:pt x="588" y="789"/>
                  </a:lnTo>
                  <a:lnTo>
                    <a:pt x="588" y="0"/>
                  </a:lnTo>
                  <a:lnTo>
                    <a:pt x="0"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4" name="Freeform 1288"/>
            <p:cNvSpPr>
              <a:spLocks noChangeArrowheads="1"/>
            </p:cNvSpPr>
            <p:nvPr/>
          </p:nvSpPr>
          <p:spPr bwMode="auto">
            <a:xfrm>
              <a:off x="7521575" y="1687513"/>
              <a:ext cx="212725" cy="339725"/>
            </a:xfrm>
            <a:custGeom>
              <a:avLst/>
              <a:gdLst>
                <a:gd name="T0" fmla="*/ 0 w 589"/>
                <a:gd name="T1" fmla="*/ 0 h 942"/>
                <a:gd name="T2" fmla="*/ 0 w 589"/>
                <a:gd name="T3" fmla="*/ 941 h 942"/>
                <a:gd name="T4" fmla="*/ 419 w 589"/>
                <a:gd name="T5" fmla="*/ 941 h 942"/>
                <a:gd name="T6" fmla="*/ 377 w 589"/>
                <a:gd name="T7" fmla="*/ 898 h 942"/>
                <a:gd name="T8" fmla="*/ 330 w 589"/>
                <a:gd name="T9" fmla="*/ 848 h 942"/>
                <a:gd name="T10" fmla="*/ 47 w 589"/>
                <a:gd name="T11" fmla="*/ 848 h 942"/>
                <a:gd name="T12" fmla="*/ 47 w 589"/>
                <a:gd name="T13" fmla="*/ 51 h 942"/>
                <a:gd name="T14" fmla="*/ 542 w 589"/>
                <a:gd name="T15" fmla="*/ 51 h 942"/>
                <a:gd name="T16" fmla="*/ 542 w 589"/>
                <a:gd name="T17" fmla="*/ 742 h 942"/>
                <a:gd name="T18" fmla="*/ 588 w 589"/>
                <a:gd name="T19" fmla="*/ 789 h 942"/>
                <a:gd name="T20" fmla="*/ 588 w 589"/>
                <a:gd name="T21" fmla="*/ 0 h 942"/>
                <a:gd name="T22" fmla="*/ 0 w 589"/>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942">
                  <a:moveTo>
                    <a:pt x="0" y="0"/>
                  </a:moveTo>
                  <a:lnTo>
                    <a:pt x="0" y="941"/>
                  </a:lnTo>
                  <a:lnTo>
                    <a:pt x="419" y="941"/>
                  </a:lnTo>
                  <a:lnTo>
                    <a:pt x="377" y="898"/>
                  </a:lnTo>
                  <a:lnTo>
                    <a:pt x="330" y="848"/>
                  </a:lnTo>
                  <a:lnTo>
                    <a:pt x="47" y="848"/>
                  </a:lnTo>
                  <a:lnTo>
                    <a:pt x="47" y="51"/>
                  </a:lnTo>
                  <a:lnTo>
                    <a:pt x="542" y="51"/>
                  </a:lnTo>
                  <a:lnTo>
                    <a:pt x="542" y="742"/>
                  </a:lnTo>
                  <a:lnTo>
                    <a:pt x="588" y="789"/>
                  </a:lnTo>
                  <a:lnTo>
                    <a:pt x="588" y="0"/>
                  </a:lnTo>
                  <a:lnTo>
                    <a:pt x="0"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5" name="Freeform 1289"/>
            <p:cNvSpPr>
              <a:spLocks noChangeArrowheads="1"/>
            </p:cNvSpPr>
            <p:nvPr/>
          </p:nvSpPr>
          <p:spPr bwMode="auto">
            <a:xfrm>
              <a:off x="7626350" y="1706563"/>
              <a:ext cx="90488" cy="249237"/>
            </a:xfrm>
            <a:custGeom>
              <a:avLst/>
              <a:gdLst>
                <a:gd name="T0" fmla="*/ 250 w 251"/>
                <a:gd name="T1" fmla="*/ 0 h 692"/>
                <a:gd name="T2" fmla="*/ 250 w 251"/>
                <a:gd name="T3" fmla="*/ 0 h 692"/>
                <a:gd name="T4" fmla="*/ 0 w 251"/>
                <a:gd name="T5" fmla="*/ 0 h 692"/>
                <a:gd name="T6" fmla="*/ 0 w 251"/>
                <a:gd name="T7" fmla="*/ 653 h 692"/>
                <a:gd name="T8" fmla="*/ 25 w 251"/>
                <a:gd name="T9" fmla="*/ 624 h 692"/>
                <a:gd name="T10" fmla="*/ 25 w 251"/>
                <a:gd name="T11" fmla="*/ 624 h 692"/>
                <a:gd name="T12" fmla="*/ 25 w 251"/>
                <a:gd name="T13" fmla="*/ 624 h 692"/>
                <a:gd name="T14" fmla="*/ 102 w 251"/>
                <a:gd name="T15" fmla="*/ 590 h 692"/>
                <a:gd name="T16" fmla="*/ 182 w 251"/>
                <a:gd name="T17" fmla="*/ 624 h 692"/>
                <a:gd name="T18" fmla="*/ 250 w 251"/>
                <a:gd name="T19" fmla="*/ 691 h 692"/>
                <a:gd name="T20" fmla="*/ 250 w 251"/>
                <a:gd name="T21" fmla="*/ 308 h 692"/>
                <a:gd name="T22" fmla="*/ 250 w 251"/>
                <a:gd name="T23" fmla="*/ 308 h 692"/>
                <a:gd name="T24" fmla="*/ 250 w 251"/>
                <a:gd name="T2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1" h="692">
                  <a:moveTo>
                    <a:pt x="250" y="0"/>
                  </a:moveTo>
                  <a:lnTo>
                    <a:pt x="250" y="0"/>
                  </a:lnTo>
                  <a:cubicBezTo>
                    <a:pt x="0" y="0"/>
                    <a:pt x="0" y="0"/>
                    <a:pt x="0" y="0"/>
                  </a:cubicBezTo>
                  <a:cubicBezTo>
                    <a:pt x="0" y="653"/>
                    <a:pt x="0" y="653"/>
                    <a:pt x="0" y="653"/>
                  </a:cubicBezTo>
                  <a:cubicBezTo>
                    <a:pt x="9" y="641"/>
                    <a:pt x="13" y="632"/>
                    <a:pt x="25" y="624"/>
                  </a:cubicBezTo>
                  <a:lnTo>
                    <a:pt x="25" y="624"/>
                  </a:lnTo>
                  <a:lnTo>
                    <a:pt x="25" y="624"/>
                  </a:lnTo>
                  <a:cubicBezTo>
                    <a:pt x="47" y="603"/>
                    <a:pt x="72" y="590"/>
                    <a:pt x="102" y="590"/>
                  </a:cubicBezTo>
                  <a:cubicBezTo>
                    <a:pt x="131" y="590"/>
                    <a:pt x="161" y="603"/>
                    <a:pt x="182" y="624"/>
                  </a:cubicBezTo>
                  <a:cubicBezTo>
                    <a:pt x="250" y="691"/>
                    <a:pt x="250" y="691"/>
                    <a:pt x="250" y="691"/>
                  </a:cubicBezTo>
                  <a:cubicBezTo>
                    <a:pt x="250" y="308"/>
                    <a:pt x="250" y="308"/>
                    <a:pt x="250" y="308"/>
                  </a:cubicBezTo>
                  <a:lnTo>
                    <a:pt x="250" y="308"/>
                  </a:lnTo>
                  <a:cubicBezTo>
                    <a:pt x="250" y="0"/>
                    <a:pt x="250" y="0"/>
                    <a:pt x="25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6" name="Freeform 1290"/>
            <p:cNvSpPr>
              <a:spLocks noChangeArrowheads="1"/>
            </p:cNvSpPr>
            <p:nvPr/>
          </p:nvSpPr>
          <p:spPr bwMode="auto">
            <a:xfrm>
              <a:off x="7716838" y="1706563"/>
              <a:ext cx="3175" cy="114300"/>
            </a:xfrm>
            <a:custGeom>
              <a:avLst/>
              <a:gdLst>
                <a:gd name="T0" fmla="*/ 0 w 9"/>
                <a:gd name="T1" fmla="*/ 308 h 317"/>
                <a:gd name="T2" fmla="*/ 0 w 9"/>
                <a:gd name="T3" fmla="*/ 308 h 317"/>
                <a:gd name="T4" fmla="*/ 4 w 9"/>
                <a:gd name="T5" fmla="*/ 312 h 317"/>
                <a:gd name="T6" fmla="*/ 8 w 9"/>
                <a:gd name="T7" fmla="*/ 316 h 317"/>
                <a:gd name="T8" fmla="*/ 0 w 9"/>
                <a:gd name="T9" fmla="*/ 308 h 317"/>
                <a:gd name="T10" fmla="*/ 0 w 9"/>
                <a:gd name="T11" fmla="*/ 0 h 317"/>
                <a:gd name="T12" fmla="*/ 0 w 9"/>
                <a:gd name="T13" fmla="*/ 0 h 317"/>
                <a:gd name="T14" fmla="*/ 0 w 9"/>
                <a:gd name="T15" fmla="*/ 308 h 317"/>
                <a:gd name="T16" fmla="*/ 0 w 9"/>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317">
                  <a:moveTo>
                    <a:pt x="0" y="308"/>
                  </a:moveTo>
                  <a:lnTo>
                    <a:pt x="0" y="308"/>
                  </a:lnTo>
                  <a:lnTo>
                    <a:pt x="4" y="312"/>
                  </a:lnTo>
                  <a:lnTo>
                    <a:pt x="8" y="316"/>
                  </a:lnTo>
                  <a:lnTo>
                    <a:pt x="0" y="308"/>
                  </a:lnTo>
                  <a:close/>
                  <a:moveTo>
                    <a:pt x="0" y="0"/>
                  </a:moveTo>
                  <a:lnTo>
                    <a:pt x="0" y="0"/>
                  </a:lnTo>
                  <a:lnTo>
                    <a:pt x="0" y="308"/>
                  </a:lnTo>
                  <a:lnTo>
                    <a:pt x="0" y="0"/>
                  </a:lnTo>
                  <a:close/>
                </a:path>
              </a:pathLst>
            </a:custGeom>
            <a:solidFill>
              <a:srgbClr val="A3141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7" name="Freeform 1291"/>
            <p:cNvSpPr>
              <a:spLocks noChangeArrowheads="1"/>
            </p:cNvSpPr>
            <p:nvPr/>
          </p:nvSpPr>
          <p:spPr bwMode="auto">
            <a:xfrm>
              <a:off x="7716838" y="1817688"/>
              <a:ext cx="3175" cy="3175"/>
            </a:xfrm>
            <a:custGeom>
              <a:avLst/>
              <a:gdLst>
                <a:gd name="T0" fmla="*/ 0 w 9"/>
                <a:gd name="T1" fmla="*/ 0 h 9"/>
                <a:gd name="T2" fmla="*/ 0 w 9"/>
                <a:gd name="T3" fmla="*/ 0 h 9"/>
                <a:gd name="T4" fmla="*/ 4 w 9"/>
                <a:gd name="T5" fmla="*/ 4 h 9"/>
                <a:gd name="T6" fmla="*/ 8 w 9"/>
                <a:gd name="T7" fmla="*/ 8 h 9"/>
                <a:gd name="T8" fmla="*/ 0 w 9"/>
                <a:gd name="T9" fmla="*/ 0 h 9"/>
              </a:gdLst>
              <a:ahLst/>
              <a:cxnLst>
                <a:cxn ang="0">
                  <a:pos x="T0" y="T1"/>
                </a:cxn>
                <a:cxn ang="0">
                  <a:pos x="T2" y="T3"/>
                </a:cxn>
                <a:cxn ang="0">
                  <a:pos x="T4" y="T5"/>
                </a:cxn>
                <a:cxn ang="0">
                  <a:pos x="T6" y="T7"/>
                </a:cxn>
                <a:cxn ang="0">
                  <a:pos x="T8" y="T9"/>
                </a:cxn>
              </a:cxnLst>
              <a:rect l="0" t="0" r="r" b="b"/>
              <a:pathLst>
                <a:path w="9" h="9">
                  <a:moveTo>
                    <a:pt x="0" y="0"/>
                  </a:moveTo>
                  <a:lnTo>
                    <a:pt x="0" y="0"/>
                  </a:lnTo>
                  <a:lnTo>
                    <a:pt x="4" y="4"/>
                  </a:lnTo>
                  <a:lnTo>
                    <a:pt x="8" y="8"/>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8" name="Freeform 1292"/>
            <p:cNvSpPr>
              <a:spLocks noChangeArrowheads="1"/>
            </p:cNvSpPr>
            <p:nvPr/>
          </p:nvSpPr>
          <p:spPr bwMode="auto">
            <a:xfrm>
              <a:off x="7716838" y="1706563"/>
              <a:ext cx="1587" cy="111125"/>
            </a:xfrm>
            <a:custGeom>
              <a:avLst/>
              <a:gdLst>
                <a:gd name="T0" fmla="*/ 0 w 1"/>
                <a:gd name="T1" fmla="*/ 0 h 309"/>
                <a:gd name="T2" fmla="*/ 0 w 1"/>
                <a:gd name="T3" fmla="*/ 0 h 309"/>
                <a:gd name="T4" fmla="*/ 0 w 1"/>
                <a:gd name="T5" fmla="*/ 308 h 309"/>
                <a:gd name="T6" fmla="*/ 0 w 1"/>
                <a:gd name="T7" fmla="*/ 0 h 309"/>
              </a:gdLst>
              <a:ahLst/>
              <a:cxnLst>
                <a:cxn ang="0">
                  <a:pos x="T0" y="T1"/>
                </a:cxn>
                <a:cxn ang="0">
                  <a:pos x="T2" y="T3"/>
                </a:cxn>
                <a:cxn ang="0">
                  <a:pos x="T4" y="T5"/>
                </a:cxn>
                <a:cxn ang="0">
                  <a:pos x="T6" y="T7"/>
                </a:cxn>
              </a:cxnLst>
              <a:rect l="0" t="0" r="r" b="b"/>
              <a:pathLst>
                <a:path w="1" h="309">
                  <a:moveTo>
                    <a:pt x="0" y="0"/>
                  </a:moveTo>
                  <a:lnTo>
                    <a:pt x="0" y="0"/>
                  </a:lnTo>
                  <a:lnTo>
                    <a:pt x="0" y="308"/>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9" name="Freeform 1293"/>
            <p:cNvSpPr>
              <a:spLocks noChangeArrowheads="1"/>
            </p:cNvSpPr>
            <p:nvPr/>
          </p:nvSpPr>
          <p:spPr bwMode="auto">
            <a:xfrm>
              <a:off x="7626350" y="1919288"/>
              <a:ext cx="90488" cy="36512"/>
            </a:xfrm>
            <a:custGeom>
              <a:avLst/>
              <a:gdLst>
                <a:gd name="T0" fmla="*/ 25 w 251"/>
                <a:gd name="T1" fmla="*/ 34 h 102"/>
                <a:gd name="T2" fmla="*/ 25 w 251"/>
                <a:gd name="T3" fmla="*/ 34 h 102"/>
                <a:gd name="T4" fmla="*/ 0 w 251"/>
                <a:gd name="T5" fmla="*/ 63 h 102"/>
                <a:gd name="T6" fmla="*/ 0 w 251"/>
                <a:gd name="T7" fmla="*/ 63 h 102"/>
                <a:gd name="T8" fmla="*/ 25 w 251"/>
                <a:gd name="T9" fmla="*/ 34 h 102"/>
                <a:gd name="T10" fmla="*/ 102 w 251"/>
                <a:gd name="T11" fmla="*/ 0 h 102"/>
                <a:gd name="T12" fmla="*/ 102 w 251"/>
                <a:gd name="T13" fmla="*/ 0 h 102"/>
                <a:gd name="T14" fmla="*/ 25 w 251"/>
                <a:gd name="T15" fmla="*/ 34 h 102"/>
                <a:gd name="T16" fmla="*/ 25 w 251"/>
                <a:gd name="T17" fmla="*/ 34 h 102"/>
                <a:gd name="T18" fmla="*/ 25 w 251"/>
                <a:gd name="T19" fmla="*/ 34 h 102"/>
                <a:gd name="T20" fmla="*/ 102 w 251"/>
                <a:gd name="T21" fmla="*/ 0 h 102"/>
                <a:gd name="T22" fmla="*/ 182 w 251"/>
                <a:gd name="T23" fmla="*/ 34 h 102"/>
                <a:gd name="T24" fmla="*/ 250 w 251"/>
                <a:gd name="T25" fmla="*/ 101 h 102"/>
                <a:gd name="T26" fmla="*/ 182 w 251"/>
                <a:gd name="T27" fmla="*/ 34 h 102"/>
                <a:gd name="T28" fmla="*/ 102 w 251"/>
                <a:gd name="T29" fmla="*/ 0 h 102"/>
                <a:gd name="T30" fmla="*/ 25 w 251"/>
                <a:gd name="T31" fmla="*/ 3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1" h="102">
                  <a:moveTo>
                    <a:pt x="25" y="34"/>
                  </a:moveTo>
                  <a:lnTo>
                    <a:pt x="25" y="34"/>
                  </a:lnTo>
                  <a:cubicBezTo>
                    <a:pt x="13" y="42"/>
                    <a:pt x="9" y="51"/>
                    <a:pt x="0" y="63"/>
                  </a:cubicBezTo>
                  <a:lnTo>
                    <a:pt x="0" y="63"/>
                  </a:lnTo>
                  <a:cubicBezTo>
                    <a:pt x="9" y="51"/>
                    <a:pt x="13" y="42"/>
                    <a:pt x="25" y="34"/>
                  </a:cubicBezTo>
                  <a:lnTo>
                    <a:pt x="102" y="0"/>
                  </a:lnTo>
                  <a:lnTo>
                    <a:pt x="102" y="0"/>
                  </a:lnTo>
                  <a:cubicBezTo>
                    <a:pt x="72" y="0"/>
                    <a:pt x="47" y="13"/>
                    <a:pt x="25" y="34"/>
                  </a:cubicBezTo>
                  <a:lnTo>
                    <a:pt x="25" y="34"/>
                  </a:lnTo>
                  <a:lnTo>
                    <a:pt x="25" y="34"/>
                  </a:lnTo>
                  <a:cubicBezTo>
                    <a:pt x="47" y="13"/>
                    <a:pt x="72" y="0"/>
                    <a:pt x="102" y="0"/>
                  </a:cubicBezTo>
                  <a:cubicBezTo>
                    <a:pt x="131" y="0"/>
                    <a:pt x="161" y="13"/>
                    <a:pt x="182" y="34"/>
                  </a:cubicBezTo>
                  <a:cubicBezTo>
                    <a:pt x="250" y="101"/>
                    <a:pt x="250" y="101"/>
                    <a:pt x="250" y="101"/>
                  </a:cubicBezTo>
                  <a:cubicBezTo>
                    <a:pt x="182" y="34"/>
                    <a:pt x="182" y="34"/>
                    <a:pt x="182" y="34"/>
                  </a:cubicBezTo>
                  <a:cubicBezTo>
                    <a:pt x="161" y="13"/>
                    <a:pt x="131" y="0"/>
                    <a:pt x="102" y="0"/>
                  </a:cubicBezTo>
                  <a:lnTo>
                    <a:pt x="25" y="34"/>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0" name="Freeform 1294"/>
            <p:cNvSpPr>
              <a:spLocks noChangeArrowheads="1"/>
            </p:cNvSpPr>
            <p:nvPr/>
          </p:nvSpPr>
          <p:spPr bwMode="auto">
            <a:xfrm>
              <a:off x="7716838" y="1817688"/>
              <a:ext cx="1587" cy="1587"/>
            </a:xfrm>
            <a:custGeom>
              <a:avLst/>
              <a:gdLst>
                <a:gd name="T0" fmla="*/ 0 w 5"/>
                <a:gd name="T1" fmla="*/ 0 h 5"/>
                <a:gd name="T2" fmla="*/ 0 w 5"/>
                <a:gd name="T3" fmla="*/ 0 h 5"/>
                <a:gd name="T4" fmla="*/ 4 w 5"/>
                <a:gd name="T5" fmla="*/ 4 h 5"/>
                <a:gd name="T6" fmla="*/ 0 w 5"/>
                <a:gd name="T7" fmla="*/ 0 h 5"/>
              </a:gdLst>
              <a:ahLst/>
              <a:cxnLst>
                <a:cxn ang="0">
                  <a:pos x="T0" y="T1"/>
                </a:cxn>
                <a:cxn ang="0">
                  <a:pos x="T2" y="T3"/>
                </a:cxn>
                <a:cxn ang="0">
                  <a:pos x="T4" y="T5"/>
                </a:cxn>
                <a:cxn ang="0">
                  <a:pos x="T6" y="T7"/>
                </a:cxn>
              </a:cxnLst>
              <a:rect l="0" t="0" r="r" b="b"/>
              <a:pathLst>
                <a:path w="5" h="5">
                  <a:moveTo>
                    <a:pt x="0" y="0"/>
                  </a:moveTo>
                  <a:lnTo>
                    <a:pt x="0" y="0"/>
                  </a:lnTo>
                  <a:lnTo>
                    <a:pt x="4" y="4"/>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1" name="Freeform 1295"/>
            <p:cNvSpPr>
              <a:spLocks noChangeArrowheads="1"/>
            </p:cNvSpPr>
            <p:nvPr/>
          </p:nvSpPr>
          <p:spPr bwMode="auto">
            <a:xfrm>
              <a:off x="7716838" y="1817688"/>
              <a:ext cx="1587" cy="1587"/>
            </a:xfrm>
            <a:custGeom>
              <a:avLst/>
              <a:gdLst>
                <a:gd name="T0" fmla="*/ 0 w 5"/>
                <a:gd name="T1" fmla="*/ 0 h 5"/>
                <a:gd name="T2" fmla="*/ 0 w 5"/>
                <a:gd name="T3" fmla="*/ 0 h 5"/>
                <a:gd name="T4" fmla="*/ 4 w 5"/>
                <a:gd name="T5" fmla="*/ 4 h 5"/>
                <a:gd name="T6" fmla="*/ 0 w 5"/>
                <a:gd name="T7" fmla="*/ 0 h 5"/>
              </a:gdLst>
              <a:ahLst/>
              <a:cxnLst>
                <a:cxn ang="0">
                  <a:pos x="T0" y="T1"/>
                </a:cxn>
                <a:cxn ang="0">
                  <a:pos x="T2" y="T3"/>
                </a:cxn>
                <a:cxn ang="0">
                  <a:pos x="T4" y="T5"/>
                </a:cxn>
                <a:cxn ang="0">
                  <a:pos x="T6" y="T7"/>
                </a:cxn>
              </a:cxnLst>
              <a:rect l="0" t="0" r="r" b="b"/>
              <a:pathLst>
                <a:path w="5" h="5">
                  <a:moveTo>
                    <a:pt x="0" y="0"/>
                  </a:moveTo>
                  <a:lnTo>
                    <a:pt x="0" y="0"/>
                  </a:lnTo>
                  <a:lnTo>
                    <a:pt x="4" y="4"/>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2" name="Freeform 1296"/>
            <p:cNvSpPr>
              <a:spLocks noChangeArrowheads="1"/>
            </p:cNvSpPr>
            <p:nvPr/>
          </p:nvSpPr>
          <p:spPr bwMode="auto">
            <a:xfrm>
              <a:off x="7618413" y="2000250"/>
              <a:ext cx="17462" cy="15875"/>
            </a:xfrm>
            <a:custGeom>
              <a:avLst/>
              <a:gdLst>
                <a:gd name="T0" fmla="*/ 21 w 47"/>
                <a:gd name="T1" fmla="*/ 42 h 43"/>
                <a:gd name="T2" fmla="*/ 21 w 47"/>
                <a:gd name="T3" fmla="*/ 42 h 43"/>
                <a:gd name="T4" fmla="*/ 46 w 47"/>
                <a:gd name="T5" fmla="*/ 21 h 43"/>
                <a:gd name="T6" fmla="*/ 21 w 47"/>
                <a:gd name="T7" fmla="*/ 0 h 43"/>
                <a:gd name="T8" fmla="*/ 0 w 47"/>
                <a:gd name="T9" fmla="*/ 21 h 43"/>
                <a:gd name="T10" fmla="*/ 21 w 47"/>
                <a:gd name="T11" fmla="*/ 42 h 43"/>
              </a:gdLst>
              <a:ahLst/>
              <a:cxnLst>
                <a:cxn ang="0">
                  <a:pos x="T0" y="T1"/>
                </a:cxn>
                <a:cxn ang="0">
                  <a:pos x="T2" y="T3"/>
                </a:cxn>
                <a:cxn ang="0">
                  <a:pos x="T4" y="T5"/>
                </a:cxn>
                <a:cxn ang="0">
                  <a:pos x="T6" y="T7"/>
                </a:cxn>
                <a:cxn ang="0">
                  <a:pos x="T8" y="T9"/>
                </a:cxn>
                <a:cxn ang="0">
                  <a:pos x="T10" y="T11"/>
                </a:cxn>
              </a:cxnLst>
              <a:rect l="0" t="0" r="r" b="b"/>
              <a:pathLst>
                <a:path w="47" h="43">
                  <a:moveTo>
                    <a:pt x="21" y="42"/>
                  </a:moveTo>
                  <a:lnTo>
                    <a:pt x="21" y="42"/>
                  </a:lnTo>
                  <a:cubicBezTo>
                    <a:pt x="34" y="42"/>
                    <a:pt x="46" y="34"/>
                    <a:pt x="46" y="21"/>
                  </a:cubicBezTo>
                  <a:cubicBezTo>
                    <a:pt x="46" y="8"/>
                    <a:pt x="34" y="0"/>
                    <a:pt x="21" y="0"/>
                  </a:cubicBezTo>
                  <a:cubicBezTo>
                    <a:pt x="13" y="0"/>
                    <a:pt x="0" y="8"/>
                    <a:pt x="0" y="21"/>
                  </a:cubicBezTo>
                  <a:cubicBezTo>
                    <a:pt x="0" y="34"/>
                    <a:pt x="13" y="42"/>
                    <a:pt x="21" y="42"/>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3" name="Freeform 1297"/>
            <p:cNvSpPr>
              <a:spLocks noChangeArrowheads="1"/>
            </p:cNvSpPr>
            <p:nvPr/>
          </p:nvSpPr>
          <p:spPr bwMode="auto">
            <a:xfrm>
              <a:off x="7621588" y="1817688"/>
              <a:ext cx="220662" cy="282575"/>
            </a:xfrm>
            <a:custGeom>
              <a:avLst/>
              <a:gdLst>
                <a:gd name="T0" fmla="*/ 610 w 611"/>
                <a:gd name="T1" fmla="*/ 784 h 785"/>
                <a:gd name="T2" fmla="*/ 610 w 611"/>
                <a:gd name="T3" fmla="*/ 784 h 785"/>
                <a:gd name="T4" fmla="*/ 335 w 611"/>
                <a:gd name="T5" fmla="*/ 784 h 785"/>
                <a:gd name="T6" fmla="*/ 34 w 611"/>
                <a:gd name="T7" fmla="*/ 472 h 785"/>
                <a:gd name="T8" fmla="*/ 0 w 611"/>
                <a:gd name="T9" fmla="*/ 392 h 785"/>
                <a:gd name="T10" fmla="*/ 38 w 611"/>
                <a:gd name="T11" fmla="*/ 316 h 785"/>
                <a:gd name="T12" fmla="*/ 195 w 611"/>
                <a:gd name="T13" fmla="*/ 316 h 785"/>
                <a:gd name="T14" fmla="*/ 263 w 611"/>
                <a:gd name="T15" fmla="*/ 383 h 785"/>
                <a:gd name="T16" fmla="*/ 263 w 611"/>
                <a:gd name="T17" fmla="*/ 0 h 785"/>
                <a:gd name="T18" fmla="*/ 610 w 611"/>
                <a:gd name="T19" fmla="*/ 337 h 785"/>
                <a:gd name="T20" fmla="*/ 610 w 611"/>
                <a:gd name="T21" fmla="*/ 784 h 785"/>
                <a:gd name="T22" fmla="*/ 356 w 611"/>
                <a:gd name="T23" fmla="*/ 733 h 785"/>
                <a:gd name="T24" fmla="*/ 356 w 611"/>
                <a:gd name="T25" fmla="*/ 733 h 785"/>
                <a:gd name="T26" fmla="*/ 563 w 611"/>
                <a:gd name="T27" fmla="*/ 733 h 785"/>
                <a:gd name="T28" fmla="*/ 563 w 611"/>
                <a:gd name="T29" fmla="*/ 358 h 785"/>
                <a:gd name="T30" fmla="*/ 309 w 611"/>
                <a:gd name="T31" fmla="*/ 113 h 785"/>
                <a:gd name="T32" fmla="*/ 309 w 611"/>
                <a:gd name="T33" fmla="*/ 501 h 785"/>
                <a:gd name="T34" fmla="*/ 161 w 611"/>
                <a:gd name="T35" fmla="*/ 354 h 785"/>
                <a:gd name="T36" fmla="*/ 72 w 611"/>
                <a:gd name="T37" fmla="*/ 350 h 785"/>
                <a:gd name="T38" fmla="*/ 51 w 611"/>
                <a:gd name="T39" fmla="*/ 392 h 785"/>
                <a:gd name="T40" fmla="*/ 68 w 611"/>
                <a:gd name="T41" fmla="*/ 438 h 785"/>
                <a:gd name="T42" fmla="*/ 356 w 611"/>
                <a:gd name="T43" fmla="*/ 733 h 785"/>
                <a:gd name="T44" fmla="*/ 610 w 611"/>
                <a:gd name="T45" fmla="*/ 78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1" h="785">
                  <a:moveTo>
                    <a:pt x="610" y="784"/>
                  </a:moveTo>
                  <a:lnTo>
                    <a:pt x="610" y="784"/>
                  </a:lnTo>
                  <a:cubicBezTo>
                    <a:pt x="335" y="784"/>
                    <a:pt x="335" y="784"/>
                    <a:pt x="335" y="784"/>
                  </a:cubicBezTo>
                  <a:cubicBezTo>
                    <a:pt x="34" y="472"/>
                    <a:pt x="34" y="472"/>
                    <a:pt x="34" y="472"/>
                  </a:cubicBezTo>
                  <a:cubicBezTo>
                    <a:pt x="13" y="451"/>
                    <a:pt x="0" y="421"/>
                    <a:pt x="0" y="392"/>
                  </a:cubicBezTo>
                  <a:cubicBezTo>
                    <a:pt x="5" y="362"/>
                    <a:pt x="17" y="333"/>
                    <a:pt x="38" y="316"/>
                  </a:cubicBezTo>
                  <a:cubicBezTo>
                    <a:pt x="81" y="270"/>
                    <a:pt x="153" y="274"/>
                    <a:pt x="195" y="316"/>
                  </a:cubicBezTo>
                  <a:cubicBezTo>
                    <a:pt x="263" y="383"/>
                    <a:pt x="263" y="383"/>
                    <a:pt x="263" y="383"/>
                  </a:cubicBezTo>
                  <a:cubicBezTo>
                    <a:pt x="263" y="0"/>
                    <a:pt x="263" y="0"/>
                    <a:pt x="263" y="0"/>
                  </a:cubicBezTo>
                  <a:cubicBezTo>
                    <a:pt x="610" y="337"/>
                    <a:pt x="610" y="337"/>
                    <a:pt x="610" y="337"/>
                  </a:cubicBezTo>
                  <a:cubicBezTo>
                    <a:pt x="610" y="784"/>
                    <a:pt x="610" y="784"/>
                    <a:pt x="610" y="784"/>
                  </a:cubicBezTo>
                  <a:lnTo>
                    <a:pt x="356" y="733"/>
                  </a:lnTo>
                  <a:lnTo>
                    <a:pt x="356" y="733"/>
                  </a:lnTo>
                  <a:cubicBezTo>
                    <a:pt x="563" y="733"/>
                    <a:pt x="563" y="733"/>
                    <a:pt x="563" y="733"/>
                  </a:cubicBezTo>
                  <a:cubicBezTo>
                    <a:pt x="563" y="358"/>
                    <a:pt x="563" y="358"/>
                    <a:pt x="563" y="358"/>
                  </a:cubicBezTo>
                  <a:cubicBezTo>
                    <a:pt x="309" y="113"/>
                    <a:pt x="309" y="113"/>
                    <a:pt x="309" y="113"/>
                  </a:cubicBezTo>
                  <a:cubicBezTo>
                    <a:pt x="309" y="501"/>
                    <a:pt x="309" y="501"/>
                    <a:pt x="309" y="501"/>
                  </a:cubicBezTo>
                  <a:cubicBezTo>
                    <a:pt x="161" y="354"/>
                    <a:pt x="161" y="354"/>
                    <a:pt x="161" y="354"/>
                  </a:cubicBezTo>
                  <a:cubicBezTo>
                    <a:pt x="136" y="329"/>
                    <a:pt x="98" y="324"/>
                    <a:pt x="72" y="350"/>
                  </a:cubicBezTo>
                  <a:cubicBezTo>
                    <a:pt x="60" y="362"/>
                    <a:pt x="51" y="375"/>
                    <a:pt x="51" y="392"/>
                  </a:cubicBezTo>
                  <a:cubicBezTo>
                    <a:pt x="51" y="409"/>
                    <a:pt x="60" y="426"/>
                    <a:pt x="68" y="438"/>
                  </a:cubicBezTo>
                  <a:cubicBezTo>
                    <a:pt x="356" y="733"/>
                    <a:pt x="356" y="733"/>
                    <a:pt x="356" y="733"/>
                  </a:cubicBezTo>
                  <a:lnTo>
                    <a:pt x="610" y="784"/>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4" name="Freeform 1298"/>
            <p:cNvSpPr>
              <a:spLocks noChangeArrowheads="1"/>
            </p:cNvSpPr>
            <p:nvPr/>
          </p:nvSpPr>
          <p:spPr bwMode="auto">
            <a:xfrm>
              <a:off x="7664450" y="1857375"/>
              <a:ext cx="160338" cy="223838"/>
            </a:xfrm>
            <a:custGeom>
              <a:avLst/>
              <a:gdLst>
                <a:gd name="T0" fmla="*/ 190 w 445"/>
                <a:gd name="T1" fmla="*/ 0 h 621"/>
                <a:gd name="T2" fmla="*/ 190 w 445"/>
                <a:gd name="T3" fmla="*/ 317 h 621"/>
                <a:gd name="T4" fmla="*/ 190 w 445"/>
                <a:gd name="T5" fmla="*/ 317 h 621"/>
                <a:gd name="T6" fmla="*/ 190 w 445"/>
                <a:gd name="T7" fmla="*/ 388 h 621"/>
                <a:gd name="T8" fmla="*/ 152 w 445"/>
                <a:gd name="T9" fmla="*/ 350 h 621"/>
                <a:gd name="T10" fmla="*/ 152 w 445"/>
                <a:gd name="T11" fmla="*/ 376 h 621"/>
                <a:gd name="T12" fmla="*/ 0 w 445"/>
                <a:gd name="T13" fmla="*/ 376 h 621"/>
                <a:gd name="T14" fmla="*/ 237 w 445"/>
                <a:gd name="T15" fmla="*/ 620 h 621"/>
                <a:gd name="T16" fmla="*/ 444 w 445"/>
                <a:gd name="T17" fmla="*/ 620 h 621"/>
                <a:gd name="T18" fmla="*/ 444 w 445"/>
                <a:gd name="T19" fmla="*/ 245 h 621"/>
                <a:gd name="T20" fmla="*/ 190 w 445"/>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621">
                  <a:moveTo>
                    <a:pt x="190" y="0"/>
                  </a:moveTo>
                  <a:lnTo>
                    <a:pt x="190" y="317"/>
                  </a:lnTo>
                  <a:lnTo>
                    <a:pt x="190" y="317"/>
                  </a:lnTo>
                  <a:lnTo>
                    <a:pt x="190" y="388"/>
                  </a:lnTo>
                  <a:lnTo>
                    <a:pt x="152" y="350"/>
                  </a:lnTo>
                  <a:lnTo>
                    <a:pt x="152" y="376"/>
                  </a:lnTo>
                  <a:lnTo>
                    <a:pt x="0" y="376"/>
                  </a:lnTo>
                  <a:lnTo>
                    <a:pt x="237" y="620"/>
                  </a:lnTo>
                  <a:lnTo>
                    <a:pt x="444" y="620"/>
                  </a:lnTo>
                  <a:lnTo>
                    <a:pt x="444" y="245"/>
                  </a:lnTo>
                  <a:lnTo>
                    <a:pt x="19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5" name="Freeform 1299"/>
            <p:cNvSpPr>
              <a:spLocks noChangeArrowheads="1"/>
            </p:cNvSpPr>
            <p:nvPr/>
          </p:nvSpPr>
          <p:spPr bwMode="auto">
            <a:xfrm>
              <a:off x="7664450" y="1857375"/>
              <a:ext cx="160338" cy="223838"/>
            </a:xfrm>
            <a:custGeom>
              <a:avLst/>
              <a:gdLst>
                <a:gd name="T0" fmla="*/ 190 w 445"/>
                <a:gd name="T1" fmla="*/ 0 h 621"/>
                <a:gd name="T2" fmla="*/ 190 w 445"/>
                <a:gd name="T3" fmla="*/ 317 h 621"/>
                <a:gd name="T4" fmla="*/ 190 w 445"/>
                <a:gd name="T5" fmla="*/ 317 h 621"/>
                <a:gd name="T6" fmla="*/ 190 w 445"/>
                <a:gd name="T7" fmla="*/ 388 h 621"/>
                <a:gd name="T8" fmla="*/ 152 w 445"/>
                <a:gd name="T9" fmla="*/ 350 h 621"/>
                <a:gd name="T10" fmla="*/ 152 w 445"/>
                <a:gd name="T11" fmla="*/ 376 h 621"/>
                <a:gd name="T12" fmla="*/ 0 w 445"/>
                <a:gd name="T13" fmla="*/ 376 h 621"/>
                <a:gd name="T14" fmla="*/ 237 w 445"/>
                <a:gd name="T15" fmla="*/ 620 h 621"/>
                <a:gd name="T16" fmla="*/ 444 w 445"/>
                <a:gd name="T17" fmla="*/ 620 h 621"/>
                <a:gd name="T18" fmla="*/ 444 w 445"/>
                <a:gd name="T19" fmla="*/ 245 h 621"/>
                <a:gd name="T20" fmla="*/ 190 w 445"/>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621">
                  <a:moveTo>
                    <a:pt x="190" y="0"/>
                  </a:moveTo>
                  <a:lnTo>
                    <a:pt x="190" y="317"/>
                  </a:lnTo>
                  <a:lnTo>
                    <a:pt x="190" y="317"/>
                  </a:lnTo>
                  <a:lnTo>
                    <a:pt x="190" y="388"/>
                  </a:lnTo>
                  <a:lnTo>
                    <a:pt x="152" y="350"/>
                  </a:lnTo>
                  <a:lnTo>
                    <a:pt x="152" y="376"/>
                  </a:lnTo>
                  <a:lnTo>
                    <a:pt x="0" y="376"/>
                  </a:lnTo>
                  <a:lnTo>
                    <a:pt x="237" y="620"/>
                  </a:lnTo>
                  <a:lnTo>
                    <a:pt x="444" y="620"/>
                  </a:lnTo>
                  <a:lnTo>
                    <a:pt x="444" y="245"/>
                  </a:lnTo>
                  <a:lnTo>
                    <a:pt x="19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6" name="Freeform 1300"/>
            <p:cNvSpPr>
              <a:spLocks noChangeArrowheads="1"/>
            </p:cNvSpPr>
            <p:nvPr/>
          </p:nvSpPr>
          <p:spPr bwMode="auto">
            <a:xfrm>
              <a:off x="7639050" y="1936750"/>
              <a:ext cx="79375" cy="57150"/>
            </a:xfrm>
            <a:custGeom>
              <a:avLst/>
              <a:gdLst>
                <a:gd name="T0" fmla="*/ 64 w 221"/>
                <a:gd name="T1" fmla="*/ 0 h 157"/>
                <a:gd name="T2" fmla="*/ 64 w 221"/>
                <a:gd name="T3" fmla="*/ 0 h 157"/>
                <a:gd name="T4" fmla="*/ 21 w 221"/>
                <a:gd name="T5" fmla="*/ 17 h 157"/>
                <a:gd name="T6" fmla="*/ 0 w 221"/>
                <a:gd name="T7" fmla="*/ 59 h 157"/>
                <a:gd name="T8" fmla="*/ 0 w 221"/>
                <a:gd name="T9" fmla="*/ 63 h 157"/>
                <a:gd name="T10" fmla="*/ 17 w 221"/>
                <a:gd name="T11" fmla="*/ 105 h 157"/>
                <a:gd name="T12" fmla="*/ 68 w 221"/>
                <a:gd name="T13" fmla="*/ 156 h 157"/>
                <a:gd name="T14" fmla="*/ 220 w 221"/>
                <a:gd name="T15" fmla="*/ 156 h 157"/>
                <a:gd name="T16" fmla="*/ 220 w 221"/>
                <a:gd name="T17" fmla="*/ 130 h 157"/>
                <a:gd name="T18" fmla="*/ 110 w 221"/>
                <a:gd name="T19" fmla="*/ 21 h 157"/>
                <a:gd name="T20" fmla="*/ 64 w 221"/>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157">
                  <a:moveTo>
                    <a:pt x="64" y="0"/>
                  </a:moveTo>
                  <a:lnTo>
                    <a:pt x="64" y="0"/>
                  </a:lnTo>
                  <a:cubicBezTo>
                    <a:pt x="47" y="0"/>
                    <a:pt x="34" y="4"/>
                    <a:pt x="21" y="17"/>
                  </a:cubicBezTo>
                  <a:cubicBezTo>
                    <a:pt x="9" y="29"/>
                    <a:pt x="0" y="42"/>
                    <a:pt x="0" y="59"/>
                  </a:cubicBezTo>
                  <a:cubicBezTo>
                    <a:pt x="0" y="63"/>
                    <a:pt x="0" y="63"/>
                    <a:pt x="0" y="63"/>
                  </a:cubicBezTo>
                  <a:cubicBezTo>
                    <a:pt x="0" y="80"/>
                    <a:pt x="9" y="93"/>
                    <a:pt x="17" y="105"/>
                  </a:cubicBezTo>
                  <a:cubicBezTo>
                    <a:pt x="68" y="156"/>
                    <a:pt x="68" y="156"/>
                    <a:pt x="68" y="156"/>
                  </a:cubicBezTo>
                  <a:cubicBezTo>
                    <a:pt x="220" y="156"/>
                    <a:pt x="220" y="156"/>
                    <a:pt x="220" y="156"/>
                  </a:cubicBezTo>
                  <a:cubicBezTo>
                    <a:pt x="220" y="130"/>
                    <a:pt x="220" y="130"/>
                    <a:pt x="220" y="130"/>
                  </a:cubicBezTo>
                  <a:cubicBezTo>
                    <a:pt x="110" y="21"/>
                    <a:pt x="110" y="21"/>
                    <a:pt x="110" y="21"/>
                  </a:cubicBezTo>
                  <a:cubicBezTo>
                    <a:pt x="97" y="8"/>
                    <a:pt x="81" y="0"/>
                    <a:pt x="64"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7" name="Freeform 1301"/>
            <p:cNvSpPr>
              <a:spLocks noChangeArrowheads="1"/>
            </p:cNvSpPr>
            <p:nvPr/>
          </p:nvSpPr>
          <p:spPr bwMode="auto">
            <a:xfrm>
              <a:off x="7732713" y="1857375"/>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8" name="Freeform 1302"/>
            <p:cNvSpPr>
              <a:spLocks noChangeArrowheads="1"/>
            </p:cNvSpPr>
            <p:nvPr/>
          </p:nvSpPr>
          <p:spPr bwMode="auto">
            <a:xfrm>
              <a:off x="7732713" y="1857375"/>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9" name="Freeform 1303"/>
            <p:cNvSpPr>
              <a:spLocks noChangeArrowheads="1"/>
            </p:cNvSpPr>
            <p:nvPr/>
          </p:nvSpPr>
          <p:spPr bwMode="auto">
            <a:xfrm>
              <a:off x="7597775" y="1736725"/>
              <a:ext cx="66675" cy="149225"/>
            </a:xfrm>
            <a:custGeom>
              <a:avLst/>
              <a:gdLst>
                <a:gd name="T0" fmla="*/ 38 w 187"/>
                <a:gd name="T1" fmla="*/ 181 h 414"/>
                <a:gd name="T2" fmla="*/ 38 w 187"/>
                <a:gd name="T3" fmla="*/ 181 h 414"/>
                <a:gd name="T4" fmla="*/ 0 w 187"/>
                <a:gd name="T5" fmla="*/ 181 h 414"/>
                <a:gd name="T6" fmla="*/ 0 w 187"/>
                <a:gd name="T7" fmla="*/ 122 h 414"/>
                <a:gd name="T8" fmla="*/ 38 w 187"/>
                <a:gd name="T9" fmla="*/ 122 h 414"/>
                <a:gd name="T10" fmla="*/ 38 w 187"/>
                <a:gd name="T11" fmla="*/ 110 h 414"/>
                <a:gd name="T12" fmla="*/ 160 w 187"/>
                <a:gd name="T13" fmla="*/ 0 h 414"/>
                <a:gd name="T14" fmla="*/ 186 w 187"/>
                <a:gd name="T15" fmla="*/ 0 h 414"/>
                <a:gd name="T16" fmla="*/ 186 w 187"/>
                <a:gd name="T17" fmla="*/ 63 h 414"/>
                <a:gd name="T18" fmla="*/ 169 w 187"/>
                <a:gd name="T19" fmla="*/ 63 h 414"/>
                <a:gd name="T20" fmla="*/ 114 w 187"/>
                <a:gd name="T21" fmla="*/ 110 h 414"/>
                <a:gd name="T22" fmla="*/ 114 w 187"/>
                <a:gd name="T23" fmla="*/ 122 h 414"/>
                <a:gd name="T24" fmla="*/ 177 w 187"/>
                <a:gd name="T25" fmla="*/ 122 h 414"/>
                <a:gd name="T26" fmla="*/ 177 w 187"/>
                <a:gd name="T27" fmla="*/ 181 h 414"/>
                <a:gd name="T28" fmla="*/ 114 w 187"/>
                <a:gd name="T29" fmla="*/ 181 h 414"/>
                <a:gd name="T30" fmla="*/ 114 w 187"/>
                <a:gd name="T31" fmla="*/ 413 h 414"/>
                <a:gd name="T32" fmla="*/ 38 w 187"/>
                <a:gd name="T33" fmla="*/ 413 h 414"/>
                <a:gd name="T34" fmla="*/ 38 w 187"/>
                <a:gd name="T35" fmla="*/ 181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414">
                  <a:moveTo>
                    <a:pt x="38" y="181"/>
                  </a:moveTo>
                  <a:lnTo>
                    <a:pt x="38" y="181"/>
                  </a:lnTo>
                  <a:cubicBezTo>
                    <a:pt x="0" y="181"/>
                    <a:pt x="0" y="181"/>
                    <a:pt x="0" y="181"/>
                  </a:cubicBezTo>
                  <a:cubicBezTo>
                    <a:pt x="0" y="122"/>
                    <a:pt x="0" y="122"/>
                    <a:pt x="0" y="122"/>
                  </a:cubicBezTo>
                  <a:cubicBezTo>
                    <a:pt x="38" y="122"/>
                    <a:pt x="38" y="122"/>
                    <a:pt x="38" y="122"/>
                  </a:cubicBezTo>
                  <a:cubicBezTo>
                    <a:pt x="38" y="110"/>
                    <a:pt x="38" y="110"/>
                    <a:pt x="38" y="110"/>
                  </a:cubicBezTo>
                  <a:cubicBezTo>
                    <a:pt x="38" y="13"/>
                    <a:pt x="118" y="0"/>
                    <a:pt x="160" y="0"/>
                  </a:cubicBezTo>
                  <a:cubicBezTo>
                    <a:pt x="173" y="0"/>
                    <a:pt x="186" y="0"/>
                    <a:pt x="186" y="0"/>
                  </a:cubicBezTo>
                  <a:cubicBezTo>
                    <a:pt x="186" y="63"/>
                    <a:pt x="186" y="63"/>
                    <a:pt x="186" y="63"/>
                  </a:cubicBezTo>
                  <a:cubicBezTo>
                    <a:pt x="186" y="63"/>
                    <a:pt x="177" y="63"/>
                    <a:pt x="169" y="63"/>
                  </a:cubicBezTo>
                  <a:cubicBezTo>
                    <a:pt x="148" y="63"/>
                    <a:pt x="114" y="67"/>
                    <a:pt x="114" y="110"/>
                  </a:cubicBezTo>
                  <a:cubicBezTo>
                    <a:pt x="114" y="122"/>
                    <a:pt x="114" y="122"/>
                    <a:pt x="114" y="122"/>
                  </a:cubicBezTo>
                  <a:cubicBezTo>
                    <a:pt x="177" y="122"/>
                    <a:pt x="177" y="122"/>
                    <a:pt x="177" y="122"/>
                  </a:cubicBezTo>
                  <a:cubicBezTo>
                    <a:pt x="177" y="181"/>
                    <a:pt x="177" y="181"/>
                    <a:pt x="177" y="181"/>
                  </a:cubicBezTo>
                  <a:cubicBezTo>
                    <a:pt x="114" y="181"/>
                    <a:pt x="114" y="181"/>
                    <a:pt x="114" y="181"/>
                  </a:cubicBezTo>
                  <a:cubicBezTo>
                    <a:pt x="114" y="413"/>
                    <a:pt x="114" y="413"/>
                    <a:pt x="114" y="413"/>
                  </a:cubicBezTo>
                  <a:cubicBezTo>
                    <a:pt x="38" y="413"/>
                    <a:pt x="38" y="413"/>
                    <a:pt x="38" y="413"/>
                  </a:cubicBezTo>
                  <a:lnTo>
                    <a:pt x="38" y="181"/>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410" name="Text Placeholder 1"/>
          <p:cNvSpPr>
            <a:spLocks noGrp="1"/>
          </p:cNvSpPr>
          <p:nvPr>
            <p:ph type="body" sz="quarter" idx="13"/>
          </p:nvPr>
        </p:nvSpPr>
        <p:spPr>
          <a:xfrm>
            <a:off x="6297157" y="3062563"/>
            <a:ext cx="2295053" cy="616239"/>
          </a:xfrm>
        </p:spPr>
        <p:txBody>
          <a:bodyPr/>
          <a:lstStyle/>
          <a:p>
            <a:pPr algn="ctr"/>
            <a:r>
              <a:rPr lang="en-US" sz="1800"/>
              <a:t>How do I </a:t>
            </a:r>
            <a:r>
              <a:rPr lang="en-US" sz="1800" b="1">
                <a:solidFill>
                  <a:schemeClr val="bg2"/>
                </a:solidFill>
              </a:rPr>
              <a:t>treat others </a:t>
            </a:r>
            <a:r>
              <a:rPr lang="en-US" sz="1800"/>
              <a:t>online?</a:t>
            </a:r>
          </a:p>
        </p:txBody>
      </p:sp>
      <p:cxnSp>
        <p:nvCxnSpPr>
          <p:cNvPr id="515" name="Straight Connector 514"/>
          <p:cNvCxnSpPr/>
          <p:nvPr/>
        </p:nvCxnSpPr>
        <p:spPr>
          <a:xfrm>
            <a:off x="591595" y="2962631"/>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16" name="Text Placeholder 1"/>
          <p:cNvSpPr>
            <a:spLocks noGrp="1"/>
          </p:cNvSpPr>
          <p:nvPr>
            <p:ph type="body" sz="quarter" idx="13"/>
          </p:nvPr>
        </p:nvSpPr>
        <p:spPr>
          <a:xfrm>
            <a:off x="317144" y="2312659"/>
            <a:ext cx="2741756" cy="479909"/>
          </a:xfrm>
        </p:spPr>
        <p:txBody>
          <a:bodyPr/>
          <a:lstStyle/>
          <a:p>
            <a:pPr algn="ctr"/>
            <a:r>
              <a:rPr lang="en-US" sz="2400" b="1">
                <a:solidFill>
                  <a:schemeClr val="bg2"/>
                </a:solidFill>
              </a:rPr>
              <a:t>Cyber Security</a:t>
            </a:r>
          </a:p>
        </p:txBody>
      </p:sp>
      <p:cxnSp>
        <p:nvCxnSpPr>
          <p:cNvPr id="520" name="Straight Connector 519"/>
          <p:cNvCxnSpPr/>
          <p:nvPr/>
        </p:nvCxnSpPr>
        <p:spPr>
          <a:xfrm>
            <a:off x="3471679" y="2962401"/>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21" name="Text Placeholder 1"/>
          <p:cNvSpPr>
            <a:spLocks noGrp="1"/>
          </p:cNvSpPr>
          <p:nvPr>
            <p:ph type="body" sz="quarter" idx="13"/>
          </p:nvPr>
        </p:nvSpPr>
        <p:spPr>
          <a:xfrm>
            <a:off x="3197228" y="2312429"/>
            <a:ext cx="2741756" cy="479909"/>
          </a:xfrm>
        </p:spPr>
        <p:txBody>
          <a:bodyPr/>
          <a:lstStyle/>
          <a:p>
            <a:pPr algn="ctr"/>
            <a:r>
              <a:rPr lang="en-US" sz="2400" b="1">
                <a:solidFill>
                  <a:schemeClr val="bg2"/>
                </a:solidFill>
              </a:rPr>
              <a:t>Cyber Safety</a:t>
            </a:r>
          </a:p>
        </p:txBody>
      </p:sp>
      <p:cxnSp>
        <p:nvCxnSpPr>
          <p:cNvPr id="522" name="Straight Connector 521"/>
          <p:cNvCxnSpPr/>
          <p:nvPr/>
        </p:nvCxnSpPr>
        <p:spPr>
          <a:xfrm>
            <a:off x="6369763" y="2961712"/>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23" name="Text Placeholder 1"/>
          <p:cNvSpPr>
            <a:spLocks noGrp="1"/>
          </p:cNvSpPr>
          <p:nvPr>
            <p:ph type="body" sz="quarter" idx="13"/>
          </p:nvPr>
        </p:nvSpPr>
        <p:spPr>
          <a:xfrm>
            <a:off x="6031774" y="2311740"/>
            <a:ext cx="2741756" cy="479909"/>
          </a:xfrm>
        </p:spPr>
        <p:txBody>
          <a:bodyPr/>
          <a:lstStyle/>
          <a:p>
            <a:pPr algn="ctr"/>
            <a:r>
              <a:rPr lang="en-US" sz="2400" b="1">
                <a:solidFill>
                  <a:schemeClr val="bg2"/>
                </a:solidFill>
              </a:rPr>
              <a:t>Cyber Ethics</a:t>
            </a:r>
          </a:p>
        </p:txBody>
      </p:sp>
      <p:grpSp>
        <p:nvGrpSpPr>
          <p:cNvPr id="626" name="Group 625"/>
          <p:cNvGrpSpPr/>
          <p:nvPr/>
        </p:nvGrpSpPr>
        <p:grpSpPr>
          <a:xfrm>
            <a:off x="6867120" y="1070023"/>
            <a:ext cx="1034670" cy="1111629"/>
            <a:chOff x="7458384" y="1651942"/>
            <a:chExt cx="384175" cy="412750"/>
          </a:xfrm>
        </p:grpSpPr>
        <p:sp>
          <p:nvSpPr>
            <p:cNvPr id="627" name="Freeform 269"/>
            <p:cNvSpPr>
              <a:spLocks noChangeArrowheads="1"/>
            </p:cNvSpPr>
            <p:nvPr/>
          </p:nvSpPr>
          <p:spPr bwMode="auto">
            <a:xfrm>
              <a:off x="7499659" y="1659879"/>
              <a:ext cx="304800" cy="361950"/>
            </a:xfrm>
            <a:custGeom>
              <a:avLst/>
              <a:gdLst>
                <a:gd name="T0" fmla="*/ 741 w 846"/>
                <a:gd name="T1" fmla="*/ 509 h 1005"/>
                <a:gd name="T2" fmla="*/ 741 w 846"/>
                <a:gd name="T3" fmla="*/ 509 h 1005"/>
                <a:gd name="T4" fmla="*/ 762 w 846"/>
                <a:gd name="T5" fmla="*/ 341 h 1005"/>
                <a:gd name="T6" fmla="*/ 425 w 846"/>
                <a:gd name="T7" fmla="*/ 0 h 1005"/>
                <a:gd name="T8" fmla="*/ 87 w 846"/>
                <a:gd name="T9" fmla="*/ 341 h 1005"/>
                <a:gd name="T10" fmla="*/ 108 w 846"/>
                <a:gd name="T11" fmla="*/ 509 h 1005"/>
                <a:gd name="T12" fmla="*/ 0 w 846"/>
                <a:gd name="T13" fmla="*/ 509 h 1005"/>
                <a:gd name="T14" fmla="*/ 0 w 846"/>
                <a:gd name="T15" fmla="*/ 1004 h 1005"/>
                <a:gd name="T16" fmla="*/ 845 w 846"/>
                <a:gd name="T17" fmla="*/ 1004 h 1005"/>
                <a:gd name="T18" fmla="*/ 845 w 846"/>
                <a:gd name="T19" fmla="*/ 509 h 1005"/>
                <a:gd name="T20" fmla="*/ 741 w 846"/>
                <a:gd name="T21" fmla="*/ 509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6" h="1005">
                  <a:moveTo>
                    <a:pt x="741" y="509"/>
                  </a:moveTo>
                  <a:lnTo>
                    <a:pt x="741" y="509"/>
                  </a:lnTo>
                  <a:cubicBezTo>
                    <a:pt x="762" y="341"/>
                    <a:pt x="762" y="341"/>
                    <a:pt x="762" y="341"/>
                  </a:cubicBezTo>
                  <a:cubicBezTo>
                    <a:pt x="762" y="151"/>
                    <a:pt x="612" y="0"/>
                    <a:pt x="425" y="0"/>
                  </a:cubicBezTo>
                  <a:cubicBezTo>
                    <a:pt x="237" y="0"/>
                    <a:pt x="87" y="151"/>
                    <a:pt x="87" y="341"/>
                  </a:cubicBezTo>
                  <a:cubicBezTo>
                    <a:pt x="108" y="509"/>
                    <a:pt x="108" y="509"/>
                    <a:pt x="108" y="509"/>
                  </a:cubicBezTo>
                  <a:cubicBezTo>
                    <a:pt x="0" y="509"/>
                    <a:pt x="0" y="509"/>
                    <a:pt x="0" y="509"/>
                  </a:cubicBezTo>
                  <a:cubicBezTo>
                    <a:pt x="0" y="1004"/>
                    <a:pt x="0" y="1004"/>
                    <a:pt x="0" y="1004"/>
                  </a:cubicBezTo>
                  <a:cubicBezTo>
                    <a:pt x="845" y="1004"/>
                    <a:pt x="845" y="1004"/>
                    <a:pt x="845" y="1004"/>
                  </a:cubicBezTo>
                  <a:cubicBezTo>
                    <a:pt x="845" y="509"/>
                    <a:pt x="845" y="509"/>
                    <a:pt x="845" y="509"/>
                  </a:cubicBezTo>
                  <a:cubicBezTo>
                    <a:pt x="741" y="509"/>
                    <a:pt x="741" y="509"/>
                    <a:pt x="741" y="509"/>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8" name="Freeform 270"/>
            <p:cNvSpPr>
              <a:spLocks noChangeArrowheads="1"/>
            </p:cNvSpPr>
            <p:nvPr/>
          </p:nvSpPr>
          <p:spPr bwMode="auto">
            <a:xfrm>
              <a:off x="7490134" y="1834504"/>
              <a:ext cx="322263" cy="196850"/>
            </a:xfrm>
            <a:custGeom>
              <a:avLst/>
              <a:gdLst>
                <a:gd name="T0" fmla="*/ 796 w 896"/>
                <a:gd name="T1" fmla="*/ 0 h 548"/>
                <a:gd name="T2" fmla="*/ 746 w 896"/>
                <a:gd name="T3" fmla="*/ 0 h 548"/>
                <a:gd name="T4" fmla="*/ 662 w 896"/>
                <a:gd name="T5" fmla="*/ 0 h 548"/>
                <a:gd name="T6" fmla="*/ 233 w 896"/>
                <a:gd name="T7" fmla="*/ 0 h 548"/>
                <a:gd name="T8" fmla="*/ 154 w 896"/>
                <a:gd name="T9" fmla="*/ 0 h 548"/>
                <a:gd name="T10" fmla="*/ 104 w 896"/>
                <a:gd name="T11" fmla="*/ 0 h 548"/>
                <a:gd name="T12" fmla="*/ 0 w 896"/>
                <a:gd name="T13" fmla="*/ 0 h 548"/>
                <a:gd name="T14" fmla="*/ 0 w 896"/>
                <a:gd name="T15" fmla="*/ 547 h 548"/>
                <a:gd name="T16" fmla="*/ 895 w 896"/>
                <a:gd name="T17" fmla="*/ 547 h 548"/>
                <a:gd name="T18" fmla="*/ 895 w 896"/>
                <a:gd name="T19" fmla="*/ 0 h 548"/>
                <a:gd name="T20" fmla="*/ 796 w 896"/>
                <a:gd name="T21" fmla="*/ 0 h 548"/>
                <a:gd name="T22" fmla="*/ 850 w 896"/>
                <a:gd name="T23" fmla="*/ 496 h 548"/>
                <a:gd name="T24" fmla="*/ 50 w 896"/>
                <a:gd name="T25" fmla="*/ 496 h 548"/>
                <a:gd name="T26" fmla="*/ 50 w 896"/>
                <a:gd name="T27" fmla="*/ 51 h 548"/>
                <a:gd name="T28" fmla="*/ 850 w 896"/>
                <a:gd name="T29" fmla="*/ 51 h 548"/>
                <a:gd name="T30" fmla="*/ 850 w 896"/>
                <a:gd name="T31" fmla="*/ 49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6" h="548">
                  <a:moveTo>
                    <a:pt x="796" y="0"/>
                  </a:moveTo>
                  <a:lnTo>
                    <a:pt x="746" y="0"/>
                  </a:lnTo>
                  <a:lnTo>
                    <a:pt x="662" y="0"/>
                  </a:lnTo>
                  <a:lnTo>
                    <a:pt x="233" y="0"/>
                  </a:lnTo>
                  <a:lnTo>
                    <a:pt x="154" y="0"/>
                  </a:lnTo>
                  <a:lnTo>
                    <a:pt x="104" y="0"/>
                  </a:lnTo>
                  <a:lnTo>
                    <a:pt x="0" y="0"/>
                  </a:lnTo>
                  <a:lnTo>
                    <a:pt x="0" y="547"/>
                  </a:lnTo>
                  <a:lnTo>
                    <a:pt x="895" y="547"/>
                  </a:lnTo>
                  <a:lnTo>
                    <a:pt x="895" y="0"/>
                  </a:lnTo>
                  <a:lnTo>
                    <a:pt x="796" y="0"/>
                  </a:lnTo>
                  <a:close/>
                  <a:moveTo>
                    <a:pt x="850" y="496"/>
                  </a:moveTo>
                  <a:lnTo>
                    <a:pt x="50" y="496"/>
                  </a:lnTo>
                  <a:lnTo>
                    <a:pt x="50" y="51"/>
                  </a:lnTo>
                  <a:lnTo>
                    <a:pt x="850" y="51"/>
                  </a:lnTo>
                  <a:lnTo>
                    <a:pt x="850" y="496"/>
                  </a:ln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9" name="Freeform 271"/>
            <p:cNvSpPr>
              <a:spLocks noChangeArrowheads="1"/>
            </p:cNvSpPr>
            <p:nvPr/>
          </p:nvSpPr>
          <p:spPr bwMode="auto">
            <a:xfrm>
              <a:off x="7652059" y="1853554"/>
              <a:ext cx="144463" cy="160338"/>
            </a:xfrm>
            <a:custGeom>
              <a:avLst/>
              <a:gdLst>
                <a:gd name="T0" fmla="*/ 400 w 401"/>
                <a:gd name="T1" fmla="*/ 0 h 446"/>
                <a:gd name="T2" fmla="*/ 0 w 401"/>
                <a:gd name="T3" fmla="*/ 0 h 446"/>
                <a:gd name="T4" fmla="*/ 0 w 401"/>
                <a:gd name="T5" fmla="*/ 445 h 446"/>
                <a:gd name="T6" fmla="*/ 400 w 401"/>
                <a:gd name="T7" fmla="*/ 445 h 446"/>
                <a:gd name="T8" fmla="*/ 400 w 401"/>
                <a:gd name="T9" fmla="*/ 0 h 446"/>
              </a:gdLst>
              <a:ahLst/>
              <a:cxnLst>
                <a:cxn ang="0">
                  <a:pos x="T0" y="T1"/>
                </a:cxn>
                <a:cxn ang="0">
                  <a:pos x="T2" y="T3"/>
                </a:cxn>
                <a:cxn ang="0">
                  <a:pos x="T4" y="T5"/>
                </a:cxn>
                <a:cxn ang="0">
                  <a:pos x="T6" y="T7"/>
                </a:cxn>
                <a:cxn ang="0">
                  <a:pos x="T8" y="T9"/>
                </a:cxn>
              </a:cxnLst>
              <a:rect l="0" t="0" r="r" b="b"/>
              <a:pathLst>
                <a:path w="401" h="446">
                  <a:moveTo>
                    <a:pt x="400" y="0"/>
                  </a:moveTo>
                  <a:lnTo>
                    <a:pt x="0" y="0"/>
                  </a:lnTo>
                  <a:lnTo>
                    <a:pt x="0" y="445"/>
                  </a:lnTo>
                  <a:lnTo>
                    <a:pt x="400" y="445"/>
                  </a:lnTo>
                  <a:lnTo>
                    <a:pt x="40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0" name="Freeform 272"/>
            <p:cNvSpPr>
              <a:spLocks noChangeArrowheads="1"/>
            </p:cNvSpPr>
            <p:nvPr/>
          </p:nvSpPr>
          <p:spPr bwMode="auto">
            <a:xfrm>
              <a:off x="7652059" y="1853554"/>
              <a:ext cx="144463" cy="160338"/>
            </a:xfrm>
            <a:custGeom>
              <a:avLst/>
              <a:gdLst>
                <a:gd name="T0" fmla="*/ 400 w 401"/>
                <a:gd name="T1" fmla="*/ 0 h 446"/>
                <a:gd name="T2" fmla="*/ 0 w 401"/>
                <a:gd name="T3" fmla="*/ 0 h 446"/>
                <a:gd name="T4" fmla="*/ 0 w 401"/>
                <a:gd name="T5" fmla="*/ 445 h 446"/>
                <a:gd name="T6" fmla="*/ 400 w 401"/>
                <a:gd name="T7" fmla="*/ 445 h 446"/>
                <a:gd name="T8" fmla="*/ 400 w 401"/>
                <a:gd name="T9" fmla="*/ 0 h 446"/>
              </a:gdLst>
              <a:ahLst/>
              <a:cxnLst>
                <a:cxn ang="0">
                  <a:pos x="T0" y="T1"/>
                </a:cxn>
                <a:cxn ang="0">
                  <a:pos x="T2" y="T3"/>
                </a:cxn>
                <a:cxn ang="0">
                  <a:pos x="T4" y="T5"/>
                </a:cxn>
                <a:cxn ang="0">
                  <a:pos x="T6" y="T7"/>
                </a:cxn>
                <a:cxn ang="0">
                  <a:pos x="T8" y="T9"/>
                </a:cxn>
              </a:cxnLst>
              <a:rect l="0" t="0" r="r" b="b"/>
              <a:pathLst>
                <a:path w="401" h="446">
                  <a:moveTo>
                    <a:pt x="400" y="0"/>
                  </a:moveTo>
                  <a:lnTo>
                    <a:pt x="0" y="0"/>
                  </a:lnTo>
                  <a:lnTo>
                    <a:pt x="0" y="445"/>
                  </a:lnTo>
                  <a:lnTo>
                    <a:pt x="400" y="445"/>
                  </a:lnTo>
                  <a:lnTo>
                    <a:pt x="40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1" name="Freeform 273"/>
            <p:cNvSpPr>
              <a:spLocks noChangeArrowheads="1"/>
            </p:cNvSpPr>
            <p:nvPr/>
          </p:nvSpPr>
          <p:spPr bwMode="auto">
            <a:xfrm>
              <a:off x="7652059" y="1659879"/>
              <a:ext cx="122238" cy="174625"/>
            </a:xfrm>
            <a:custGeom>
              <a:avLst/>
              <a:gdLst>
                <a:gd name="T0" fmla="*/ 91 w 338"/>
                <a:gd name="T1" fmla="*/ 446 h 484"/>
                <a:gd name="T2" fmla="*/ 91 w 338"/>
                <a:gd name="T3" fmla="*/ 446 h 484"/>
                <a:gd name="T4" fmla="*/ 33 w 338"/>
                <a:gd name="T5" fmla="*/ 433 h 484"/>
                <a:gd name="T6" fmla="*/ 145 w 338"/>
                <a:gd name="T7" fmla="*/ 353 h 484"/>
                <a:gd name="T8" fmla="*/ 91 w 338"/>
                <a:gd name="T9" fmla="*/ 446 h 484"/>
                <a:gd name="T10" fmla="*/ 0 w 338"/>
                <a:gd name="T11" fmla="*/ 0 h 484"/>
                <a:gd name="T12" fmla="*/ 0 w 338"/>
                <a:gd name="T13" fmla="*/ 0 h 484"/>
                <a:gd name="T14" fmla="*/ 0 w 338"/>
                <a:gd name="T15" fmla="*/ 483 h 484"/>
                <a:gd name="T16" fmla="*/ 212 w 338"/>
                <a:gd name="T17" fmla="*/ 483 h 484"/>
                <a:gd name="T18" fmla="*/ 296 w 338"/>
                <a:gd name="T19" fmla="*/ 483 h 484"/>
                <a:gd name="T20" fmla="*/ 321 w 338"/>
                <a:gd name="T21" fmla="*/ 483 h 484"/>
                <a:gd name="T22" fmla="*/ 337 w 338"/>
                <a:gd name="T23" fmla="*/ 341 h 484"/>
                <a:gd name="T24" fmla="*/ 0 w 338"/>
                <a:gd name="T25" fmla="*/ 0 h 484"/>
                <a:gd name="T26" fmla="*/ 91 w 338"/>
                <a:gd name="T27" fmla="*/ 44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8" h="484">
                  <a:moveTo>
                    <a:pt x="91" y="446"/>
                  </a:moveTo>
                  <a:lnTo>
                    <a:pt x="91" y="446"/>
                  </a:lnTo>
                  <a:cubicBezTo>
                    <a:pt x="62" y="446"/>
                    <a:pt x="33" y="433"/>
                    <a:pt x="33" y="433"/>
                  </a:cubicBezTo>
                  <a:cubicBezTo>
                    <a:pt x="145" y="353"/>
                    <a:pt x="145" y="353"/>
                    <a:pt x="145" y="353"/>
                  </a:cubicBezTo>
                  <a:cubicBezTo>
                    <a:pt x="158" y="429"/>
                    <a:pt x="125" y="446"/>
                    <a:pt x="91" y="446"/>
                  </a:cubicBezTo>
                  <a:lnTo>
                    <a:pt x="0" y="0"/>
                  </a:lnTo>
                  <a:lnTo>
                    <a:pt x="0" y="0"/>
                  </a:lnTo>
                  <a:cubicBezTo>
                    <a:pt x="0" y="483"/>
                    <a:pt x="0" y="483"/>
                    <a:pt x="0" y="483"/>
                  </a:cubicBezTo>
                  <a:cubicBezTo>
                    <a:pt x="212" y="483"/>
                    <a:pt x="212" y="483"/>
                    <a:pt x="212" y="483"/>
                  </a:cubicBezTo>
                  <a:cubicBezTo>
                    <a:pt x="296" y="483"/>
                    <a:pt x="296" y="483"/>
                    <a:pt x="296" y="483"/>
                  </a:cubicBezTo>
                  <a:cubicBezTo>
                    <a:pt x="321" y="483"/>
                    <a:pt x="321" y="483"/>
                    <a:pt x="321" y="483"/>
                  </a:cubicBezTo>
                  <a:cubicBezTo>
                    <a:pt x="337" y="341"/>
                    <a:pt x="337" y="341"/>
                    <a:pt x="337" y="341"/>
                  </a:cubicBezTo>
                  <a:cubicBezTo>
                    <a:pt x="337" y="151"/>
                    <a:pt x="187" y="0"/>
                    <a:pt x="0" y="0"/>
                  </a:cubicBezTo>
                  <a:lnTo>
                    <a:pt x="91" y="446"/>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2" name="Freeform 274"/>
            <p:cNvSpPr>
              <a:spLocks noChangeArrowheads="1"/>
            </p:cNvSpPr>
            <p:nvPr/>
          </p:nvSpPr>
          <p:spPr bwMode="auto">
            <a:xfrm>
              <a:off x="7564747" y="1744017"/>
              <a:ext cx="177800" cy="96837"/>
            </a:xfrm>
            <a:custGeom>
              <a:avLst/>
              <a:gdLst>
                <a:gd name="T0" fmla="*/ 488 w 493"/>
                <a:gd name="T1" fmla="*/ 88 h 270"/>
                <a:gd name="T2" fmla="*/ 488 w 493"/>
                <a:gd name="T3" fmla="*/ 88 h 270"/>
                <a:gd name="T4" fmla="*/ 492 w 493"/>
                <a:gd name="T5" fmla="*/ 72 h 270"/>
                <a:gd name="T6" fmla="*/ 479 w 493"/>
                <a:gd name="T7" fmla="*/ 64 h 270"/>
                <a:gd name="T8" fmla="*/ 246 w 493"/>
                <a:gd name="T9" fmla="*/ 0 h 270"/>
                <a:gd name="T10" fmla="*/ 12 w 493"/>
                <a:gd name="T11" fmla="*/ 64 h 270"/>
                <a:gd name="T12" fmla="*/ 0 w 493"/>
                <a:gd name="T13" fmla="*/ 72 h 270"/>
                <a:gd name="T14" fmla="*/ 0 w 493"/>
                <a:gd name="T15" fmla="*/ 88 h 270"/>
                <a:gd name="T16" fmla="*/ 29 w 493"/>
                <a:gd name="T17" fmla="*/ 252 h 270"/>
                <a:gd name="T18" fmla="*/ 458 w 493"/>
                <a:gd name="T19" fmla="*/ 252 h 270"/>
                <a:gd name="T20" fmla="*/ 488 w 493"/>
                <a:gd name="T21" fmla="*/ 88 h 270"/>
                <a:gd name="T22" fmla="*/ 100 w 493"/>
                <a:gd name="T23" fmla="*/ 122 h 270"/>
                <a:gd name="T24" fmla="*/ 100 w 493"/>
                <a:gd name="T25" fmla="*/ 122 h 270"/>
                <a:gd name="T26" fmla="*/ 212 w 493"/>
                <a:gd name="T27" fmla="*/ 202 h 270"/>
                <a:gd name="T28" fmla="*/ 100 w 493"/>
                <a:gd name="T29" fmla="*/ 122 h 270"/>
                <a:gd name="T30" fmla="*/ 279 w 493"/>
                <a:gd name="T31" fmla="*/ 202 h 270"/>
                <a:gd name="T32" fmla="*/ 279 w 493"/>
                <a:gd name="T33" fmla="*/ 202 h 270"/>
                <a:gd name="T34" fmla="*/ 391 w 493"/>
                <a:gd name="T35" fmla="*/ 122 h 270"/>
                <a:gd name="T36" fmla="*/ 279 w 493"/>
                <a:gd name="T37" fmla="*/ 20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3" h="270">
                  <a:moveTo>
                    <a:pt x="488" y="88"/>
                  </a:moveTo>
                  <a:lnTo>
                    <a:pt x="488" y="88"/>
                  </a:lnTo>
                  <a:cubicBezTo>
                    <a:pt x="492" y="72"/>
                    <a:pt x="492" y="72"/>
                    <a:pt x="492" y="72"/>
                  </a:cubicBezTo>
                  <a:cubicBezTo>
                    <a:pt x="479" y="64"/>
                    <a:pt x="479" y="64"/>
                    <a:pt x="479" y="64"/>
                  </a:cubicBezTo>
                  <a:cubicBezTo>
                    <a:pt x="475" y="64"/>
                    <a:pt x="383" y="0"/>
                    <a:pt x="246" y="0"/>
                  </a:cubicBezTo>
                  <a:cubicBezTo>
                    <a:pt x="108" y="0"/>
                    <a:pt x="16" y="64"/>
                    <a:pt x="12" y="64"/>
                  </a:cubicBezTo>
                  <a:cubicBezTo>
                    <a:pt x="0" y="72"/>
                    <a:pt x="0" y="72"/>
                    <a:pt x="0" y="72"/>
                  </a:cubicBezTo>
                  <a:cubicBezTo>
                    <a:pt x="0" y="88"/>
                    <a:pt x="0" y="88"/>
                    <a:pt x="0" y="88"/>
                  </a:cubicBezTo>
                  <a:cubicBezTo>
                    <a:pt x="4" y="147"/>
                    <a:pt x="16" y="202"/>
                    <a:pt x="29" y="252"/>
                  </a:cubicBezTo>
                  <a:cubicBezTo>
                    <a:pt x="458" y="252"/>
                    <a:pt x="458" y="252"/>
                    <a:pt x="458" y="252"/>
                  </a:cubicBezTo>
                  <a:cubicBezTo>
                    <a:pt x="475" y="202"/>
                    <a:pt x="488" y="147"/>
                    <a:pt x="488" y="88"/>
                  </a:cubicBezTo>
                  <a:close/>
                  <a:moveTo>
                    <a:pt x="100" y="122"/>
                  </a:moveTo>
                  <a:lnTo>
                    <a:pt x="100" y="122"/>
                  </a:lnTo>
                  <a:cubicBezTo>
                    <a:pt x="212" y="202"/>
                    <a:pt x="212" y="202"/>
                    <a:pt x="212" y="202"/>
                  </a:cubicBezTo>
                  <a:cubicBezTo>
                    <a:pt x="212" y="202"/>
                    <a:pt x="79" y="269"/>
                    <a:pt x="100" y="122"/>
                  </a:cubicBezTo>
                  <a:close/>
                  <a:moveTo>
                    <a:pt x="279" y="202"/>
                  </a:moveTo>
                  <a:lnTo>
                    <a:pt x="279" y="202"/>
                  </a:lnTo>
                  <a:cubicBezTo>
                    <a:pt x="391" y="122"/>
                    <a:pt x="391" y="122"/>
                    <a:pt x="391" y="122"/>
                  </a:cubicBezTo>
                  <a:cubicBezTo>
                    <a:pt x="412" y="269"/>
                    <a:pt x="279" y="202"/>
                    <a:pt x="279" y="202"/>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3" name="Freeform 275"/>
            <p:cNvSpPr>
              <a:spLocks noChangeArrowheads="1"/>
            </p:cNvSpPr>
            <p:nvPr/>
          </p:nvSpPr>
          <p:spPr bwMode="auto">
            <a:xfrm>
              <a:off x="7521884" y="1651942"/>
              <a:ext cx="261938" cy="182562"/>
            </a:xfrm>
            <a:custGeom>
              <a:avLst/>
              <a:gdLst>
                <a:gd name="T0" fmla="*/ 67 w 726"/>
                <a:gd name="T1" fmla="*/ 508 h 509"/>
                <a:gd name="T2" fmla="*/ 67 w 726"/>
                <a:gd name="T3" fmla="*/ 508 h 509"/>
                <a:gd name="T4" fmla="*/ 50 w 726"/>
                <a:gd name="T5" fmla="*/ 366 h 509"/>
                <a:gd name="T6" fmla="*/ 363 w 726"/>
                <a:gd name="T7" fmla="*/ 50 h 509"/>
                <a:gd name="T8" fmla="*/ 675 w 726"/>
                <a:gd name="T9" fmla="*/ 361 h 509"/>
                <a:gd name="T10" fmla="*/ 659 w 726"/>
                <a:gd name="T11" fmla="*/ 508 h 509"/>
                <a:gd name="T12" fmla="*/ 709 w 726"/>
                <a:gd name="T13" fmla="*/ 508 h 509"/>
                <a:gd name="T14" fmla="*/ 725 w 726"/>
                <a:gd name="T15" fmla="*/ 366 h 509"/>
                <a:gd name="T16" fmla="*/ 363 w 726"/>
                <a:gd name="T17" fmla="*/ 0 h 509"/>
                <a:gd name="T18" fmla="*/ 0 w 726"/>
                <a:gd name="T19" fmla="*/ 370 h 509"/>
                <a:gd name="T20" fmla="*/ 17 w 726"/>
                <a:gd name="T21" fmla="*/ 508 h 509"/>
                <a:gd name="T22" fmla="*/ 67 w 726"/>
                <a:gd name="T23"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6" h="509">
                  <a:moveTo>
                    <a:pt x="67" y="508"/>
                  </a:moveTo>
                  <a:lnTo>
                    <a:pt x="67" y="508"/>
                  </a:lnTo>
                  <a:cubicBezTo>
                    <a:pt x="50" y="366"/>
                    <a:pt x="50" y="366"/>
                    <a:pt x="50" y="366"/>
                  </a:cubicBezTo>
                  <a:cubicBezTo>
                    <a:pt x="50" y="193"/>
                    <a:pt x="188" y="50"/>
                    <a:pt x="363" y="50"/>
                  </a:cubicBezTo>
                  <a:cubicBezTo>
                    <a:pt x="533" y="50"/>
                    <a:pt x="675" y="193"/>
                    <a:pt x="675" y="361"/>
                  </a:cubicBezTo>
                  <a:cubicBezTo>
                    <a:pt x="659" y="508"/>
                    <a:pt x="659" y="508"/>
                    <a:pt x="659" y="508"/>
                  </a:cubicBezTo>
                  <a:cubicBezTo>
                    <a:pt x="709" y="508"/>
                    <a:pt x="709" y="508"/>
                    <a:pt x="709" y="508"/>
                  </a:cubicBezTo>
                  <a:cubicBezTo>
                    <a:pt x="725" y="366"/>
                    <a:pt x="725" y="366"/>
                    <a:pt x="725" y="366"/>
                  </a:cubicBezTo>
                  <a:cubicBezTo>
                    <a:pt x="725" y="164"/>
                    <a:pt x="563" y="0"/>
                    <a:pt x="363" y="0"/>
                  </a:cubicBezTo>
                  <a:cubicBezTo>
                    <a:pt x="163" y="0"/>
                    <a:pt x="0" y="164"/>
                    <a:pt x="0" y="370"/>
                  </a:cubicBezTo>
                  <a:cubicBezTo>
                    <a:pt x="17" y="508"/>
                    <a:pt x="17" y="508"/>
                    <a:pt x="17" y="508"/>
                  </a:cubicBezTo>
                  <a:lnTo>
                    <a:pt x="67" y="508"/>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4" name="Freeform 276"/>
            <p:cNvSpPr>
              <a:spLocks noChangeArrowheads="1"/>
            </p:cNvSpPr>
            <p:nvPr/>
          </p:nvSpPr>
          <p:spPr bwMode="auto">
            <a:xfrm>
              <a:off x="7458384" y="2045642"/>
              <a:ext cx="384175" cy="19050"/>
            </a:xfrm>
            <a:custGeom>
              <a:avLst/>
              <a:gdLst>
                <a:gd name="T0" fmla="*/ 0 w 1068"/>
                <a:gd name="T1" fmla="*/ 0 h 51"/>
                <a:gd name="T2" fmla="*/ 0 w 1068"/>
                <a:gd name="T3" fmla="*/ 50 h 51"/>
                <a:gd name="T4" fmla="*/ 1067 w 1068"/>
                <a:gd name="T5" fmla="*/ 50 h 51"/>
                <a:gd name="T6" fmla="*/ 1067 w 1068"/>
                <a:gd name="T7" fmla="*/ 0 h 51"/>
                <a:gd name="T8" fmla="*/ 0 w 1068"/>
                <a:gd name="T9" fmla="*/ 0 h 51"/>
              </a:gdLst>
              <a:ahLst/>
              <a:cxnLst>
                <a:cxn ang="0">
                  <a:pos x="T0" y="T1"/>
                </a:cxn>
                <a:cxn ang="0">
                  <a:pos x="T2" y="T3"/>
                </a:cxn>
                <a:cxn ang="0">
                  <a:pos x="T4" y="T5"/>
                </a:cxn>
                <a:cxn ang="0">
                  <a:pos x="T6" y="T7"/>
                </a:cxn>
                <a:cxn ang="0">
                  <a:pos x="T8" y="T9"/>
                </a:cxn>
              </a:cxnLst>
              <a:rect l="0" t="0" r="r" b="b"/>
              <a:pathLst>
                <a:path w="1068" h="51">
                  <a:moveTo>
                    <a:pt x="0" y="0"/>
                  </a:moveTo>
                  <a:lnTo>
                    <a:pt x="0" y="50"/>
                  </a:lnTo>
                  <a:lnTo>
                    <a:pt x="1067" y="50"/>
                  </a:lnTo>
                  <a:lnTo>
                    <a:pt x="1067" y="0"/>
                  </a:lnTo>
                  <a:lnTo>
                    <a:pt x="0"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5" name="Freeform 277"/>
            <p:cNvSpPr>
              <a:spLocks noChangeArrowheads="1"/>
            </p:cNvSpPr>
            <p:nvPr/>
          </p:nvSpPr>
          <p:spPr bwMode="auto">
            <a:xfrm>
              <a:off x="7664759" y="1788467"/>
              <a:ext cx="47625" cy="53975"/>
            </a:xfrm>
            <a:custGeom>
              <a:avLst/>
              <a:gdLst>
                <a:gd name="T0" fmla="*/ 112 w 134"/>
                <a:gd name="T1" fmla="*/ 0 h 148"/>
                <a:gd name="T2" fmla="*/ 112 w 134"/>
                <a:gd name="T3" fmla="*/ 0 h 148"/>
                <a:gd name="T4" fmla="*/ 0 w 134"/>
                <a:gd name="T5" fmla="*/ 80 h 148"/>
                <a:gd name="T6" fmla="*/ 112 w 134"/>
                <a:gd name="T7" fmla="*/ 0 h 148"/>
              </a:gdLst>
              <a:ahLst/>
              <a:cxnLst>
                <a:cxn ang="0">
                  <a:pos x="T0" y="T1"/>
                </a:cxn>
                <a:cxn ang="0">
                  <a:pos x="T2" y="T3"/>
                </a:cxn>
                <a:cxn ang="0">
                  <a:pos x="T4" y="T5"/>
                </a:cxn>
                <a:cxn ang="0">
                  <a:pos x="T6" y="T7"/>
                </a:cxn>
              </a:cxnLst>
              <a:rect l="0" t="0" r="r" b="b"/>
              <a:pathLst>
                <a:path w="134" h="148">
                  <a:moveTo>
                    <a:pt x="112" y="0"/>
                  </a:moveTo>
                  <a:lnTo>
                    <a:pt x="112" y="0"/>
                  </a:lnTo>
                  <a:cubicBezTo>
                    <a:pt x="133" y="147"/>
                    <a:pt x="0" y="80"/>
                    <a:pt x="0" y="80"/>
                  </a:cubicBezTo>
                  <a:lnTo>
                    <a:pt x="112" y="0"/>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773" name="Rectangle 772"/>
          <p:cNvSpPr/>
          <p:nvPr/>
        </p:nvSpPr>
        <p:spPr>
          <a:xfrm>
            <a:off x="124072" y="890534"/>
            <a:ext cx="2880084" cy="3322320"/>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800" name="Rectangle 799"/>
          <p:cNvSpPr/>
          <p:nvPr/>
        </p:nvSpPr>
        <p:spPr>
          <a:xfrm>
            <a:off x="3130789" y="650580"/>
            <a:ext cx="2880084" cy="3322320"/>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grpSp>
        <p:nvGrpSpPr>
          <p:cNvPr id="801" name="Group 800"/>
          <p:cNvGrpSpPr/>
          <p:nvPr/>
        </p:nvGrpSpPr>
        <p:grpSpPr>
          <a:xfrm>
            <a:off x="5941403" y="392989"/>
            <a:ext cx="2661653" cy="318616"/>
            <a:chOff x="5941403" y="392989"/>
            <a:chExt cx="2661653" cy="318616"/>
          </a:xfrm>
        </p:grpSpPr>
        <p:sp>
          <p:nvSpPr>
            <p:cNvPr id="802" name="Rectangle 801"/>
            <p:cNvSpPr/>
            <p:nvPr/>
          </p:nvSpPr>
          <p:spPr>
            <a:xfrm>
              <a:off x="6276393" y="403828"/>
              <a:ext cx="2326663" cy="307777"/>
            </a:xfrm>
            <a:prstGeom prst="rect">
              <a:avLst/>
            </a:prstGeom>
          </p:spPr>
          <p:txBody>
            <a:bodyPr wrap="none">
              <a:spAutoFit/>
            </a:bodyPr>
            <a:lstStyle/>
            <a:p>
              <a:r>
                <a:rPr lang="en-IE" sz="1400">
                  <a:solidFill>
                    <a:schemeClr val="bg2"/>
                  </a:solidFill>
                </a:rPr>
                <a:t>STOP. THINK. CONNECT.™</a:t>
              </a:r>
            </a:p>
          </p:txBody>
        </p:sp>
        <p:cxnSp>
          <p:nvCxnSpPr>
            <p:cNvPr id="803" name="Straight Connector 802"/>
            <p:cNvCxnSpPr/>
            <p:nvPr/>
          </p:nvCxnSpPr>
          <p:spPr>
            <a:xfrm>
              <a:off x="6383791" y="396176"/>
              <a:ext cx="211243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p:cNvCxnSpPr/>
            <p:nvPr/>
          </p:nvCxnSpPr>
          <p:spPr>
            <a:xfrm>
              <a:off x="6377085" y="700953"/>
              <a:ext cx="211243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05" name="Group 804"/>
            <p:cNvGrpSpPr/>
            <p:nvPr/>
          </p:nvGrpSpPr>
          <p:grpSpPr>
            <a:xfrm>
              <a:off x="5941403" y="392989"/>
              <a:ext cx="316624" cy="316624"/>
              <a:chOff x="6854825" y="3514231"/>
              <a:chExt cx="423863" cy="423863"/>
            </a:xfrm>
          </p:grpSpPr>
          <p:sp>
            <p:nvSpPr>
              <p:cNvPr id="806" name="Oval 805"/>
              <p:cNvSpPr/>
              <p:nvPr/>
            </p:nvSpPr>
            <p:spPr>
              <a:xfrm>
                <a:off x="6869735" y="3522644"/>
                <a:ext cx="398006" cy="398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7" name="Group 72"/>
              <p:cNvGrpSpPr>
                <a:grpSpLocks noChangeAspect="1"/>
              </p:cNvGrpSpPr>
              <p:nvPr/>
            </p:nvGrpSpPr>
            <p:grpSpPr bwMode="auto">
              <a:xfrm>
                <a:off x="6854825" y="3514231"/>
                <a:ext cx="423863" cy="423863"/>
                <a:chOff x="4318" y="830"/>
                <a:chExt cx="267" cy="267"/>
              </a:xfrm>
            </p:grpSpPr>
            <p:sp>
              <p:nvSpPr>
                <p:cNvPr id="808" name="Freeform 73"/>
                <p:cNvSpPr>
                  <a:spLocks/>
                </p:cNvSpPr>
                <p:nvPr/>
              </p:nvSpPr>
              <p:spPr bwMode="auto">
                <a:xfrm>
                  <a:off x="4452" y="836"/>
                  <a:ext cx="126" cy="252"/>
                </a:xfrm>
                <a:custGeom>
                  <a:avLst/>
                  <a:gdLst>
                    <a:gd name="T0" fmla="*/ 0 w 86"/>
                    <a:gd name="T1" fmla="*/ 0 h 173"/>
                    <a:gd name="T2" fmla="*/ 0 w 86"/>
                    <a:gd name="T3" fmla="*/ 79 h 173"/>
                    <a:gd name="T4" fmla="*/ 30 w 86"/>
                    <a:gd name="T5" fmla="*/ 79 h 173"/>
                    <a:gd name="T6" fmla="*/ 30 w 86"/>
                    <a:gd name="T7" fmla="*/ 124 h 173"/>
                    <a:gd name="T8" fmla="*/ 0 w 86"/>
                    <a:gd name="T9" fmla="*/ 124 h 173"/>
                    <a:gd name="T10" fmla="*/ 0 w 86"/>
                    <a:gd name="T11" fmla="*/ 173 h 173"/>
                    <a:gd name="T12" fmla="*/ 86 w 86"/>
                    <a:gd name="T13" fmla="*/ 87 h 173"/>
                    <a:gd name="T14" fmla="*/ 0 w 86"/>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73">
                      <a:moveTo>
                        <a:pt x="0" y="0"/>
                      </a:moveTo>
                      <a:cubicBezTo>
                        <a:pt x="0" y="79"/>
                        <a:pt x="0" y="79"/>
                        <a:pt x="0" y="79"/>
                      </a:cubicBezTo>
                      <a:cubicBezTo>
                        <a:pt x="30" y="79"/>
                        <a:pt x="30" y="79"/>
                        <a:pt x="30" y="79"/>
                      </a:cubicBezTo>
                      <a:cubicBezTo>
                        <a:pt x="30" y="124"/>
                        <a:pt x="30" y="124"/>
                        <a:pt x="30" y="124"/>
                      </a:cubicBezTo>
                      <a:cubicBezTo>
                        <a:pt x="0" y="124"/>
                        <a:pt x="0" y="124"/>
                        <a:pt x="0" y="124"/>
                      </a:cubicBezTo>
                      <a:cubicBezTo>
                        <a:pt x="0" y="173"/>
                        <a:pt x="0" y="173"/>
                        <a:pt x="0" y="173"/>
                      </a:cubicBezTo>
                      <a:cubicBezTo>
                        <a:pt x="47" y="173"/>
                        <a:pt x="86" y="135"/>
                        <a:pt x="86" y="87"/>
                      </a:cubicBezTo>
                      <a:cubicBezTo>
                        <a:pt x="86" y="39"/>
                        <a:pt x="47" y="0"/>
                        <a:pt x="0"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9" name="Freeform 74"/>
                <p:cNvSpPr>
                  <a:spLocks noEditPoints="1"/>
                </p:cNvSpPr>
                <p:nvPr/>
              </p:nvSpPr>
              <p:spPr bwMode="auto">
                <a:xfrm>
                  <a:off x="4318" y="830"/>
                  <a:ext cx="267" cy="267"/>
                </a:xfrm>
                <a:custGeom>
                  <a:avLst/>
                  <a:gdLst>
                    <a:gd name="T0" fmla="*/ 92 w 183"/>
                    <a:gd name="T1" fmla="*/ 183 h 183"/>
                    <a:gd name="T2" fmla="*/ 0 w 183"/>
                    <a:gd name="T3" fmla="*/ 92 h 183"/>
                    <a:gd name="T4" fmla="*/ 92 w 183"/>
                    <a:gd name="T5" fmla="*/ 0 h 183"/>
                    <a:gd name="T6" fmla="*/ 183 w 183"/>
                    <a:gd name="T7" fmla="*/ 92 h 183"/>
                    <a:gd name="T8" fmla="*/ 92 w 183"/>
                    <a:gd name="T9" fmla="*/ 183 h 183"/>
                    <a:gd name="T10" fmla="*/ 92 w 183"/>
                    <a:gd name="T11" fmla="*/ 9 h 183"/>
                    <a:gd name="T12" fmla="*/ 9 w 183"/>
                    <a:gd name="T13" fmla="*/ 92 h 183"/>
                    <a:gd name="T14" fmla="*/ 92 w 183"/>
                    <a:gd name="T15" fmla="*/ 175 h 183"/>
                    <a:gd name="T16" fmla="*/ 175 w 183"/>
                    <a:gd name="T17" fmla="*/ 92 h 183"/>
                    <a:gd name="T18" fmla="*/ 92 w 183"/>
                    <a:gd name="T19" fmla="*/ 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3">
                      <a:moveTo>
                        <a:pt x="92" y="183"/>
                      </a:moveTo>
                      <a:cubicBezTo>
                        <a:pt x="41" y="183"/>
                        <a:pt x="0" y="142"/>
                        <a:pt x="0" y="92"/>
                      </a:cubicBezTo>
                      <a:cubicBezTo>
                        <a:pt x="0" y="41"/>
                        <a:pt x="41" y="0"/>
                        <a:pt x="92" y="0"/>
                      </a:cubicBezTo>
                      <a:cubicBezTo>
                        <a:pt x="142" y="0"/>
                        <a:pt x="183" y="41"/>
                        <a:pt x="183" y="92"/>
                      </a:cubicBezTo>
                      <a:cubicBezTo>
                        <a:pt x="183" y="142"/>
                        <a:pt x="142" y="183"/>
                        <a:pt x="92" y="183"/>
                      </a:cubicBezTo>
                      <a:close/>
                      <a:moveTo>
                        <a:pt x="92" y="9"/>
                      </a:moveTo>
                      <a:cubicBezTo>
                        <a:pt x="46" y="9"/>
                        <a:pt x="9" y="46"/>
                        <a:pt x="9" y="92"/>
                      </a:cubicBezTo>
                      <a:cubicBezTo>
                        <a:pt x="9" y="137"/>
                        <a:pt x="46" y="175"/>
                        <a:pt x="92" y="175"/>
                      </a:cubicBezTo>
                      <a:cubicBezTo>
                        <a:pt x="137" y="175"/>
                        <a:pt x="175" y="137"/>
                        <a:pt x="175" y="92"/>
                      </a:cubicBezTo>
                      <a:cubicBezTo>
                        <a:pt x="175" y="46"/>
                        <a:pt x="137" y="9"/>
                        <a:pt x="92" y="9"/>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0" name="Freeform 75"/>
                <p:cNvSpPr>
                  <a:spLocks noEditPoints="1"/>
                </p:cNvSpPr>
                <p:nvPr/>
              </p:nvSpPr>
              <p:spPr bwMode="auto">
                <a:xfrm>
                  <a:off x="4400" y="891"/>
                  <a:ext cx="103" cy="135"/>
                </a:xfrm>
                <a:custGeom>
                  <a:avLst/>
                  <a:gdLst>
                    <a:gd name="T0" fmla="*/ 61 w 71"/>
                    <a:gd name="T1" fmla="*/ 34 h 92"/>
                    <a:gd name="T2" fmla="*/ 61 w 71"/>
                    <a:gd name="T3" fmla="*/ 26 h 92"/>
                    <a:gd name="T4" fmla="*/ 36 w 71"/>
                    <a:gd name="T5" fmla="*/ 0 h 92"/>
                    <a:gd name="T6" fmla="*/ 11 w 71"/>
                    <a:gd name="T7" fmla="*/ 26 h 92"/>
                    <a:gd name="T8" fmla="*/ 11 w 71"/>
                    <a:gd name="T9" fmla="*/ 34 h 92"/>
                    <a:gd name="T10" fmla="*/ 0 w 71"/>
                    <a:gd name="T11" fmla="*/ 34 h 92"/>
                    <a:gd name="T12" fmla="*/ 0 w 71"/>
                    <a:gd name="T13" fmla="*/ 92 h 92"/>
                    <a:gd name="T14" fmla="*/ 71 w 71"/>
                    <a:gd name="T15" fmla="*/ 92 h 92"/>
                    <a:gd name="T16" fmla="*/ 71 w 71"/>
                    <a:gd name="T17" fmla="*/ 34 h 92"/>
                    <a:gd name="T18" fmla="*/ 61 w 71"/>
                    <a:gd name="T19" fmla="*/ 34 h 92"/>
                    <a:gd name="T20" fmla="*/ 19 w 71"/>
                    <a:gd name="T21" fmla="*/ 26 h 92"/>
                    <a:gd name="T22" fmla="*/ 36 w 71"/>
                    <a:gd name="T23" fmla="*/ 9 h 92"/>
                    <a:gd name="T24" fmla="*/ 53 w 71"/>
                    <a:gd name="T25" fmla="*/ 26 h 92"/>
                    <a:gd name="T26" fmla="*/ 53 w 71"/>
                    <a:gd name="T27" fmla="*/ 34 h 92"/>
                    <a:gd name="T28" fmla="*/ 19 w 71"/>
                    <a:gd name="T29" fmla="*/ 34 h 92"/>
                    <a:gd name="T30" fmla="*/ 19 w 71"/>
                    <a:gd name="T31" fmla="*/ 26 h 92"/>
                    <a:gd name="T32" fmla="*/ 62 w 71"/>
                    <a:gd name="T33" fmla="*/ 84 h 92"/>
                    <a:gd name="T34" fmla="*/ 9 w 71"/>
                    <a:gd name="T35" fmla="*/ 84 h 92"/>
                    <a:gd name="T36" fmla="*/ 9 w 71"/>
                    <a:gd name="T37" fmla="*/ 43 h 92"/>
                    <a:gd name="T38" fmla="*/ 62 w 71"/>
                    <a:gd name="T39" fmla="*/ 43 h 92"/>
                    <a:gd name="T40" fmla="*/ 62 w 71"/>
                    <a:gd name="T41" fmla="*/ 8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92">
                      <a:moveTo>
                        <a:pt x="61" y="34"/>
                      </a:moveTo>
                      <a:cubicBezTo>
                        <a:pt x="61" y="26"/>
                        <a:pt x="61" y="26"/>
                        <a:pt x="61" y="26"/>
                      </a:cubicBezTo>
                      <a:cubicBezTo>
                        <a:pt x="61" y="12"/>
                        <a:pt x="50" y="0"/>
                        <a:pt x="36" y="0"/>
                      </a:cubicBezTo>
                      <a:cubicBezTo>
                        <a:pt x="22" y="0"/>
                        <a:pt x="11" y="12"/>
                        <a:pt x="11" y="26"/>
                      </a:cubicBezTo>
                      <a:cubicBezTo>
                        <a:pt x="11" y="34"/>
                        <a:pt x="11" y="34"/>
                        <a:pt x="11" y="34"/>
                      </a:cubicBezTo>
                      <a:cubicBezTo>
                        <a:pt x="0" y="34"/>
                        <a:pt x="0" y="34"/>
                        <a:pt x="0" y="34"/>
                      </a:cubicBezTo>
                      <a:cubicBezTo>
                        <a:pt x="0" y="92"/>
                        <a:pt x="0" y="92"/>
                        <a:pt x="0" y="92"/>
                      </a:cubicBezTo>
                      <a:cubicBezTo>
                        <a:pt x="71" y="92"/>
                        <a:pt x="71" y="92"/>
                        <a:pt x="71" y="92"/>
                      </a:cubicBezTo>
                      <a:cubicBezTo>
                        <a:pt x="71" y="34"/>
                        <a:pt x="71" y="34"/>
                        <a:pt x="71" y="34"/>
                      </a:cubicBezTo>
                      <a:lnTo>
                        <a:pt x="61" y="34"/>
                      </a:lnTo>
                      <a:close/>
                      <a:moveTo>
                        <a:pt x="19" y="26"/>
                      </a:moveTo>
                      <a:cubicBezTo>
                        <a:pt x="19" y="17"/>
                        <a:pt x="27" y="9"/>
                        <a:pt x="36" y="9"/>
                      </a:cubicBezTo>
                      <a:cubicBezTo>
                        <a:pt x="45" y="9"/>
                        <a:pt x="53" y="17"/>
                        <a:pt x="53" y="26"/>
                      </a:cubicBezTo>
                      <a:cubicBezTo>
                        <a:pt x="53" y="34"/>
                        <a:pt x="53" y="34"/>
                        <a:pt x="53" y="34"/>
                      </a:cubicBezTo>
                      <a:cubicBezTo>
                        <a:pt x="19" y="34"/>
                        <a:pt x="19" y="34"/>
                        <a:pt x="19" y="34"/>
                      </a:cubicBezTo>
                      <a:lnTo>
                        <a:pt x="19" y="26"/>
                      </a:lnTo>
                      <a:close/>
                      <a:moveTo>
                        <a:pt x="62" y="84"/>
                      </a:moveTo>
                      <a:cubicBezTo>
                        <a:pt x="9" y="84"/>
                        <a:pt x="9" y="84"/>
                        <a:pt x="9" y="84"/>
                      </a:cubicBezTo>
                      <a:cubicBezTo>
                        <a:pt x="9" y="43"/>
                        <a:pt x="9" y="43"/>
                        <a:pt x="9" y="43"/>
                      </a:cubicBezTo>
                      <a:cubicBezTo>
                        <a:pt x="62" y="43"/>
                        <a:pt x="62" y="43"/>
                        <a:pt x="62" y="43"/>
                      </a:cubicBezTo>
                      <a:lnTo>
                        <a:pt x="62" y="8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1" name="Freeform 76"/>
                <p:cNvSpPr>
                  <a:spLocks/>
                </p:cNvSpPr>
                <p:nvPr/>
              </p:nvSpPr>
              <p:spPr bwMode="auto">
                <a:xfrm>
                  <a:off x="4443" y="969"/>
                  <a:ext cx="18" cy="29"/>
                </a:xfrm>
                <a:custGeom>
                  <a:avLst/>
                  <a:gdLst>
                    <a:gd name="T0" fmla="*/ 12 w 12"/>
                    <a:gd name="T1" fmla="*/ 5 h 20"/>
                    <a:gd name="T2" fmla="*/ 6 w 12"/>
                    <a:gd name="T3" fmla="*/ 0 h 20"/>
                    <a:gd name="T4" fmla="*/ 0 w 12"/>
                    <a:gd name="T5" fmla="*/ 5 h 20"/>
                    <a:gd name="T6" fmla="*/ 2 w 12"/>
                    <a:gd name="T7" fmla="*/ 9 h 20"/>
                    <a:gd name="T8" fmla="*/ 2 w 12"/>
                    <a:gd name="T9" fmla="*/ 20 h 20"/>
                    <a:gd name="T10" fmla="*/ 10 w 12"/>
                    <a:gd name="T11" fmla="*/ 20 h 20"/>
                    <a:gd name="T12" fmla="*/ 10 w 12"/>
                    <a:gd name="T13" fmla="*/ 9 h 20"/>
                    <a:gd name="T14" fmla="*/ 12 w 12"/>
                    <a:gd name="T15" fmla="*/ 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0">
                      <a:moveTo>
                        <a:pt x="12" y="5"/>
                      </a:moveTo>
                      <a:cubicBezTo>
                        <a:pt x="12" y="2"/>
                        <a:pt x="9" y="0"/>
                        <a:pt x="6" y="0"/>
                      </a:cubicBezTo>
                      <a:cubicBezTo>
                        <a:pt x="3" y="0"/>
                        <a:pt x="0" y="2"/>
                        <a:pt x="0" y="5"/>
                      </a:cubicBezTo>
                      <a:cubicBezTo>
                        <a:pt x="0" y="7"/>
                        <a:pt x="1" y="8"/>
                        <a:pt x="2" y="9"/>
                      </a:cubicBezTo>
                      <a:cubicBezTo>
                        <a:pt x="2" y="20"/>
                        <a:pt x="2" y="20"/>
                        <a:pt x="2" y="20"/>
                      </a:cubicBezTo>
                      <a:cubicBezTo>
                        <a:pt x="10" y="20"/>
                        <a:pt x="10" y="20"/>
                        <a:pt x="10" y="20"/>
                      </a:cubicBezTo>
                      <a:cubicBezTo>
                        <a:pt x="10" y="9"/>
                        <a:pt x="10" y="9"/>
                        <a:pt x="10" y="9"/>
                      </a:cubicBezTo>
                      <a:cubicBezTo>
                        <a:pt x="11" y="8"/>
                        <a:pt x="12" y="7"/>
                        <a:pt x="12" y="5"/>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75" name="Text Placeholder 21"/>
          <p:cNvSpPr>
            <a:spLocks noGrp="1"/>
          </p:cNvSpPr>
          <p:nvPr>
            <p:ph type="body" sz="quarter" idx="13"/>
          </p:nvPr>
        </p:nvSpPr>
        <p:spPr>
          <a:xfrm>
            <a:off x="457200" y="4738254"/>
            <a:ext cx="8255726" cy="125483"/>
          </a:xfrm>
        </p:spPr>
        <p:txBody>
          <a:bodyPr/>
          <a:lstStyle/>
          <a:p>
            <a:r>
              <a:rPr lang="en-US" dirty="0">
                <a:solidFill>
                  <a:schemeClr val="accent2"/>
                </a:solidFill>
              </a:rPr>
              <a:t>STOP. THINK. CONNECT.™ is a trademark of STOP. THINK. CONNECT. Messaging Convention, Inc. and may only be used in accordance with the license provided at </a:t>
            </a:r>
            <a:r>
              <a:rPr lang="en-US" u="sng" dirty="0">
                <a:solidFill>
                  <a:schemeClr val="accent2"/>
                </a:solidFill>
                <a:hlinkClick r:id="rId3"/>
              </a:rPr>
              <a:t>www.stopthinkconnect.org</a:t>
            </a:r>
            <a:r>
              <a:rPr lang="en-US" dirty="0">
                <a:solidFill>
                  <a:schemeClr val="accent2"/>
                </a:solidFill>
              </a:rPr>
              <a:t>.</a:t>
            </a:r>
            <a:endParaRPr lang="en-US" dirty="0">
              <a:solidFill>
                <a:schemeClr val="accent2"/>
              </a:solidFill>
            </a:endParaRPr>
          </a:p>
        </p:txBody>
      </p:sp>
    </p:spTree>
    <p:extLst>
      <p:ext uri="{BB962C8B-B14F-4D97-AF65-F5344CB8AC3E}">
        <p14:creationId xmlns:p14="http://schemas.microsoft.com/office/powerpoint/2010/main" val="1657000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fade">
                                      <p:cBhvr>
                                        <p:cTn id="7" dur="500"/>
                                        <p:tgtEl>
                                          <p:spTgt spid="2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0">
                                            <p:txEl>
                                              <p:pRg st="0" end="0"/>
                                            </p:txEl>
                                          </p:spTgt>
                                        </p:tgtEl>
                                        <p:attrNameLst>
                                          <p:attrName>style.visibility</p:attrName>
                                        </p:attrNameLst>
                                      </p:cBhvr>
                                      <p:to>
                                        <p:strVal val="visible"/>
                                      </p:to>
                                    </p:set>
                                    <p:animEffect transition="in" filter="fade">
                                      <p:cBhvr>
                                        <p:cTn id="10" dur="500"/>
                                        <p:tgtEl>
                                          <p:spTgt spid="330">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15"/>
                                        </p:tgtEl>
                                        <p:attrNameLst>
                                          <p:attrName>style.visibility</p:attrName>
                                        </p:attrNameLst>
                                      </p:cBhvr>
                                      <p:to>
                                        <p:strVal val="visible"/>
                                      </p:to>
                                    </p:set>
                                    <p:animEffect transition="in" filter="fade">
                                      <p:cBhvr>
                                        <p:cTn id="13" dur="500"/>
                                        <p:tgtEl>
                                          <p:spTgt spid="5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6">
                                            <p:txEl>
                                              <p:pRg st="0" end="0"/>
                                            </p:txEl>
                                          </p:spTgt>
                                        </p:tgtEl>
                                        <p:attrNameLst>
                                          <p:attrName>style.visibility</p:attrName>
                                        </p:attrNameLst>
                                      </p:cBhvr>
                                      <p:to>
                                        <p:strVal val="visible"/>
                                      </p:to>
                                    </p:set>
                                    <p:animEffect transition="in" filter="fade">
                                      <p:cBhvr>
                                        <p:cTn id="16" dur="500"/>
                                        <p:tgtEl>
                                          <p:spTgt spid="5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2">
                                            <p:txEl>
                                              <p:pRg st="0" end="0"/>
                                            </p:txEl>
                                          </p:spTgt>
                                        </p:tgtEl>
                                        <p:attrNameLst>
                                          <p:attrName>style.visibility</p:attrName>
                                        </p:attrNameLst>
                                      </p:cBhvr>
                                      <p:to>
                                        <p:strVal val="visible"/>
                                      </p:to>
                                    </p:set>
                                    <p:animEffect transition="in" filter="fade">
                                      <p:cBhvr>
                                        <p:cTn id="21" dur="500"/>
                                        <p:tgtEl>
                                          <p:spTgt spid="332">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85"/>
                                        </p:tgtEl>
                                        <p:attrNameLst>
                                          <p:attrName>style.visibility</p:attrName>
                                        </p:attrNameLst>
                                      </p:cBhvr>
                                      <p:to>
                                        <p:strVal val="visible"/>
                                      </p:to>
                                    </p:set>
                                    <p:animEffect transition="in" filter="fade">
                                      <p:cBhvr>
                                        <p:cTn id="24" dur="500"/>
                                        <p:tgtEl>
                                          <p:spTgt spid="385"/>
                                        </p:tgtEl>
                                      </p:cBhvr>
                                    </p:animEffect>
                                  </p:childTnLst>
                                </p:cTn>
                              </p:par>
                              <p:par>
                                <p:cTn id="25" presetID="10" presetClass="entr" presetSubtype="0" fill="hold" nodeType="withEffect">
                                  <p:stCondLst>
                                    <p:cond delay="0"/>
                                  </p:stCondLst>
                                  <p:childTnLst>
                                    <p:set>
                                      <p:cBhvr>
                                        <p:cTn id="26" dur="1" fill="hold">
                                          <p:stCondLst>
                                            <p:cond delay="0"/>
                                          </p:stCondLst>
                                        </p:cTn>
                                        <p:tgtEl>
                                          <p:spTgt spid="520"/>
                                        </p:tgtEl>
                                        <p:attrNameLst>
                                          <p:attrName>style.visibility</p:attrName>
                                        </p:attrNameLst>
                                      </p:cBhvr>
                                      <p:to>
                                        <p:strVal val="visible"/>
                                      </p:to>
                                    </p:set>
                                    <p:animEffect transition="in" filter="fade">
                                      <p:cBhvr>
                                        <p:cTn id="27" dur="500"/>
                                        <p:tgtEl>
                                          <p:spTgt spid="5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21">
                                            <p:txEl>
                                              <p:pRg st="0" end="0"/>
                                            </p:txEl>
                                          </p:spTgt>
                                        </p:tgtEl>
                                        <p:attrNameLst>
                                          <p:attrName>style.visibility</p:attrName>
                                        </p:attrNameLst>
                                      </p:cBhvr>
                                      <p:to>
                                        <p:strVal val="visible"/>
                                      </p:to>
                                    </p:set>
                                    <p:animEffect transition="in" filter="fade">
                                      <p:cBhvr>
                                        <p:cTn id="30" dur="500"/>
                                        <p:tgtEl>
                                          <p:spTgt spid="521">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73"/>
                                        </p:tgtEl>
                                        <p:attrNameLst>
                                          <p:attrName>style.visibility</p:attrName>
                                        </p:attrNameLst>
                                      </p:cBhvr>
                                      <p:to>
                                        <p:strVal val="visible"/>
                                      </p:to>
                                    </p:set>
                                    <p:animEffect transition="in" filter="fade">
                                      <p:cBhvr>
                                        <p:cTn id="33" dur="500"/>
                                        <p:tgtEl>
                                          <p:spTgt spid="77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00"/>
                                        </p:tgtEl>
                                        <p:attrNameLst>
                                          <p:attrName>style.visibility</p:attrName>
                                        </p:attrNameLst>
                                      </p:cBhvr>
                                      <p:to>
                                        <p:strVal val="visible"/>
                                      </p:to>
                                    </p:set>
                                    <p:animEffect transition="in" filter="fade">
                                      <p:cBhvr>
                                        <p:cTn id="38" dur="500"/>
                                        <p:tgtEl>
                                          <p:spTgt spid="80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0">
                                            <p:txEl>
                                              <p:pRg st="0" end="0"/>
                                            </p:txEl>
                                          </p:spTgt>
                                        </p:tgtEl>
                                        <p:attrNameLst>
                                          <p:attrName>style.visibility</p:attrName>
                                        </p:attrNameLst>
                                      </p:cBhvr>
                                      <p:to>
                                        <p:strVal val="visible"/>
                                      </p:to>
                                    </p:set>
                                    <p:animEffect transition="in" filter="fade">
                                      <p:cBhvr>
                                        <p:cTn id="41" dur="500"/>
                                        <p:tgtEl>
                                          <p:spTgt spid="410">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22"/>
                                        </p:tgtEl>
                                        <p:attrNameLst>
                                          <p:attrName>style.visibility</p:attrName>
                                        </p:attrNameLst>
                                      </p:cBhvr>
                                      <p:to>
                                        <p:strVal val="visible"/>
                                      </p:to>
                                    </p:set>
                                    <p:animEffect transition="in" filter="fade">
                                      <p:cBhvr>
                                        <p:cTn id="44" dur="500"/>
                                        <p:tgtEl>
                                          <p:spTgt spid="5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23">
                                            <p:txEl>
                                              <p:pRg st="0" end="0"/>
                                            </p:txEl>
                                          </p:spTgt>
                                        </p:tgtEl>
                                        <p:attrNameLst>
                                          <p:attrName>style.visibility</p:attrName>
                                        </p:attrNameLst>
                                      </p:cBhvr>
                                      <p:to>
                                        <p:strVal val="visible"/>
                                      </p:to>
                                    </p:set>
                                    <p:animEffect transition="in" filter="fade">
                                      <p:cBhvr>
                                        <p:cTn id="47" dur="500"/>
                                        <p:tgtEl>
                                          <p:spTgt spid="523">
                                            <p:txEl>
                                              <p:pRg st="0" end="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626"/>
                                        </p:tgtEl>
                                        <p:attrNameLst>
                                          <p:attrName>style.visibility</p:attrName>
                                        </p:attrNameLst>
                                      </p:cBhvr>
                                      <p:to>
                                        <p:strVal val="visible"/>
                                      </p:to>
                                    </p:set>
                                    <p:animEffect transition="in" filter="fade">
                                      <p:cBhvr>
                                        <p:cTn id="50" dur="500"/>
                                        <p:tgtEl>
                                          <p:spTgt spid="6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5">
                                            <p:txEl>
                                              <p:pRg st="0" end="0"/>
                                            </p:txEl>
                                          </p:spTgt>
                                        </p:tgtEl>
                                        <p:attrNameLst>
                                          <p:attrName>style.visibility</p:attrName>
                                        </p:attrNameLst>
                                      </p:cBhvr>
                                      <p:to>
                                        <p:strVal val="visible"/>
                                      </p:to>
                                    </p:set>
                                    <p:animEffect transition="in" filter="fade">
                                      <p:cBhvr>
                                        <p:cTn id="53" dur="500"/>
                                        <p:tgtEl>
                                          <p:spTgt spid="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build="p"/>
      <p:bldP spid="332" grpId="0" build="p"/>
      <p:bldP spid="410" grpId="0" build="p"/>
      <p:bldP spid="516" grpId="0" build="p"/>
      <p:bldP spid="521" grpId="0" build="p"/>
      <p:bldP spid="523" grpId="0" build="p"/>
      <p:bldP spid="773" grpId="0" animBg="1"/>
      <p:bldP spid="800" grpId="0" animBg="1"/>
      <p:bldP spid="7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a:xfrm>
            <a:off x="457200" y="766362"/>
            <a:ext cx="8230898" cy="193465"/>
          </a:xfrm>
        </p:spPr>
        <p:txBody>
          <a:bodyPr/>
          <a:lstStyle/>
          <a:p>
            <a:r>
              <a:rPr lang="en-US">
                <a:solidFill>
                  <a:schemeClr val="bg2"/>
                </a:solidFill>
              </a:rPr>
              <a:t>How do I treat others online?</a:t>
            </a:r>
          </a:p>
        </p:txBody>
      </p:sp>
      <p:sp>
        <p:nvSpPr>
          <p:cNvPr id="14" name="Title 13"/>
          <p:cNvSpPr>
            <a:spLocks noGrp="1"/>
          </p:cNvSpPr>
          <p:nvPr>
            <p:ph type="title"/>
          </p:nvPr>
        </p:nvSpPr>
        <p:spPr>
          <a:xfrm>
            <a:off x="457200" y="380720"/>
            <a:ext cx="8230898" cy="337360"/>
          </a:xfrm>
        </p:spPr>
        <p:txBody>
          <a:bodyPr/>
          <a:lstStyle/>
          <a:p>
            <a:r>
              <a:rPr lang="en-US"/>
              <a:t>Cyber Ethics</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sp>
        <p:nvSpPr>
          <p:cNvPr id="10" name="Rectangle 9"/>
          <p:cNvSpPr/>
          <p:nvPr/>
        </p:nvSpPr>
        <p:spPr>
          <a:xfrm>
            <a:off x="1" y="1334125"/>
            <a:ext cx="9143999" cy="3582649"/>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023" r="159" b="32820"/>
          <a:stretch/>
        </p:blipFill>
        <p:spPr>
          <a:xfrm flipH="1">
            <a:off x="-2" y="1334125"/>
            <a:ext cx="9144001" cy="3580538"/>
          </a:xfrm>
          <a:prstGeom prst="rect">
            <a:avLst/>
          </a:prstGeom>
        </p:spPr>
      </p:pic>
    </p:spTree>
    <p:extLst>
      <p:ext uri="{BB962C8B-B14F-4D97-AF65-F5344CB8AC3E}">
        <p14:creationId xmlns:p14="http://schemas.microsoft.com/office/powerpoint/2010/main" val="366861281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a:solidFill>
                  <a:schemeClr val="bg2"/>
                </a:solidFill>
              </a:rPr>
              <a:t>What is the definition of Cyber-Bullying?</a:t>
            </a:r>
          </a:p>
        </p:txBody>
      </p:sp>
      <p:sp>
        <p:nvSpPr>
          <p:cNvPr id="11" name="Content Placeholder 4"/>
          <p:cNvSpPr>
            <a:spLocks noGrp="1"/>
          </p:cNvSpPr>
          <p:nvPr>
            <p:ph sz="half" idx="2"/>
          </p:nvPr>
        </p:nvSpPr>
        <p:spPr>
          <a:xfrm>
            <a:off x="3886198" y="1208348"/>
            <a:ext cx="4676505" cy="3261916"/>
          </a:xfrm>
        </p:spPr>
        <p:txBody>
          <a:bodyPr/>
          <a:lstStyle/>
          <a:p>
            <a:pPr lvl="1"/>
            <a:r>
              <a:rPr lang="en-US"/>
              <a:t>Cyber-Bullying is </a:t>
            </a:r>
            <a:r>
              <a:rPr lang="en-IE"/>
              <a:t>distinguishable from physical/verbal bullying in that:</a:t>
            </a:r>
            <a:endParaRPr lang="en-US"/>
          </a:p>
          <a:p>
            <a:pPr lvl="2"/>
            <a:r>
              <a:rPr lang="en-IE" sz="1400"/>
              <a:t>Potentially a huge audience</a:t>
            </a:r>
          </a:p>
          <a:p>
            <a:pPr lvl="2"/>
            <a:r>
              <a:rPr lang="en-IE" sz="1400"/>
              <a:t>Can occur 24/7</a:t>
            </a:r>
          </a:p>
          <a:p>
            <a:pPr lvl="2"/>
            <a:r>
              <a:rPr lang="en-IE" sz="1400"/>
              <a:t>You can’t see or hear the victim’s reactions</a:t>
            </a:r>
          </a:p>
          <a:p>
            <a:pPr lvl="2"/>
            <a:endParaRPr lang="en-US"/>
          </a:p>
          <a:p>
            <a:pPr marL="0" lvl="1" indent="0">
              <a:lnSpc>
                <a:spcPct val="100000"/>
              </a:lnSpc>
              <a:buNone/>
            </a:pPr>
            <a:endParaRPr lang="en-IE" sz="800"/>
          </a:p>
          <a:p>
            <a:pPr marL="0" lvl="1" indent="0">
              <a:lnSpc>
                <a:spcPct val="100000"/>
              </a:lnSpc>
              <a:buNone/>
            </a:pPr>
            <a:endParaRPr lang="en-IE" sz="800"/>
          </a:p>
        </p:txBody>
      </p:sp>
      <p:sp>
        <p:nvSpPr>
          <p:cNvPr id="3" name="Title 2"/>
          <p:cNvSpPr>
            <a:spLocks noGrp="1"/>
          </p:cNvSpPr>
          <p:nvPr>
            <p:ph type="title"/>
          </p:nvPr>
        </p:nvSpPr>
        <p:spPr/>
        <p:txBody>
          <a:bodyPr/>
          <a:lstStyle/>
          <a:p>
            <a:r>
              <a:rPr lang="en-IE"/>
              <a:t>Cyber-Bullying</a:t>
            </a:r>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8487"/>
          <a:stretch/>
        </p:blipFill>
        <p:spPr>
          <a:xfrm>
            <a:off x="0" y="0"/>
            <a:ext cx="3584574" cy="4915572"/>
          </a:xfrm>
          <a:prstGeom prst="rect">
            <a:avLst/>
          </a:prstGeom>
        </p:spPr>
      </p:pic>
    </p:spTree>
    <p:extLst>
      <p:ext uri="{BB962C8B-B14F-4D97-AF65-F5344CB8AC3E}">
        <p14:creationId xmlns:p14="http://schemas.microsoft.com/office/powerpoint/2010/main" val="3886618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p:txBody>
          <a:bodyPr/>
          <a:lstStyle/>
          <a:p>
            <a:r>
              <a:rPr lang="en-US">
                <a:solidFill>
                  <a:schemeClr val="bg2"/>
                </a:solidFill>
              </a:rPr>
              <a:t>Can you really be anonymous online?</a:t>
            </a:r>
          </a:p>
        </p:txBody>
      </p:sp>
      <p:sp>
        <p:nvSpPr>
          <p:cNvPr id="14" name="Title 13"/>
          <p:cNvSpPr>
            <a:spLocks noGrp="1"/>
          </p:cNvSpPr>
          <p:nvPr>
            <p:ph type="title"/>
          </p:nvPr>
        </p:nvSpPr>
        <p:spPr/>
        <p:txBody>
          <a:bodyPr/>
          <a:lstStyle/>
          <a:p>
            <a:r>
              <a:rPr lang="en-US"/>
              <a:t>Trolls and the Reality of Anonymity</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sp>
        <p:nvSpPr>
          <p:cNvPr id="10" name="Rectangle 9"/>
          <p:cNvSpPr/>
          <p:nvPr/>
        </p:nvSpPr>
        <p:spPr>
          <a:xfrm>
            <a:off x="1" y="1334125"/>
            <a:ext cx="9143999" cy="3582649"/>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0563" b="20562"/>
          <a:stretch/>
        </p:blipFill>
        <p:spPr>
          <a:xfrm>
            <a:off x="1" y="1341745"/>
            <a:ext cx="9143999" cy="3582649"/>
          </a:xfrm>
          <a:prstGeom prst="rect">
            <a:avLst/>
          </a:prstGeom>
        </p:spPr>
      </p:pic>
    </p:spTree>
    <p:extLst>
      <p:ext uri="{BB962C8B-B14F-4D97-AF65-F5344CB8AC3E}">
        <p14:creationId xmlns:p14="http://schemas.microsoft.com/office/powerpoint/2010/main" val="201034081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4"/>
          <p:cNvSpPr>
            <a:spLocks noGrp="1"/>
          </p:cNvSpPr>
          <p:nvPr>
            <p:ph type="body" sz="quarter" idx="4294967295"/>
          </p:nvPr>
        </p:nvSpPr>
        <p:spPr>
          <a:xfrm>
            <a:off x="455902" y="801688"/>
            <a:ext cx="4801899" cy="193465"/>
          </a:xfrm>
          <a:prstGeom prst="rect">
            <a:avLst/>
          </a:prstGeom>
        </p:spPr>
        <p:txBody>
          <a:bodyPr/>
          <a:lstStyle/>
          <a:p>
            <a:r>
              <a:rPr lang="en-IE" sz="1200">
                <a:solidFill>
                  <a:schemeClr val="bg2"/>
                </a:solidFill>
              </a:rPr>
              <a:t>It’s not your fault - it's the bully that's got the problem.</a:t>
            </a:r>
          </a:p>
          <a:p>
            <a:endParaRPr lang="en-IE" sz="1200">
              <a:solidFill>
                <a:schemeClr val="bg2"/>
              </a:solidFill>
            </a:endParaRPr>
          </a:p>
        </p:txBody>
      </p:sp>
      <p:sp>
        <p:nvSpPr>
          <p:cNvPr id="15" name="Title 2"/>
          <p:cNvSpPr txBox="1">
            <a:spLocks/>
          </p:cNvSpPr>
          <p:nvPr/>
        </p:nvSpPr>
        <p:spPr>
          <a:xfrm>
            <a:off x="455902" y="372253"/>
            <a:ext cx="4801900" cy="337360"/>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IE"/>
              <a:t>When Trolls Attack</a:t>
            </a:r>
            <a:endParaRPr lang="en-US"/>
          </a:p>
        </p:txBody>
      </p:sp>
      <p:sp>
        <p:nvSpPr>
          <p:cNvPr id="9" name="Rectangle 8"/>
          <p:cNvSpPr/>
          <p:nvPr/>
        </p:nvSpPr>
        <p:spPr>
          <a:xfrm>
            <a:off x="5559427" y="0"/>
            <a:ext cx="3584573"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5" name="Content Placeholder 4"/>
          <p:cNvSpPr>
            <a:spLocks noGrp="1"/>
          </p:cNvSpPr>
          <p:nvPr>
            <p:ph sz="half" idx="4294967295"/>
          </p:nvPr>
        </p:nvSpPr>
        <p:spPr>
          <a:xfrm>
            <a:off x="457200" y="1230833"/>
            <a:ext cx="4800602" cy="3261916"/>
          </a:xfrm>
          <a:prstGeom prst="rect">
            <a:avLst/>
          </a:prstGeom>
        </p:spPr>
        <p:txBody>
          <a:bodyPr/>
          <a:lstStyle/>
          <a:p>
            <a:pPr marL="289322" indent="-289322">
              <a:buFont typeface="+mj-lt"/>
              <a:buAutoNum type="arabicPeriod"/>
            </a:pPr>
            <a:r>
              <a:rPr lang="en-IE"/>
              <a:t>Keep the offense post/message (take screenshots!)</a:t>
            </a:r>
          </a:p>
          <a:p>
            <a:pPr marL="289322" indent="-289322">
              <a:buFont typeface="+mj-lt"/>
              <a:buAutoNum type="arabicPeriod"/>
            </a:pPr>
            <a:r>
              <a:rPr lang="en-IE"/>
              <a:t>Don’t reply to the sender </a:t>
            </a:r>
          </a:p>
          <a:p>
            <a:pPr marL="289322" indent="-289322">
              <a:buFont typeface="+mj-lt"/>
              <a:buAutoNum type="arabicPeriod"/>
            </a:pPr>
            <a:r>
              <a:rPr lang="en-IE"/>
              <a:t>Block the offender and un-friend them</a:t>
            </a:r>
          </a:p>
          <a:p>
            <a:pPr marL="289322" indent="-289322">
              <a:buFont typeface="+mj-lt"/>
              <a:buAutoNum type="arabicPeriod"/>
            </a:pPr>
            <a:r>
              <a:rPr lang="en-IE"/>
              <a:t>Involve a grown up - a parent, older sibling, or teacher</a:t>
            </a:r>
          </a:p>
          <a:p>
            <a:pPr marL="289322" indent="-289322">
              <a:buFont typeface="+mj-lt"/>
              <a:buAutoNum type="arabicPeriod"/>
            </a:pPr>
            <a:r>
              <a:rPr lang="en-IE"/>
              <a:t>Report problems promptly to social network or mobile phone operator</a:t>
            </a:r>
          </a:p>
          <a:p>
            <a:pPr marL="289322" indent="-289322">
              <a:buFont typeface="+mj-lt"/>
              <a:buAutoNum type="arabicPeriod"/>
            </a:pPr>
            <a:r>
              <a:rPr lang="en-IE"/>
              <a:t>For serious issues, you should involve the police - inappropriate sexual suggestions, racist remarks, ongoing bullying or harassment</a:t>
            </a:r>
          </a:p>
          <a:p>
            <a:pPr lvl="1"/>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317" r="5444" b="1443"/>
          <a:stretch/>
        </p:blipFill>
        <p:spPr>
          <a:xfrm flipH="1">
            <a:off x="5559425" y="0"/>
            <a:ext cx="3584574" cy="4909154"/>
          </a:xfrm>
          <a:prstGeom prst="rect">
            <a:avLst/>
          </a:prstGeom>
        </p:spPr>
      </p:pic>
    </p:spTree>
    <p:extLst>
      <p:ext uri="{BB962C8B-B14F-4D97-AF65-F5344CB8AC3E}">
        <p14:creationId xmlns:p14="http://schemas.microsoft.com/office/powerpoint/2010/main" val="392717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a:solidFill>
                  <a:schemeClr val="bg2"/>
                </a:solidFill>
              </a:rPr>
              <a:t>What are the consequences for the bully?</a:t>
            </a:r>
          </a:p>
        </p:txBody>
      </p:sp>
      <p:sp>
        <p:nvSpPr>
          <p:cNvPr id="3" name="Title 2"/>
          <p:cNvSpPr>
            <a:spLocks noGrp="1"/>
          </p:cNvSpPr>
          <p:nvPr>
            <p:ph type="title"/>
          </p:nvPr>
        </p:nvSpPr>
        <p:spPr/>
        <p:txBody>
          <a:bodyPr/>
          <a:lstStyle/>
          <a:p>
            <a:r>
              <a:rPr lang="en-IE"/>
              <a:t>Bully Consequences</a:t>
            </a:r>
            <a:endParaRPr lang="en-US"/>
          </a:p>
        </p:txBody>
      </p:sp>
      <p:sp>
        <p:nvSpPr>
          <p:cNvPr id="10" name="Rectangle 9"/>
          <p:cNvSpPr/>
          <p:nvPr/>
        </p:nvSpPr>
        <p:spPr>
          <a:xfrm>
            <a:off x="1" y="7621"/>
            <a:ext cx="3584573"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8" name="Content Placeholder 4"/>
          <p:cNvSpPr txBox="1">
            <a:spLocks/>
          </p:cNvSpPr>
          <p:nvPr/>
        </p:nvSpPr>
        <p:spPr>
          <a:xfrm>
            <a:off x="3887495" y="1230833"/>
            <a:ext cx="4800602" cy="3261916"/>
          </a:xfrm>
          <a:prstGeom prst="rect">
            <a:avLst/>
          </a:prstGeom>
        </p:spPr>
        <p:txBody>
          <a:bodyPr vert="horz" lIns="0" tIns="0" rIns="0" bIns="0" rtlCol="0">
            <a:noAutofit/>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IE"/>
              <a:t>Suspension</a:t>
            </a:r>
          </a:p>
          <a:p>
            <a:pPr lvl="1"/>
            <a:r>
              <a:rPr lang="en-IE"/>
              <a:t>Expulsion</a:t>
            </a:r>
          </a:p>
          <a:p>
            <a:pPr lvl="1"/>
            <a:r>
              <a:rPr lang="en-IE"/>
              <a:t>Damaged reputation</a:t>
            </a:r>
          </a:p>
          <a:p>
            <a:pPr lvl="1"/>
            <a:r>
              <a:rPr lang="en-IE"/>
              <a:t>Broken relationships</a:t>
            </a:r>
          </a:p>
          <a:p>
            <a:pPr lvl="1"/>
            <a:r>
              <a:rPr lang="en-IE"/>
              <a:t>Lowered self-respect</a:t>
            </a:r>
          </a:p>
          <a:p>
            <a:pPr lvl="1"/>
            <a:r>
              <a:rPr lang="en-IE"/>
              <a:t>Potential criminal consequences</a:t>
            </a:r>
          </a:p>
          <a:p>
            <a:pPr marL="0" lvl="1" indent="0">
              <a:buNone/>
            </a:pPr>
            <a:endParaRPr lang="en-US"/>
          </a:p>
          <a:p>
            <a:pPr marL="0" lvl="1" indent="0">
              <a:buNone/>
            </a:pP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1813" r="9596"/>
          <a:stretch/>
        </p:blipFill>
        <p:spPr>
          <a:xfrm flipH="1">
            <a:off x="0" y="-1"/>
            <a:ext cx="3584574" cy="4916775"/>
          </a:xfrm>
          <a:prstGeom prst="rect">
            <a:avLst/>
          </a:prstGeom>
        </p:spPr>
      </p:pic>
    </p:spTree>
    <p:extLst>
      <p:ext uri="{BB962C8B-B14F-4D97-AF65-F5344CB8AC3E}">
        <p14:creationId xmlns:p14="http://schemas.microsoft.com/office/powerpoint/2010/main" val="2865738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500"/>
                                        <p:tgtEl>
                                          <p:spTgt spid="8">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559427" y="0"/>
            <a:ext cx="3584573"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5" name="Content Placeholder 4"/>
          <p:cNvSpPr>
            <a:spLocks noGrp="1"/>
          </p:cNvSpPr>
          <p:nvPr>
            <p:ph sz="half" idx="4294967295"/>
          </p:nvPr>
        </p:nvSpPr>
        <p:spPr>
          <a:xfrm>
            <a:off x="457200" y="1230833"/>
            <a:ext cx="4800602" cy="3261916"/>
          </a:xfrm>
          <a:prstGeom prst="rect">
            <a:avLst/>
          </a:prstGeom>
        </p:spPr>
        <p:txBody>
          <a:bodyPr/>
          <a:lstStyle/>
          <a:p>
            <a:pPr lvl="1"/>
            <a:r>
              <a:rPr lang="en-IE"/>
              <a:t>Anxiety</a:t>
            </a:r>
          </a:p>
          <a:p>
            <a:pPr lvl="1"/>
            <a:r>
              <a:rPr lang="en-IE"/>
              <a:t>Depression</a:t>
            </a:r>
          </a:p>
          <a:p>
            <a:pPr lvl="1"/>
            <a:r>
              <a:rPr lang="en-IE"/>
              <a:t>Fear</a:t>
            </a:r>
          </a:p>
          <a:p>
            <a:pPr lvl="1"/>
            <a:r>
              <a:rPr lang="en-IE"/>
              <a:t>Loneliness or Isolation</a:t>
            </a:r>
          </a:p>
          <a:p>
            <a:pPr lvl="1"/>
            <a:r>
              <a:rPr lang="en-IE"/>
              <a:t>Low self-esteem</a:t>
            </a:r>
          </a:p>
          <a:p>
            <a:pPr lvl="1"/>
            <a:r>
              <a:rPr lang="en-IE"/>
              <a:t>Serious long-term health issues</a:t>
            </a:r>
          </a:p>
          <a:p>
            <a:pPr lvl="1"/>
            <a:r>
              <a:rPr lang="en-IE"/>
              <a:t>Self-injury and suicide</a:t>
            </a:r>
          </a:p>
          <a:p>
            <a:pPr lvl="1"/>
            <a:endParaRPr lang="en-IE"/>
          </a:p>
        </p:txBody>
      </p:sp>
      <p:sp>
        <p:nvSpPr>
          <p:cNvPr id="10" name="Text Placeholder 4"/>
          <p:cNvSpPr>
            <a:spLocks noGrp="1"/>
          </p:cNvSpPr>
          <p:nvPr>
            <p:ph type="body" sz="quarter" idx="4294967295"/>
          </p:nvPr>
        </p:nvSpPr>
        <p:spPr>
          <a:xfrm>
            <a:off x="455901" y="801688"/>
            <a:ext cx="4801899" cy="193465"/>
          </a:xfrm>
          <a:prstGeom prst="rect">
            <a:avLst/>
          </a:prstGeom>
        </p:spPr>
        <p:txBody>
          <a:bodyPr/>
          <a:lstStyle/>
          <a:p>
            <a:r>
              <a:rPr lang="en-US" sz="1200">
                <a:solidFill>
                  <a:schemeClr val="bg2"/>
                </a:solidFill>
              </a:rPr>
              <a:t>What are the consequences for the victim?</a:t>
            </a:r>
          </a:p>
        </p:txBody>
      </p:sp>
      <p:sp>
        <p:nvSpPr>
          <p:cNvPr id="11" name="Title 2"/>
          <p:cNvSpPr>
            <a:spLocks noGrp="1"/>
          </p:cNvSpPr>
          <p:nvPr>
            <p:ph type="title"/>
          </p:nvPr>
        </p:nvSpPr>
        <p:spPr>
          <a:xfrm>
            <a:off x="455901" y="372253"/>
            <a:ext cx="4801900" cy="337360"/>
          </a:xfrm>
        </p:spPr>
        <p:txBody>
          <a:bodyPr/>
          <a:lstStyle/>
          <a:p>
            <a:r>
              <a:rPr lang="en-IE"/>
              <a:t>Victim Consequences</a:t>
            </a: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094" r="26455" b="442"/>
          <a:stretch/>
        </p:blipFill>
        <p:spPr>
          <a:xfrm flipH="1">
            <a:off x="5559422" y="0"/>
            <a:ext cx="3584575" cy="4909154"/>
          </a:xfrm>
          <a:prstGeom prst="rect">
            <a:avLst/>
          </a:prstGeom>
        </p:spPr>
      </p:pic>
    </p:spTree>
    <p:extLst>
      <p:ext uri="{BB962C8B-B14F-4D97-AF65-F5344CB8AC3E}">
        <p14:creationId xmlns:p14="http://schemas.microsoft.com/office/powerpoint/2010/main" val="270559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a:solidFill>
                  <a:schemeClr val="bg2"/>
                </a:solidFill>
              </a:rPr>
              <a:t>Know your resources.</a:t>
            </a:r>
          </a:p>
        </p:txBody>
      </p:sp>
      <p:sp>
        <p:nvSpPr>
          <p:cNvPr id="3" name="Title 2"/>
          <p:cNvSpPr>
            <a:spLocks noGrp="1"/>
          </p:cNvSpPr>
          <p:nvPr>
            <p:ph type="title"/>
          </p:nvPr>
        </p:nvSpPr>
        <p:spPr>
          <a:xfrm>
            <a:off x="3886198" y="346488"/>
            <a:ext cx="4801900" cy="337360"/>
          </a:xfrm>
        </p:spPr>
        <p:txBody>
          <a:bodyPr/>
          <a:lstStyle/>
          <a:p>
            <a:r>
              <a:rPr lang="en-IE"/>
              <a:t>Help and Support links for the U.S.</a:t>
            </a:r>
            <a:endParaRPr lang="en-US"/>
          </a:p>
        </p:txBody>
      </p:sp>
      <p:sp>
        <p:nvSpPr>
          <p:cNvPr id="10" name="Rectangle 9"/>
          <p:cNvSpPr/>
          <p:nvPr/>
        </p:nvSpPr>
        <p:spPr>
          <a:xfrm>
            <a:off x="1" y="7621"/>
            <a:ext cx="3584573"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8" name="Content Placeholder 4"/>
          <p:cNvSpPr txBox="1">
            <a:spLocks/>
          </p:cNvSpPr>
          <p:nvPr/>
        </p:nvSpPr>
        <p:spPr>
          <a:xfrm>
            <a:off x="3887495" y="1230833"/>
            <a:ext cx="4800602" cy="3261916"/>
          </a:xfrm>
          <a:prstGeom prst="rect">
            <a:avLst/>
          </a:prstGeom>
        </p:spPr>
        <p:txBody>
          <a:bodyPr vert="horz" lIns="0" tIns="0" rIns="0" bIns="0" rtlCol="0">
            <a:noAutofit/>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kern="0">
                <a:solidFill>
                  <a:schemeClr val="bg2"/>
                </a:solidFill>
              </a:rPr>
              <a:t>Sponsored by the U.S. Dept. of Health and Human Services</a:t>
            </a:r>
            <a:r>
              <a:rPr lang="en-IE" b="1" kern="0">
                <a:solidFill>
                  <a:schemeClr val="bg2"/>
                </a:solidFill>
              </a:rPr>
              <a:t>: </a:t>
            </a:r>
          </a:p>
          <a:p>
            <a:r>
              <a:rPr lang="en-IE" kern="0">
                <a:solidFill>
                  <a:schemeClr val="bg2"/>
                </a:solidFill>
                <a:hlinkClick r:id="rId3"/>
              </a:rPr>
              <a:t>https://www.stopbullying.gov/get-help-now/index.html</a:t>
            </a:r>
            <a:br>
              <a:rPr lang="en-IE" kern="0"/>
            </a:br>
            <a:br>
              <a:rPr lang="en-IE" kern="0"/>
            </a:br>
            <a:endParaRPr lang="en-IE" kern="0"/>
          </a:p>
          <a:p>
            <a:r>
              <a:rPr lang="en-IE" b="1" kern="0">
                <a:solidFill>
                  <a:schemeClr val="bg2"/>
                </a:solidFill>
              </a:rPr>
              <a:t>Kids Helpline: </a:t>
            </a:r>
            <a:r>
              <a:rPr lang="en-IE" kern="0">
                <a:hlinkClick r:id="rId4"/>
              </a:rPr>
              <a:t>https://kidshelpline.com.au/teens/issues/cyberbullying</a:t>
            </a:r>
            <a:br>
              <a:rPr lang="en-IE" kern="0"/>
            </a:br>
            <a:br>
              <a:rPr lang="en-IE" kern="0"/>
            </a:br>
            <a:endParaRPr lang="en-IE" b="1" kern="0">
              <a:solidFill>
                <a:schemeClr val="bg2"/>
              </a:solidFill>
            </a:endParaRPr>
          </a:p>
          <a:p>
            <a:r>
              <a:rPr lang="en-IE" b="1" kern="0">
                <a:solidFill>
                  <a:schemeClr val="bg2"/>
                </a:solidFill>
              </a:rPr>
              <a:t>NoBullying.com: </a:t>
            </a:r>
            <a:r>
              <a:rPr lang="en-IE" kern="0">
                <a:hlinkClick r:id="rId4"/>
              </a:rPr>
              <a:t>https://nobullying.com/what-do-do-if-your-being-bullied/</a:t>
            </a:r>
            <a:br>
              <a:rPr lang="en-IE" kern="0"/>
            </a:br>
            <a:br>
              <a:rPr lang="en-IE" kern="0"/>
            </a:br>
            <a:endParaRPr lang="en-US"/>
          </a:p>
          <a:p>
            <a:endParaRPr lang="en-US"/>
          </a:p>
          <a:p>
            <a:endParaRPr lang="en-US"/>
          </a:p>
          <a:p>
            <a:pPr marL="0" lvl="1" indent="0">
              <a:buNone/>
            </a:pPr>
            <a:endParaRPr lang="en-US"/>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1579" t="4556" r="41951"/>
          <a:stretch/>
        </p:blipFill>
        <p:spPr>
          <a:xfrm>
            <a:off x="1" y="7621"/>
            <a:ext cx="3584574" cy="4909154"/>
          </a:xfrm>
          <a:prstGeom prst="rect">
            <a:avLst/>
          </a:prstGeom>
        </p:spPr>
      </p:pic>
    </p:spTree>
    <p:extLst>
      <p:ext uri="{BB962C8B-B14F-4D97-AF65-F5344CB8AC3E}">
        <p14:creationId xmlns:p14="http://schemas.microsoft.com/office/powerpoint/2010/main" val="271711154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a:solidFill>
                  <a:schemeClr val="bg2"/>
                </a:solidFill>
              </a:rPr>
              <a:t>Know your resources.</a:t>
            </a:r>
          </a:p>
        </p:txBody>
      </p:sp>
      <p:sp>
        <p:nvSpPr>
          <p:cNvPr id="3" name="Title 2"/>
          <p:cNvSpPr>
            <a:spLocks noGrp="1"/>
          </p:cNvSpPr>
          <p:nvPr>
            <p:ph type="title"/>
          </p:nvPr>
        </p:nvSpPr>
        <p:spPr/>
        <p:txBody>
          <a:bodyPr/>
          <a:lstStyle/>
          <a:p>
            <a:r>
              <a:rPr lang="en-IE"/>
              <a:t>Help and Support links for Ireland</a:t>
            </a:r>
            <a:endParaRPr lang="en-US"/>
          </a:p>
        </p:txBody>
      </p:sp>
      <p:sp>
        <p:nvSpPr>
          <p:cNvPr id="10" name="Rectangle 9"/>
          <p:cNvSpPr/>
          <p:nvPr/>
        </p:nvSpPr>
        <p:spPr>
          <a:xfrm>
            <a:off x="1" y="7621"/>
            <a:ext cx="3584573"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en-US" sz="1200" b="0" i="0" u="none" strike="noStrike" kern="0" cap="none" spc="0" normalizeH="0" baseline="0" noProof="0">
              <a:ln>
                <a:noFill/>
              </a:ln>
              <a:solidFill>
                <a:schemeClr val="tx1"/>
              </a:solidFill>
              <a:effectLst/>
              <a:uLnTx/>
              <a:uFillTx/>
            </a:endParaRPr>
          </a:p>
        </p:txBody>
      </p:sp>
      <p:sp>
        <p:nvSpPr>
          <p:cNvPr id="8" name="Content Placeholder 4"/>
          <p:cNvSpPr txBox="1">
            <a:spLocks/>
          </p:cNvSpPr>
          <p:nvPr/>
        </p:nvSpPr>
        <p:spPr>
          <a:xfrm>
            <a:off x="3887495" y="1230833"/>
            <a:ext cx="4800602" cy="3261916"/>
          </a:xfrm>
          <a:prstGeom prst="rect">
            <a:avLst/>
          </a:prstGeom>
        </p:spPr>
        <p:txBody>
          <a:bodyPr vert="horz" lIns="0" tIns="0" rIns="0" bIns="0" rtlCol="0">
            <a:noAutofit/>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5000"/>
              </a:lnSpc>
              <a:spcBef>
                <a:spcPts val="750"/>
              </a:spcBef>
              <a:spcAft>
                <a:spcPts val="0"/>
              </a:spcAft>
              <a:buClrTx/>
              <a:buSzTx/>
              <a:buFont typeface="Wingdings" panose="05000000000000000000" pitchFamily="2" charset="2"/>
              <a:buNone/>
              <a:tabLst/>
              <a:defRPr/>
            </a:pPr>
            <a:r>
              <a:rPr kumimoji="0" lang="en-IE" sz="1400" b="1" i="0" u="none" strike="noStrike" kern="0" cap="none" spc="0" normalizeH="0" baseline="0" noProof="0">
                <a:ln>
                  <a:noFill/>
                </a:ln>
                <a:solidFill>
                  <a:schemeClr val="bg2"/>
                </a:solidFill>
                <a:effectLst/>
                <a:uLnTx/>
                <a:uFillTx/>
                <a:latin typeface="Open Sans" panose="020B0606030504020204" pitchFamily="34" charset="0"/>
                <a:ea typeface="Open Sans" panose="020B0606030504020204" pitchFamily="34" charset="0"/>
                <a:cs typeface="Open Sans" panose="020B0606030504020204" pitchFamily="34" charset="0"/>
              </a:rPr>
              <a:t>Childine: </a:t>
            </a:r>
            <a: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hlinkClick r:id="rId3"/>
              </a:rPr>
              <a:t>www.childline.ie</a:t>
            </a:r>
            <a:b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24 hour free telephone support: 1800 66 66 66</a:t>
            </a:r>
          </a:p>
          <a:p>
            <a:pPr marL="0" marR="0" lvl="0" indent="0" algn="l" defTabSz="685800" rtl="0" eaLnBrk="1" fontAlgn="auto" latinLnBrk="0" hangingPunct="1">
              <a:lnSpc>
                <a:spcPct val="95000"/>
              </a:lnSpc>
              <a:spcBef>
                <a:spcPts val="750"/>
              </a:spcBef>
              <a:spcAft>
                <a:spcPts val="0"/>
              </a:spcAft>
              <a:buClrTx/>
              <a:buSzTx/>
              <a:buFont typeface="Wingdings" panose="05000000000000000000" pitchFamily="2" charset="2"/>
              <a:buNone/>
              <a:tabLst/>
              <a:defRPr/>
            </a:pPr>
            <a: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Text support available 10am-4am: Text TALK or BULLY to 50101</a:t>
            </a:r>
          </a:p>
          <a:p>
            <a:pPr marL="0" marR="0" lvl="0" indent="0" algn="l" defTabSz="685800" rtl="0" eaLnBrk="1" fontAlgn="auto" latinLnBrk="0" hangingPunct="1">
              <a:lnSpc>
                <a:spcPct val="95000"/>
              </a:lnSpc>
              <a:spcBef>
                <a:spcPts val="750"/>
              </a:spcBef>
              <a:spcAft>
                <a:spcPts val="0"/>
              </a:spcAft>
              <a:buClrTx/>
              <a:buSzTx/>
              <a:buFont typeface="Wingdings" panose="05000000000000000000" pitchFamily="2" charset="2"/>
              <a:buNone/>
              <a:tabLst/>
              <a:defRPr/>
            </a:pPr>
            <a:br>
              <a:rPr kumimoji="0" lang="en-IE" sz="1400" b="1" i="0" u="none" strike="noStrike" kern="0" cap="none" spc="0" normalizeH="0" baseline="0" noProof="0">
                <a:ln>
                  <a:noFill/>
                </a:ln>
                <a:solidFill>
                  <a:schemeClr val="bg2"/>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IE" sz="1400" b="1" i="0" u="none" strike="noStrike" kern="0" cap="none" spc="0" normalizeH="0" baseline="0" noProof="0">
                <a:ln>
                  <a:noFill/>
                </a:ln>
                <a:solidFill>
                  <a:schemeClr val="bg2"/>
                </a:solidFill>
                <a:effectLst/>
                <a:uLnTx/>
                <a:uFillTx/>
                <a:latin typeface="Open Sans" panose="020B0606030504020204" pitchFamily="34" charset="0"/>
                <a:ea typeface="Open Sans" panose="020B0606030504020204" pitchFamily="34" charset="0"/>
                <a:cs typeface="Open Sans" panose="020B0606030504020204" pitchFamily="34" charset="0"/>
              </a:rPr>
              <a:t>Reachout: </a:t>
            </a:r>
            <a:r>
              <a:rPr kumimoji="0" lang="en-IE" sz="1400" b="0" i="0" u="none" strike="noStrike" kern="0" cap="none" spc="0" normalizeH="0" baseline="0" noProof="0">
                <a:ln>
                  <a:noFill/>
                </a:ln>
                <a:solidFill>
                  <a:schemeClr val="accent3">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h</a:t>
            </a:r>
            <a:r>
              <a:rPr kumimoji="0" lang="en-US" sz="1400" b="0" i="0" u="none" strike="noStrike" kern="1200" cap="none" spc="0" normalizeH="0" baseline="0" noProof="0">
                <a:ln>
                  <a:noFill/>
                </a:ln>
                <a:solidFill>
                  <a:schemeClr val="accent3">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ttp://ie.reachout.com/</a:t>
            </a:r>
            <a:endParaRPr kumimoji="0" lang="en-US" sz="1400" b="0" i="0" u="none" strike="noStrike" kern="1200" cap="none" spc="0" normalizeH="0" baseline="0" noProof="0">
              <a:ln>
                <a:noFill/>
              </a:ln>
              <a:solidFill>
                <a:schemeClr val="accent3">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95000"/>
              </a:lnSpc>
              <a:spcBef>
                <a:spcPts val="750"/>
              </a:spcBef>
              <a:spcAft>
                <a:spcPts val="0"/>
              </a:spcAft>
              <a:buClrTx/>
              <a:buSzTx/>
              <a:buFont typeface="Wingdings" panose="05000000000000000000" pitchFamily="2" charset="2"/>
              <a:buNone/>
              <a:tabLst/>
              <a:defRPr/>
            </a:pPr>
            <a:b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IE" sz="1400" b="1" i="0" u="none" strike="noStrike" kern="0" cap="none" spc="0" normalizeH="0" baseline="0" noProof="0">
                <a:ln>
                  <a:noFill/>
                </a:ln>
                <a:solidFill>
                  <a:schemeClr val="bg2"/>
                </a:solidFill>
                <a:effectLst/>
                <a:uLnTx/>
                <a:uFillTx/>
                <a:latin typeface="Open Sans" panose="020B0606030504020204" pitchFamily="34" charset="0"/>
                <a:ea typeface="Open Sans" panose="020B0606030504020204" pitchFamily="34" charset="0"/>
                <a:cs typeface="Open Sans" panose="020B0606030504020204" pitchFamily="34" charset="0"/>
              </a:rPr>
              <a:t>Samaritans: </a:t>
            </a:r>
            <a: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hlinkClick r:id="rId5"/>
              </a:rPr>
              <a:t>www.samaritans.org</a:t>
            </a:r>
            <a:b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24 hour free telephone support: 116 123</a:t>
            </a:r>
            <a:br>
              <a:rPr kumimoji="0" lang="en-IE" sz="1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US" sz="14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95000"/>
              </a:lnSpc>
              <a:spcBef>
                <a:spcPts val="750"/>
              </a:spcBef>
              <a:spcAft>
                <a:spcPts val="0"/>
              </a:spcAft>
              <a:buClrTx/>
              <a:buSzTx/>
              <a:buFont typeface="Wingdings" panose="05000000000000000000" pitchFamily="2" charset="2"/>
              <a:buNone/>
              <a:tabLst/>
              <a:defRPr/>
            </a:pPr>
            <a:r>
              <a:rPr kumimoji="0" lang="en-US" sz="1400" b="1"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Spun Out</a:t>
            </a:r>
            <a:r>
              <a:rPr kumimoji="0" lang="en-US" sz="14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4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hlinkClick r:id="rId6"/>
              </a:rPr>
              <a:t>www.spunout.ie</a:t>
            </a:r>
            <a:endParaRPr kumimoji="0" lang="en-US" sz="14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95000"/>
              </a:lnSpc>
              <a:spcBef>
                <a:spcPts val="750"/>
              </a:spcBef>
              <a:spcAft>
                <a:spcPts val="0"/>
              </a:spcAft>
              <a:buClrTx/>
              <a:buSzTx/>
              <a:buFont typeface="Wingdings" panose="05000000000000000000" pitchFamily="2" charset="2"/>
              <a:buNone/>
              <a:tabLst/>
              <a:defRPr/>
            </a:pPr>
            <a:endParaRPr kumimoji="0" lang="en-US" sz="14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1" indent="0" algn="l" defTabSz="685800" rtl="0" eaLnBrk="1" fontAlgn="auto" latinLnBrk="0" hangingPunct="1">
              <a:lnSpc>
                <a:spcPct val="90000"/>
              </a:lnSpc>
              <a:spcBef>
                <a:spcPts val="600"/>
              </a:spcBef>
              <a:spcAft>
                <a:spcPts val="0"/>
              </a:spcAft>
              <a:buClr>
                <a:schemeClr val="bg2"/>
              </a:buClr>
              <a:buSzTx/>
              <a:buFont typeface="Wingdings" panose="05000000000000000000" pitchFamily="2" charset="2"/>
              <a:buNone/>
              <a:tabLst/>
              <a:defRPr/>
            </a:pPr>
            <a:endParaRPr kumimoji="0" lang="en-US" sz="14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11579" t="4556" r="41951"/>
          <a:stretch/>
        </p:blipFill>
        <p:spPr>
          <a:xfrm>
            <a:off x="1" y="7621"/>
            <a:ext cx="3584574" cy="4909154"/>
          </a:xfrm>
          <a:prstGeom prst="rect">
            <a:avLst/>
          </a:prstGeom>
        </p:spPr>
      </p:pic>
    </p:spTree>
    <p:extLst>
      <p:ext uri="{BB962C8B-B14F-4D97-AF65-F5344CB8AC3E}">
        <p14:creationId xmlns:p14="http://schemas.microsoft.com/office/powerpoint/2010/main" val="195065681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a:solidFill>
                  <a:schemeClr val="bg2"/>
                </a:solidFill>
              </a:rPr>
              <a:t>Know your resources.</a:t>
            </a:r>
          </a:p>
        </p:txBody>
      </p:sp>
      <p:sp>
        <p:nvSpPr>
          <p:cNvPr id="3" name="Title 2"/>
          <p:cNvSpPr>
            <a:spLocks noGrp="1"/>
          </p:cNvSpPr>
          <p:nvPr>
            <p:ph type="title"/>
          </p:nvPr>
        </p:nvSpPr>
        <p:spPr/>
        <p:txBody>
          <a:bodyPr/>
          <a:lstStyle/>
          <a:p>
            <a:r>
              <a:rPr lang="en-IE"/>
              <a:t>Help and Support links for the U.K.</a:t>
            </a:r>
            <a:endParaRPr lang="en-US"/>
          </a:p>
        </p:txBody>
      </p:sp>
      <p:sp>
        <p:nvSpPr>
          <p:cNvPr id="10" name="Rectangle 9"/>
          <p:cNvSpPr/>
          <p:nvPr/>
        </p:nvSpPr>
        <p:spPr>
          <a:xfrm>
            <a:off x="1" y="7621"/>
            <a:ext cx="3584573"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8" name="Content Placeholder 4"/>
          <p:cNvSpPr txBox="1">
            <a:spLocks/>
          </p:cNvSpPr>
          <p:nvPr/>
        </p:nvSpPr>
        <p:spPr>
          <a:xfrm>
            <a:off x="3887495" y="1230833"/>
            <a:ext cx="4800602" cy="3261916"/>
          </a:xfrm>
          <a:prstGeom prst="rect">
            <a:avLst/>
          </a:prstGeom>
        </p:spPr>
        <p:txBody>
          <a:bodyPr vert="horz" lIns="0" tIns="0" rIns="0" bIns="0" rtlCol="0">
            <a:noAutofit/>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IE" b="1" kern="0">
                <a:solidFill>
                  <a:schemeClr val="bg2"/>
                </a:solidFill>
              </a:rPr>
              <a:t>CEOP: </a:t>
            </a:r>
            <a:r>
              <a:rPr lang="en-IE" kern="0">
                <a:hlinkClick r:id="rId3"/>
              </a:rPr>
              <a:t>www. thinkuknow.co.uk</a:t>
            </a:r>
            <a:br>
              <a:rPr lang="en-IE" kern="0"/>
            </a:br>
            <a:br>
              <a:rPr lang="en-IE" b="1" kern="0">
                <a:solidFill>
                  <a:schemeClr val="bg2"/>
                </a:solidFill>
              </a:rPr>
            </a:br>
            <a:endParaRPr lang="en-IE" b="1" kern="0">
              <a:solidFill>
                <a:schemeClr val="bg2"/>
              </a:solidFill>
            </a:endParaRPr>
          </a:p>
          <a:p>
            <a:r>
              <a:rPr lang="en-IE" b="1" kern="0">
                <a:solidFill>
                  <a:schemeClr val="bg2"/>
                </a:solidFill>
              </a:rPr>
              <a:t>NSPCC: </a:t>
            </a:r>
            <a:r>
              <a:rPr lang="en-IE" kern="0">
                <a:hlinkClick r:id="rId3"/>
              </a:rPr>
              <a:t>www.nspcc.org.uk</a:t>
            </a:r>
            <a:br>
              <a:rPr lang="en-IE" kern="0"/>
            </a:br>
            <a:r>
              <a:rPr lang="en-IE" kern="0"/>
              <a:t>0808 8005002</a:t>
            </a:r>
            <a:br>
              <a:rPr lang="en-IE" kern="0"/>
            </a:br>
            <a:endParaRPr lang="en-IE" kern="0"/>
          </a:p>
          <a:p>
            <a:endParaRPr lang="en-IE" b="1" kern="0">
              <a:solidFill>
                <a:schemeClr val="bg2"/>
              </a:solidFill>
            </a:endParaRPr>
          </a:p>
          <a:p>
            <a:r>
              <a:rPr lang="en-IE" b="1" kern="0">
                <a:solidFill>
                  <a:schemeClr val="bg2"/>
                </a:solidFill>
              </a:rPr>
              <a:t>Childline: </a:t>
            </a:r>
            <a:br>
              <a:rPr lang="en-IE" kern="0"/>
            </a:br>
            <a:r>
              <a:rPr lang="en-IE" kern="0"/>
              <a:t>0800 1111</a:t>
            </a:r>
            <a:br>
              <a:rPr lang="en-IE" kern="0"/>
            </a:br>
            <a:endParaRPr lang="en-US"/>
          </a:p>
          <a:p>
            <a:endParaRPr lang="en-US"/>
          </a:p>
          <a:p>
            <a:endParaRPr lang="en-US"/>
          </a:p>
          <a:p>
            <a:pPr marL="0" lvl="1" indent="0">
              <a:buNone/>
            </a:pPr>
            <a:endParaRPr lang="en-US"/>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1579" t="4556" r="41951"/>
          <a:stretch/>
        </p:blipFill>
        <p:spPr>
          <a:xfrm>
            <a:off x="1" y="7621"/>
            <a:ext cx="3584574" cy="4909154"/>
          </a:xfrm>
          <a:prstGeom prst="rect">
            <a:avLst/>
          </a:prstGeom>
        </p:spPr>
      </p:pic>
    </p:spTree>
    <p:extLst>
      <p:ext uri="{BB962C8B-B14F-4D97-AF65-F5344CB8AC3E}">
        <p14:creationId xmlns:p14="http://schemas.microsoft.com/office/powerpoint/2010/main" val="247498576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a:t>Stop, Block and Tell</a:t>
            </a:r>
          </a:p>
        </p:txBody>
      </p:sp>
      <p:cxnSp>
        <p:nvCxnSpPr>
          <p:cNvPr id="6" name="Straight Connector 5"/>
          <p:cNvCxnSpPr/>
          <p:nvPr/>
        </p:nvCxnSpPr>
        <p:spPr>
          <a:xfrm>
            <a:off x="591595" y="3532864"/>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471679" y="3532634"/>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52731" y="3687731"/>
            <a:ext cx="2731393" cy="523220"/>
          </a:xfrm>
          <a:prstGeom prst="rect">
            <a:avLst/>
          </a:prstGeom>
        </p:spPr>
        <p:txBody>
          <a:bodyPr wrap="square">
            <a:spAutoFit/>
          </a:bodyPr>
          <a:lstStyle/>
          <a:p>
            <a:pPr lvl="0" algn="ctr"/>
            <a:r>
              <a:rPr lang="en-IE" sz="1400"/>
              <a:t>Stop all correspondence</a:t>
            </a:r>
          </a:p>
          <a:p>
            <a:pPr lvl="0" algn="ctr"/>
            <a:endParaRPr lang="en-IE" sz="1400"/>
          </a:p>
        </p:txBody>
      </p:sp>
      <p:sp>
        <p:nvSpPr>
          <p:cNvPr id="11" name="Rectangle 10"/>
          <p:cNvSpPr/>
          <p:nvPr/>
        </p:nvSpPr>
        <p:spPr>
          <a:xfrm>
            <a:off x="3379684" y="3685505"/>
            <a:ext cx="2394359" cy="523220"/>
          </a:xfrm>
          <a:prstGeom prst="rect">
            <a:avLst/>
          </a:prstGeom>
        </p:spPr>
        <p:txBody>
          <a:bodyPr wrap="square">
            <a:spAutoFit/>
          </a:bodyPr>
          <a:lstStyle/>
          <a:p>
            <a:pPr lvl="0" algn="ctr"/>
            <a:r>
              <a:rPr lang="en-IE" sz="1400"/>
              <a:t>Block the offender from </a:t>
            </a:r>
            <a:br>
              <a:rPr lang="en-IE" sz="1400"/>
            </a:br>
            <a:r>
              <a:rPr lang="en-IE" sz="1400"/>
              <a:t>your communication lists</a:t>
            </a:r>
          </a:p>
        </p:txBody>
      </p:sp>
      <p:sp>
        <p:nvSpPr>
          <p:cNvPr id="40" name="Rectangle 39"/>
          <p:cNvSpPr/>
          <p:nvPr/>
        </p:nvSpPr>
        <p:spPr>
          <a:xfrm>
            <a:off x="346038" y="2440627"/>
            <a:ext cx="2731393" cy="923330"/>
          </a:xfrm>
          <a:prstGeom prst="rect">
            <a:avLst/>
          </a:prstGeom>
        </p:spPr>
        <p:txBody>
          <a:bodyPr wrap="square">
            <a:spAutoFit/>
          </a:bodyPr>
          <a:lstStyle/>
          <a:p>
            <a:pPr lvl="0" algn="ctr"/>
            <a:r>
              <a:rPr lang="en-IE" sz="5400" b="1">
                <a:solidFill>
                  <a:schemeClr val="bg2"/>
                </a:solidFill>
              </a:rPr>
              <a:t>Stop</a:t>
            </a:r>
          </a:p>
        </p:txBody>
      </p:sp>
      <p:sp>
        <p:nvSpPr>
          <p:cNvPr id="41" name="Rectangle 40"/>
          <p:cNvSpPr/>
          <p:nvPr/>
        </p:nvSpPr>
        <p:spPr>
          <a:xfrm>
            <a:off x="3198806" y="2467817"/>
            <a:ext cx="2731393" cy="923330"/>
          </a:xfrm>
          <a:prstGeom prst="rect">
            <a:avLst/>
          </a:prstGeom>
        </p:spPr>
        <p:txBody>
          <a:bodyPr wrap="square">
            <a:spAutoFit/>
          </a:bodyPr>
          <a:lstStyle/>
          <a:p>
            <a:pPr lvl="0" algn="ctr"/>
            <a:r>
              <a:rPr lang="en-IE" sz="5400" b="1">
                <a:solidFill>
                  <a:schemeClr val="bg2"/>
                </a:solidFill>
              </a:rPr>
              <a:t>Block</a:t>
            </a:r>
          </a:p>
        </p:txBody>
      </p:sp>
      <p:cxnSp>
        <p:nvCxnSpPr>
          <p:cNvPr id="42" name="Straight Connector 41"/>
          <p:cNvCxnSpPr/>
          <p:nvPr/>
        </p:nvCxnSpPr>
        <p:spPr>
          <a:xfrm>
            <a:off x="6291973" y="3530605"/>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199978" y="3683476"/>
            <a:ext cx="2394359" cy="307777"/>
          </a:xfrm>
          <a:prstGeom prst="rect">
            <a:avLst/>
          </a:prstGeom>
        </p:spPr>
        <p:txBody>
          <a:bodyPr wrap="square">
            <a:spAutoFit/>
          </a:bodyPr>
          <a:lstStyle/>
          <a:p>
            <a:pPr lvl="0" algn="ctr"/>
            <a:r>
              <a:rPr lang="en-IE" sz="1400"/>
              <a:t>Tell a trustworthy adult</a:t>
            </a:r>
          </a:p>
        </p:txBody>
      </p:sp>
      <p:sp>
        <p:nvSpPr>
          <p:cNvPr id="44" name="Rectangle 43"/>
          <p:cNvSpPr/>
          <p:nvPr/>
        </p:nvSpPr>
        <p:spPr>
          <a:xfrm>
            <a:off x="6019100" y="2465788"/>
            <a:ext cx="2731393" cy="923330"/>
          </a:xfrm>
          <a:prstGeom prst="rect">
            <a:avLst/>
          </a:prstGeom>
        </p:spPr>
        <p:txBody>
          <a:bodyPr wrap="square">
            <a:spAutoFit/>
          </a:bodyPr>
          <a:lstStyle/>
          <a:p>
            <a:pPr lvl="0" algn="ctr"/>
            <a:r>
              <a:rPr lang="en-IE" sz="5400" b="1">
                <a:solidFill>
                  <a:schemeClr val="bg2"/>
                </a:solidFill>
              </a:rPr>
              <a:t>Tell</a:t>
            </a:r>
          </a:p>
        </p:txBody>
      </p:sp>
      <p:grpSp>
        <p:nvGrpSpPr>
          <p:cNvPr id="45" name="Group 13"/>
          <p:cNvGrpSpPr>
            <a:grpSpLocks noChangeAspect="1"/>
          </p:cNvGrpSpPr>
          <p:nvPr/>
        </p:nvGrpSpPr>
        <p:grpSpPr bwMode="auto">
          <a:xfrm>
            <a:off x="1164353" y="1176958"/>
            <a:ext cx="1094762" cy="1094762"/>
            <a:chOff x="2301" y="866"/>
            <a:chExt cx="212" cy="212"/>
          </a:xfrm>
        </p:grpSpPr>
        <p:sp>
          <p:nvSpPr>
            <p:cNvPr id="46" name="Freeform 14"/>
            <p:cNvSpPr>
              <a:spLocks/>
            </p:cNvSpPr>
            <p:nvPr/>
          </p:nvSpPr>
          <p:spPr bwMode="auto">
            <a:xfrm flipH="1">
              <a:off x="2306" y="871"/>
              <a:ext cx="101" cy="202"/>
            </a:xfrm>
            <a:custGeom>
              <a:avLst/>
              <a:gdLst>
                <a:gd name="T0" fmla="*/ 101 w 101"/>
                <a:gd name="T1" fmla="*/ 143 h 202"/>
                <a:gd name="T2" fmla="*/ 101 w 101"/>
                <a:gd name="T3" fmla="*/ 59 h 202"/>
                <a:gd name="T4" fmla="*/ 42 w 101"/>
                <a:gd name="T5" fmla="*/ 0 h 202"/>
                <a:gd name="T6" fmla="*/ 0 w 101"/>
                <a:gd name="T7" fmla="*/ 0 h 202"/>
                <a:gd name="T8" fmla="*/ 0 w 101"/>
                <a:gd name="T9" fmla="*/ 202 h 202"/>
                <a:gd name="T10" fmla="*/ 42 w 101"/>
                <a:gd name="T11" fmla="*/ 202 h 202"/>
                <a:gd name="T12" fmla="*/ 101 w 101"/>
                <a:gd name="T13" fmla="*/ 143 h 202"/>
              </a:gdLst>
              <a:ahLst/>
              <a:cxnLst>
                <a:cxn ang="0">
                  <a:pos x="T0" y="T1"/>
                </a:cxn>
                <a:cxn ang="0">
                  <a:pos x="T2" y="T3"/>
                </a:cxn>
                <a:cxn ang="0">
                  <a:pos x="T4" y="T5"/>
                </a:cxn>
                <a:cxn ang="0">
                  <a:pos x="T6" y="T7"/>
                </a:cxn>
                <a:cxn ang="0">
                  <a:pos x="T8" y="T9"/>
                </a:cxn>
                <a:cxn ang="0">
                  <a:pos x="T10" y="T11"/>
                </a:cxn>
                <a:cxn ang="0">
                  <a:pos x="T12" y="T13"/>
                </a:cxn>
              </a:cxnLst>
              <a:rect l="0" t="0" r="r" b="b"/>
              <a:pathLst>
                <a:path w="101" h="202">
                  <a:moveTo>
                    <a:pt x="101" y="143"/>
                  </a:moveTo>
                  <a:lnTo>
                    <a:pt x="101" y="59"/>
                  </a:lnTo>
                  <a:lnTo>
                    <a:pt x="42" y="0"/>
                  </a:lnTo>
                  <a:lnTo>
                    <a:pt x="0" y="0"/>
                  </a:lnTo>
                  <a:lnTo>
                    <a:pt x="0" y="202"/>
                  </a:lnTo>
                  <a:lnTo>
                    <a:pt x="42" y="202"/>
                  </a:lnTo>
                  <a:lnTo>
                    <a:pt x="101" y="14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4"/>
            <p:cNvSpPr>
              <a:spLocks/>
            </p:cNvSpPr>
            <p:nvPr/>
          </p:nvSpPr>
          <p:spPr bwMode="auto">
            <a:xfrm>
              <a:off x="2407" y="871"/>
              <a:ext cx="101" cy="202"/>
            </a:xfrm>
            <a:custGeom>
              <a:avLst/>
              <a:gdLst>
                <a:gd name="T0" fmla="*/ 101 w 101"/>
                <a:gd name="T1" fmla="*/ 143 h 202"/>
                <a:gd name="T2" fmla="*/ 101 w 101"/>
                <a:gd name="T3" fmla="*/ 59 h 202"/>
                <a:gd name="T4" fmla="*/ 42 w 101"/>
                <a:gd name="T5" fmla="*/ 0 h 202"/>
                <a:gd name="T6" fmla="*/ 0 w 101"/>
                <a:gd name="T7" fmla="*/ 0 h 202"/>
                <a:gd name="T8" fmla="*/ 0 w 101"/>
                <a:gd name="T9" fmla="*/ 202 h 202"/>
                <a:gd name="T10" fmla="*/ 42 w 101"/>
                <a:gd name="T11" fmla="*/ 202 h 202"/>
                <a:gd name="T12" fmla="*/ 101 w 101"/>
                <a:gd name="T13" fmla="*/ 143 h 202"/>
              </a:gdLst>
              <a:ahLst/>
              <a:cxnLst>
                <a:cxn ang="0">
                  <a:pos x="T0" y="T1"/>
                </a:cxn>
                <a:cxn ang="0">
                  <a:pos x="T2" y="T3"/>
                </a:cxn>
                <a:cxn ang="0">
                  <a:pos x="T4" y="T5"/>
                </a:cxn>
                <a:cxn ang="0">
                  <a:pos x="T6" y="T7"/>
                </a:cxn>
                <a:cxn ang="0">
                  <a:pos x="T8" y="T9"/>
                </a:cxn>
                <a:cxn ang="0">
                  <a:pos x="T10" y="T11"/>
                </a:cxn>
                <a:cxn ang="0">
                  <a:pos x="T12" y="T13"/>
                </a:cxn>
              </a:cxnLst>
              <a:rect l="0" t="0" r="r" b="b"/>
              <a:pathLst>
                <a:path w="101" h="202">
                  <a:moveTo>
                    <a:pt x="101" y="143"/>
                  </a:moveTo>
                  <a:lnTo>
                    <a:pt x="101" y="59"/>
                  </a:lnTo>
                  <a:lnTo>
                    <a:pt x="42" y="0"/>
                  </a:lnTo>
                  <a:lnTo>
                    <a:pt x="0" y="0"/>
                  </a:lnTo>
                  <a:lnTo>
                    <a:pt x="0" y="202"/>
                  </a:lnTo>
                  <a:lnTo>
                    <a:pt x="42" y="202"/>
                  </a:lnTo>
                  <a:lnTo>
                    <a:pt x="101" y="143"/>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5"/>
            <p:cNvSpPr>
              <a:spLocks noEditPoints="1"/>
            </p:cNvSpPr>
            <p:nvPr/>
          </p:nvSpPr>
          <p:spPr bwMode="auto">
            <a:xfrm>
              <a:off x="2301" y="866"/>
              <a:ext cx="212" cy="212"/>
            </a:xfrm>
            <a:custGeom>
              <a:avLst/>
              <a:gdLst>
                <a:gd name="T0" fmla="*/ 149 w 212"/>
                <a:gd name="T1" fmla="*/ 212 h 212"/>
                <a:gd name="T2" fmla="*/ 63 w 212"/>
                <a:gd name="T3" fmla="*/ 212 h 212"/>
                <a:gd name="T4" fmla="*/ 0 w 212"/>
                <a:gd name="T5" fmla="*/ 149 h 212"/>
                <a:gd name="T6" fmla="*/ 0 w 212"/>
                <a:gd name="T7" fmla="*/ 63 h 212"/>
                <a:gd name="T8" fmla="*/ 63 w 212"/>
                <a:gd name="T9" fmla="*/ 0 h 212"/>
                <a:gd name="T10" fmla="*/ 149 w 212"/>
                <a:gd name="T11" fmla="*/ 0 h 212"/>
                <a:gd name="T12" fmla="*/ 212 w 212"/>
                <a:gd name="T13" fmla="*/ 63 h 212"/>
                <a:gd name="T14" fmla="*/ 212 w 212"/>
                <a:gd name="T15" fmla="*/ 149 h 212"/>
                <a:gd name="T16" fmla="*/ 149 w 212"/>
                <a:gd name="T17" fmla="*/ 212 h 212"/>
                <a:gd name="T18" fmla="*/ 66 w 212"/>
                <a:gd name="T19" fmla="*/ 202 h 212"/>
                <a:gd name="T20" fmla="*/ 146 w 212"/>
                <a:gd name="T21" fmla="*/ 202 h 212"/>
                <a:gd name="T22" fmla="*/ 202 w 212"/>
                <a:gd name="T23" fmla="*/ 146 h 212"/>
                <a:gd name="T24" fmla="*/ 202 w 212"/>
                <a:gd name="T25" fmla="*/ 66 h 212"/>
                <a:gd name="T26" fmla="*/ 146 w 212"/>
                <a:gd name="T27" fmla="*/ 10 h 212"/>
                <a:gd name="T28" fmla="*/ 66 w 212"/>
                <a:gd name="T29" fmla="*/ 10 h 212"/>
                <a:gd name="T30" fmla="*/ 10 w 212"/>
                <a:gd name="T31" fmla="*/ 66 h 212"/>
                <a:gd name="T32" fmla="*/ 10 w 212"/>
                <a:gd name="T33" fmla="*/ 146 h 212"/>
                <a:gd name="T34" fmla="*/ 66 w 212"/>
                <a:gd name="T35" fmla="*/ 20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212">
                  <a:moveTo>
                    <a:pt x="149" y="212"/>
                  </a:moveTo>
                  <a:lnTo>
                    <a:pt x="63" y="212"/>
                  </a:lnTo>
                  <a:lnTo>
                    <a:pt x="0" y="149"/>
                  </a:lnTo>
                  <a:lnTo>
                    <a:pt x="0" y="63"/>
                  </a:lnTo>
                  <a:lnTo>
                    <a:pt x="63" y="0"/>
                  </a:lnTo>
                  <a:lnTo>
                    <a:pt x="149" y="0"/>
                  </a:lnTo>
                  <a:lnTo>
                    <a:pt x="212" y="63"/>
                  </a:lnTo>
                  <a:lnTo>
                    <a:pt x="212" y="149"/>
                  </a:lnTo>
                  <a:lnTo>
                    <a:pt x="149" y="212"/>
                  </a:lnTo>
                  <a:close/>
                  <a:moveTo>
                    <a:pt x="66" y="202"/>
                  </a:moveTo>
                  <a:lnTo>
                    <a:pt x="146" y="202"/>
                  </a:lnTo>
                  <a:lnTo>
                    <a:pt x="202" y="146"/>
                  </a:lnTo>
                  <a:lnTo>
                    <a:pt x="202" y="66"/>
                  </a:lnTo>
                  <a:lnTo>
                    <a:pt x="146" y="10"/>
                  </a:lnTo>
                  <a:lnTo>
                    <a:pt x="66" y="10"/>
                  </a:lnTo>
                  <a:lnTo>
                    <a:pt x="10" y="66"/>
                  </a:lnTo>
                  <a:lnTo>
                    <a:pt x="10" y="146"/>
                  </a:lnTo>
                  <a:lnTo>
                    <a:pt x="66" y="20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6"/>
            <p:cNvSpPr>
              <a:spLocks/>
            </p:cNvSpPr>
            <p:nvPr/>
          </p:nvSpPr>
          <p:spPr bwMode="auto">
            <a:xfrm>
              <a:off x="2362" y="927"/>
              <a:ext cx="91" cy="90"/>
            </a:xfrm>
            <a:custGeom>
              <a:avLst/>
              <a:gdLst>
                <a:gd name="T0" fmla="*/ 91 w 91"/>
                <a:gd name="T1" fmla="*/ 8 h 90"/>
                <a:gd name="T2" fmla="*/ 84 w 91"/>
                <a:gd name="T3" fmla="*/ 0 h 90"/>
                <a:gd name="T4" fmla="*/ 45 w 91"/>
                <a:gd name="T5" fmla="*/ 38 h 90"/>
                <a:gd name="T6" fmla="*/ 8 w 91"/>
                <a:gd name="T7" fmla="*/ 0 h 90"/>
                <a:gd name="T8" fmla="*/ 0 w 91"/>
                <a:gd name="T9" fmla="*/ 8 h 90"/>
                <a:gd name="T10" fmla="*/ 38 w 91"/>
                <a:gd name="T11" fmla="*/ 45 h 90"/>
                <a:gd name="T12" fmla="*/ 0 w 91"/>
                <a:gd name="T13" fmla="*/ 82 h 90"/>
                <a:gd name="T14" fmla="*/ 8 w 91"/>
                <a:gd name="T15" fmla="*/ 90 h 90"/>
                <a:gd name="T16" fmla="*/ 45 w 91"/>
                <a:gd name="T17" fmla="*/ 52 h 90"/>
                <a:gd name="T18" fmla="*/ 84 w 91"/>
                <a:gd name="T19" fmla="*/ 90 h 90"/>
                <a:gd name="T20" fmla="*/ 91 w 91"/>
                <a:gd name="T21" fmla="*/ 82 h 90"/>
                <a:gd name="T22" fmla="*/ 52 w 91"/>
                <a:gd name="T23" fmla="*/ 45 h 90"/>
                <a:gd name="T24" fmla="*/ 91 w 91"/>
                <a:gd name="T2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0">
                  <a:moveTo>
                    <a:pt x="91" y="8"/>
                  </a:moveTo>
                  <a:lnTo>
                    <a:pt x="84" y="0"/>
                  </a:lnTo>
                  <a:lnTo>
                    <a:pt x="45" y="38"/>
                  </a:lnTo>
                  <a:lnTo>
                    <a:pt x="8" y="0"/>
                  </a:lnTo>
                  <a:lnTo>
                    <a:pt x="0" y="8"/>
                  </a:lnTo>
                  <a:lnTo>
                    <a:pt x="38" y="45"/>
                  </a:lnTo>
                  <a:lnTo>
                    <a:pt x="0" y="82"/>
                  </a:lnTo>
                  <a:lnTo>
                    <a:pt x="8" y="90"/>
                  </a:lnTo>
                  <a:lnTo>
                    <a:pt x="45" y="52"/>
                  </a:lnTo>
                  <a:lnTo>
                    <a:pt x="84" y="90"/>
                  </a:lnTo>
                  <a:lnTo>
                    <a:pt x="91" y="82"/>
                  </a:lnTo>
                  <a:lnTo>
                    <a:pt x="52" y="45"/>
                  </a:lnTo>
                  <a:lnTo>
                    <a:pt x="91" y="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59"/>
          <p:cNvGrpSpPr/>
          <p:nvPr/>
        </p:nvGrpSpPr>
        <p:grpSpPr>
          <a:xfrm>
            <a:off x="4001713" y="1085669"/>
            <a:ext cx="1124923" cy="1328481"/>
            <a:chOff x="1051741" y="1655581"/>
            <a:chExt cx="333375" cy="393700"/>
          </a:xfrm>
        </p:grpSpPr>
        <p:sp>
          <p:nvSpPr>
            <p:cNvPr id="61" name="Freeform 520"/>
            <p:cNvSpPr>
              <a:spLocks noChangeArrowheads="1"/>
            </p:cNvSpPr>
            <p:nvPr/>
          </p:nvSpPr>
          <p:spPr bwMode="auto">
            <a:xfrm>
              <a:off x="1059678" y="1663518"/>
              <a:ext cx="234950" cy="322263"/>
            </a:xfrm>
            <a:custGeom>
              <a:avLst/>
              <a:gdLst>
                <a:gd name="T0" fmla="*/ 597 w 652"/>
                <a:gd name="T1" fmla="*/ 210 h 894"/>
                <a:gd name="T2" fmla="*/ 597 w 652"/>
                <a:gd name="T3" fmla="*/ 210 h 894"/>
                <a:gd name="T4" fmla="*/ 555 w 652"/>
                <a:gd name="T5" fmla="*/ 232 h 894"/>
                <a:gd name="T6" fmla="*/ 540 w 652"/>
                <a:gd name="T7" fmla="*/ 118 h 894"/>
                <a:gd name="T8" fmla="*/ 483 w 652"/>
                <a:gd name="T9" fmla="*/ 61 h 894"/>
                <a:gd name="T10" fmla="*/ 441 w 652"/>
                <a:gd name="T11" fmla="*/ 82 h 894"/>
                <a:gd name="T12" fmla="*/ 430 w 652"/>
                <a:gd name="T13" fmla="*/ 57 h 894"/>
                <a:gd name="T14" fmla="*/ 373 w 652"/>
                <a:gd name="T15" fmla="*/ 0 h 894"/>
                <a:gd name="T16" fmla="*/ 316 w 652"/>
                <a:gd name="T17" fmla="*/ 57 h 894"/>
                <a:gd name="T18" fmla="*/ 313 w 652"/>
                <a:gd name="T19" fmla="*/ 93 h 894"/>
                <a:gd name="T20" fmla="*/ 263 w 652"/>
                <a:gd name="T21" fmla="*/ 61 h 894"/>
                <a:gd name="T22" fmla="*/ 206 w 652"/>
                <a:gd name="T23" fmla="*/ 118 h 894"/>
                <a:gd name="T24" fmla="*/ 206 w 652"/>
                <a:gd name="T25" fmla="*/ 548 h 894"/>
                <a:gd name="T26" fmla="*/ 128 w 652"/>
                <a:gd name="T27" fmla="*/ 434 h 894"/>
                <a:gd name="T28" fmla="*/ 39 w 652"/>
                <a:gd name="T29" fmla="*/ 420 h 894"/>
                <a:gd name="T30" fmla="*/ 21 w 652"/>
                <a:gd name="T31" fmla="*/ 509 h 894"/>
                <a:gd name="T32" fmla="*/ 224 w 652"/>
                <a:gd name="T33" fmla="*/ 801 h 894"/>
                <a:gd name="T34" fmla="*/ 224 w 652"/>
                <a:gd name="T35" fmla="*/ 893 h 894"/>
                <a:gd name="T36" fmla="*/ 579 w 652"/>
                <a:gd name="T37" fmla="*/ 893 h 894"/>
                <a:gd name="T38" fmla="*/ 579 w 652"/>
                <a:gd name="T39" fmla="*/ 811 h 894"/>
                <a:gd name="T40" fmla="*/ 651 w 652"/>
                <a:gd name="T41" fmla="*/ 708 h 894"/>
                <a:gd name="T42" fmla="*/ 651 w 652"/>
                <a:gd name="T43" fmla="*/ 267 h 894"/>
                <a:gd name="T44" fmla="*/ 597 w 652"/>
                <a:gd name="T45" fmla="*/ 21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2" h="894">
                  <a:moveTo>
                    <a:pt x="597" y="210"/>
                  </a:moveTo>
                  <a:lnTo>
                    <a:pt x="597" y="210"/>
                  </a:lnTo>
                  <a:cubicBezTo>
                    <a:pt x="579" y="210"/>
                    <a:pt x="565" y="217"/>
                    <a:pt x="555" y="232"/>
                  </a:cubicBezTo>
                  <a:cubicBezTo>
                    <a:pt x="540" y="118"/>
                    <a:pt x="540" y="118"/>
                    <a:pt x="540" y="118"/>
                  </a:cubicBezTo>
                  <a:cubicBezTo>
                    <a:pt x="540" y="86"/>
                    <a:pt x="516" y="61"/>
                    <a:pt x="483" y="61"/>
                  </a:cubicBezTo>
                  <a:cubicBezTo>
                    <a:pt x="466" y="61"/>
                    <a:pt x="451" y="71"/>
                    <a:pt x="441" y="82"/>
                  </a:cubicBezTo>
                  <a:cubicBezTo>
                    <a:pt x="430" y="57"/>
                    <a:pt x="430" y="57"/>
                    <a:pt x="430" y="57"/>
                  </a:cubicBezTo>
                  <a:cubicBezTo>
                    <a:pt x="430" y="25"/>
                    <a:pt x="405" y="0"/>
                    <a:pt x="373" y="0"/>
                  </a:cubicBezTo>
                  <a:cubicBezTo>
                    <a:pt x="341" y="0"/>
                    <a:pt x="316" y="25"/>
                    <a:pt x="316" y="57"/>
                  </a:cubicBezTo>
                  <a:cubicBezTo>
                    <a:pt x="313" y="93"/>
                    <a:pt x="313" y="93"/>
                    <a:pt x="313" y="93"/>
                  </a:cubicBezTo>
                  <a:cubicBezTo>
                    <a:pt x="302" y="75"/>
                    <a:pt x="284" y="61"/>
                    <a:pt x="263" y="61"/>
                  </a:cubicBezTo>
                  <a:cubicBezTo>
                    <a:pt x="231" y="61"/>
                    <a:pt x="206" y="86"/>
                    <a:pt x="206" y="118"/>
                  </a:cubicBezTo>
                  <a:cubicBezTo>
                    <a:pt x="206" y="548"/>
                    <a:pt x="206" y="548"/>
                    <a:pt x="206" y="548"/>
                  </a:cubicBezTo>
                  <a:cubicBezTo>
                    <a:pt x="128" y="434"/>
                    <a:pt x="128" y="434"/>
                    <a:pt x="128" y="434"/>
                  </a:cubicBezTo>
                  <a:cubicBezTo>
                    <a:pt x="107" y="406"/>
                    <a:pt x="68" y="399"/>
                    <a:pt x="39" y="420"/>
                  </a:cubicBezTo>
                  <a:cubicBezTo>
                    <a:pt x="7" y="438"/>
                    <a:pt x="0" y="480"/>
                    <a:pt x="21" y="509"/>
                  </a:cubicBezTo>
                  <a:cubicBezTo>
                    <a:pt x="224" y="801"/>
                    <a:pt x="224" y="801"/>
                    <a:pt x="224" y="801"/>
                  </a:cubicBezTo>
                  <a:cubicBezTo>
                    <a:pt x="224" y="893"/>
                    <a:pt x="224" y="893"/>
                    <a:pt x="224" y="893"/>
                  </a:cubicBezTo>
                  <a:cubicBezTo>
                    <a:pt x="579" y="893"/>
                    <a:pt x="579" y="893"/>
                    <a:pt x="579" y="893"/>
                  </a:cubicBezTo>
                  <a:cubicBezTo>
                    <a:pt x="579" y="811"/>
                    <a:pt x="579" y="811"/>
                    <a:pt x="579" y="811"/>
                  </a:cubicBezTo>
                  <a:cubicBezTo>
                    <a:pt x="651" y="708"/>
                    <a:pt x="651" y="708"/>
                    <a:pt x="651" y="708"/>
                  </a:cubicBezTo>
                  <a:cubicBezTo>
                    <a:pt x="651" y="267"/>
                    <a:pt x="651" y="267"/>
                    <a:pt x="651" y="267"/>
                  </a:cubicBezTo>
                  <a:cubicBezTo>
                    <a:pt x="651" y="235"/>
                    <a:pt x="626" y="210"/>
                    <a:pt x="597" y="21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 name="Freeform 521"/>
            <p:cNvSpPr>
              <a:spLocks noChangeArrowheads="1"/>
            </p:cNvSpPr>
            <p:nvPr/>
          </p:nvSpPr>
          <p:spPr bwMode="auto">
            <a:xfrm>
              <a:off x="1194616" y="1663518"/>
              <a:ext cx="98425" cy="322263"/>
            </a:xfrm>
            <a:custGeom>
              <a:avLst/>
              <a:gdLst>
                <a:gd name="T0" fmla="*/ 206 w 272"/>
                <a:gd name="T1" fmla="*/ 811 h 894"/>
                <a:gd name="T2" fmla="*/ 206 w 272"/>
                <a:gd name="T3" fmla="*/ 811 h 894"/>
                <a:gd name="T4" fmla="*/ 206 w 272"/>
                <a:gd name="T5" fmla="*/ 811 h 894"/>
                <a:gd name="T6" fmla="*/ 206 w 272"/>
                <a:gd name="T7" fmla="*/ 893 h 894"/>
                <a:gd name="T8" fmla="*/ 0 w 272"/>
                <a:gd name="T9" fmla="*/ 893 h 894"/>
                <a:gd name="T10" fmla="*/ 0 w 272"/>
                <a:gd name="T11" fmla="*/ 893 h 894"/>
                <a:gd name="T12" fmla="*/ 206 w 272"/>
                <a:gd name="T13" fmla="*/ 893 h 894"/>
                <a:gd name="T14" fmla="*/ 206 w 272"/>
                <a:gd name="T15" fmla="*/ 811 h 894"/>
                <a:gd name="T16" fmla="*/ 224 w 272"/>
                <a:gd name="T17" fmla="*/ 210 h 894"/>
                <a:gd name="T18" fmla="*/ 224 w 272"/>
                <a:gd name="T19" fmla="*/ 210 h 894"/>
                <a:gd name="T20" fmla="*/ 182 w 272"/>
                <a:gd name="T21" fmla="*/ 232 h 894"/>
                <a:gd name="T22" fmla="*/ 182 w 272"/>
                <a:gd name="T23" fmla="*/ 232 h 894"/>
                <a:gd name="T24" fmla="*/ 224 w 272"/>
                <a:gd name="T25" fmla="*/ 210 h 894"/>
                <a:gd name="T26" fmla="*/ 271 w 272"/>
                <a:gd name="T27" fmla="*/ 235 h 894"/>
                <a:gd name="T28" fmla="*/ 224 w 272"/>
                <a:gd name="T29" fmla="*/ 210 h 894"/>
                <a:gd name="T30" fmla="*/ 110 w 272"/>
                <a:gd name="T31" fmla="*/ 61 h 894"/>
                <a:gd name="T32" fmla="*/ 110 w 272"/>
                <a:gd name="T33" fmla="*/ 61 h 894"/>
                <a:gd name="T34" fmla="*/ 68 w 272"/>
                <a:gd name="T35" fmla="*/ 82 h 894"/>
                <a:gd name="T36" fmla="*/ 68 w 272"/>
                <a:gd name="T37" fmla="*/ 82 h 894"/>
                <a:gd name="T38" fmla="*/ 110 w 272"/>
                <a:gd name="T39" fmla="*/ 61 h 894"/>
                <a:gd name="T40" fmla="*/ 167 w 272"/>
                <a:gd name="T41" fmla="*/ 118 h 894"/>
                <a:gd name="T42" fmla="*/ 167 w 272"/>
                <a:gd name="T43" fmla="*/ 118 h 894"/>
                <a:gd name="T44" fmla="*/ 167 w 272"/>
                <a:gd name="T45" fmla="*/ 118 h 894"/>
                <a:gd name="T46" fmla="*/ 110 w 272"/>
                <a:gd name="T47" fmla="*/ 61 h 894"/>
                <a:gd name="T48" fmla="*/ 0 w 272"/>
                <a:gd name="T49" fmla="*/ 0 h 894"/>
                <a:gd name="T50" fmla="*/ 0 w 272"/>
                <a:gd name="T51" fmla="*/ 0 h 894"/>
                <a:gd name="T52" fmla="*/ 0 w 272"/>
                <a:gd name="T53" fmla="*/ 0 h 894"/>
                <a:gd name="T54" fmla="*/ 0 w 272"/>
                <a:gd name="T55" fmla="*/ 0 h 894"/>
                <a:gd name="T56" fmla="*/ 57 w 272"/>
                <a:gd name="T57" fmla="*/ 57 h 894"/>
                <a:gd name="T58" fmla="*/ 57 w 272"/>
                <a:gd name="T59" fmla="*/ 57 h 894"/>
                <a:gd name="T60" fmla="*/ 57 w 272"/>
                <a:gd name="T61" fmla="*/ 57 h 894"/>
                <a:gd name="T62" fmla="*/ 0 w 272"/>
                <a:gd name="T63" fmla="*/ 0 h 894"/>
                <a:gd name="T64" fmla="*/ 206 w 272"/>
                <a:gd name="T65" fmla="*/ 811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2" h="894">
                  <a:moveTo>
                    <a:pt x="206" y="811"/>
                  </a:moveTo>
                  <a:lnTo>
                    <a:pt x="206" y="811"/>
                  </a:lnTo>
                  <a:lnTo>
                    <a:pt x="206" y="811"/>
                  </a:lnTo>
                  <a:cubicBezTo>
                    <a:pt x="206" y="893"/>
                    <a:pt x="206" y="893"/>
                    <a:pt x="206" y="893"/>
                  </a:cubicBezTo>
                  <a:cubicBezTo>
                    <a:pt x="0" y="893"/>
                    <a:pt x="0" y="893"/>
                    <a:pt x="0" y="893"/>
                  </a:cubicBezTo>
                  <a:lnTo>
                    <a:pt x="0" y="893"/>
                  </a:lnTo>
                  <a:cubicBezTo>
                    <a:pt x="206" y="893"/>
                    <a:pt x="206" y="893"/>
                    <a:pt x="206" y="893"/>
                  </a:cubicBezTo>
                  <a:cubicBezTo>
                    <a:pt x="206" y="811"/>
                    <a:pt x="206" y="811"/>
                    <a:pt x="206" y="811"/>
                  </a:cubicBezTo>
                  <a:lnTo>
                    <a:pt x="224" y="210"/>
                  </a:lnTo>
                  <a:lnTo>
                    <a:pt x="224" y="210"/>
                  </a:lnTo>
                  <a:cubicBezTo>
                    <a:pt x="206" y="210"/>
                    <a:pt x="192" y="217"/>
                    <a:pt x="182" y="232"/>
                  </a:cubicBezTo>
                  <a:lnTo>
                    <a:pt x="182" y="232"/>
                  </a:lnTo>
                  <a:cubicBezTo>
                    <a:pt x="192" y="217"/>
                    <a:pt x="206" y="210"/>
                    <a:pt x="224" y="210"/>
                  </a:cubicBezTo>
                  <a:cubicBezTo>
                    <a:pt x="242" y="210"/>
                    <a:pt x="260" y="221"/>
                    <a:pt x="271" y="235"/>
                  </a:cubicBezTo>
                  <a:cubicBezTo>
                    <a:pt x="260" y="221"/>
                    <a:pt x="242" y="210"/>
                    <a:pt x="224" y="210"/>
                  </a:cubicBezTo>
                  <a:lnTo>
                    <a:pt x="110" y="61"/>
                  </a:lnTo>
                  <a:lnTo>
                    <a:pt x="110" y="61"/>
                  </a:lnTo>
                  <a:cubicBezTo>
                    <a:pt x="93" y="61"/>
                    <a:pt x="78" y="71"/>
                    <a:pt x="68" y="82"/>
                  </a:cubicBezTo>
                  <a:lnTo>
                    <a:pt x="68" y="82"/>
                  </a:lnTo>
                  <a:cubicBezTo>
                    <a:pt x="78" y="71"/>
                    <a:pt x="93" y="61"/>
                    <a:pt x="110" y="61"/>
                  </a:cubicBezTo>
                  <a:cubicBezTo>
                    <a:pt x="143" y="61"/>
                    <a:pt x="167" y="86"/>
                    <a:pt x="167" y="118"/>
                  </a:cubicBezTo>
                  <a:lnTo>
                    <a:pt x="167" y="118"/>
                  </a:lnTo>
                  <a:lnTo>
                    <a:pt x="167" y="118"/>
                  </a:lnTo>
                  <a:cubicBezTo>
                    <a:pt x="167" y="86"/>
                    <a:pt x="143" y="61"/>
                    <a:pt x="110" y="61"/>
                  </a:cubicBezTo>
                  <a:lnTo>
                    <a:pt x="0" y="0"/>
                  </a:lnTo>
                  <a:lnTo>
                    <a:pt x="0" y="0"/>
                  </a:lnTo>
                  <a:lnTo>
                    <a:pt x="0" y="0"/>
                  </a:lnTo>
                  <a:lnTo>
                    <a:pt x="0" y="0"/>
                  </a:lnTo>
                  <a:cubicBezTo>
                    <a:pt x="32" y="0"/>
                    <a:pt x="57" y="25"/>
                    <a:pt x="57" y="57"/>
                  </a:cubicBezTo>
                  <a:lnTo>
                    <a:pt x="57" y="57"/>
                  </a:lnTo>
                  <a:lnTo>
                    <a:pt x="57" y="57"/>
                  </a:lnTo>
                  <a:cubicBezTo>
                    <a:pt x="57" y="25"/>
                    <a:pt x="32" y="0"/>
                    <a:pt x="0" y="0"/>
                  </a:cubicBezTo>
                  <a:lnTo>
                    <a:pt x="206" y="811"/>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 name="Freeform 522"/>
            <p:cNvSpPr>
              <a:spLocks noChangeArrowheads="1"/>
            </p:cNvSpPr>
            <p:nvPr/>
          </p:nvSpPr>
          <p:spPr bwMode="auto">
            <a:xfrm>
              <a:off x="1194616" y="1663518"/>
              <a:ext cx="100012" cy="322263"/>
            </a:xfrm>
            <a:custGeom>
              <a:avLst/>
              <a:gdLst>
                <a:gd name="T0" fmla="*/ 0 w 279"/>
                <a:gd name="T1" fmla="*/ 0 h 894"/>
                <a:gd name="T2" fmla="*/ 0 w 279"/>
                <a:gd name="T3" fmla="*/ 0 h 894"/>
                <a:gd name="T4" fmla="*/ 0 w 279"/>
                <a:gd name="T5" fmla="*/ 0 h 894"/>
                <a:gd name="T6" fmla="*/ 0 w 279"/>
                <a:gd name="T7" fmla="*/ 893 h 894"/>
                <a:gd name="T8" fmla="*/ 206 w 279"/>
                <a:gd name="T9" fmla="*/ 893 h 894"/>
                <a:gd name="T10" fmla="*/ 206 w 279"/>
                <a:gd name="T11" fmla="*/ 811 h 894"/>
                <a:gd name="T12" fmla="*/ 278 w 279"/>
                <a:gd name="T13" fmla="*/ 708 h 894"/>
                <a:gd name="T14" fmla="*/ 278 w 279"/>
                <a:gd name="T15" fmla="*/ 267 h 894"/>
                <a:gd name="T16" fmla="*/ 271 w 279"/>
                <a:gd name="T17" fmla="*/ 235 h 894"/>
                <a:gd name="T18" fmla="*/ 224 w 279"/>
                <a:gd name="T19" fmla="*/ 210 h 894"/>
                <a:gd name="T20" fmla="*/ 182 w 279"/>
                <a:gd name="T21" fmla="*/ 232 h 894"/>
                <a:gd name="T22" fmla="*/ 182 w 279"/>
                <a:gd name="T23" fmla="*/ 232 h 894"/>
                <a:gd name="T24" fmla="*/ 167 w 279"/>
                <a:gd name="T25" fmla="*/ 267 h 894"/>
                <a:gd name="T26" fmla="*/ 167 w 279"/>
                <a:gd name="T27" fmla="*/ 118 h 894"/>
                <a:gd name="T28" fmla="*/ 110 w 279"/>
                <a:gd name="T29" fmla="*/ 61 h 894"/>
                <a:gd name="T30" fmla="*/ 68 w 279"/>
                <a:gd name="T31" fmla="*/ 82 h 894"/>
                <a:gd name="T32" fmla="*/ 68 w 279"/>
                <a:gd name="T33" fmla="*/ 82 h 894"/>
                <a:gd name="T34" fmla="*/ 61 w 279"/>
                <a:gd name="T35" fmla="*/ 100 h 894"/>
                <a:gd name="T36" fmla="*/ 57 w 279"/>
                <a:gd name="T37" fmla="*/ 57 h 894"/>
                <a:gd name="T38" fmla="*/ 57 w 279"/>
                <a:gd name="T39" fmla="*/ 57 h 894"/>
                <a:gd name="T40" fmla="*/ 0 w 279"/>
                <a:gd name="T41" fmla="*/ 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9" h="894">
                  <a:moveTo>
                    <a:pt x="0" y="0"/>
                  </a:moveTo>
                  <a:lnTo>
                    <a:pt x="0" y="0"/>
                  </a:lnTo>
                  <a:lnTo>
                    <a:pt x="0" y="0"/>
                  </a:lnTo>
                  <a:cubicBezTo>
                    <a:pt x="0" y="893"/>
                    <a:pt x="0" y="893"/>
                    <a:pt x="0" y="893"/>
                  </a:cubicBezTo>
                  <a:cubicBezTo>
                    <a:pt x="206" y="893"/>
                    <a:pt x="206" y="893"/>
                    <a:pt x="206" y="893"/>
                  </a:cubicBezTo>
                  <a:cubicBezTo>
                    <a:pt x="206" y="811"/>
                    <a:pt x="206" y="811"/>
                    <a:pt x="206" y="811"/>
                  </a:cubicBezTo>
                  <a:cubicBezTo>
                    <a:pt x="278" y="708"/>
                    <a:pt x="278" y="708"/>
                    <a:pt x="278" y="708"/>
                  </a:cubicBezTo>
                  <a:cubicBezTo>
                    <a:pt x="278" y="267"/>
                    <a:pt x="278" y="267"/>
                    <a:pt x="278" y="267"/>
                  </a:cubicBezTo>
                  <a:cubicBezTo>
                    <a:pt x="278" y="256"/>
                    <a:pt x="278" y="246"/>
                    <a:pt x="271" y="235"/>
                  </a:cubicBezTo>
                  <a:cubicBezTo>
                    <a:pt x="260" y="221"/>
                    <a:pt x="242" y="210"/>
                    <a:pt x="224" y="210"/>
                  </a:cubicBezTo>
                  <a:cubicBezTo>
                    <a:pt x="206" y="210"/>
                    <a:pt x="192" y="217"/>
                    <a:pt x="182" y="232"/>
                  </a:cubicBezTo>
                  <a:lnTo>
                    <a:pt x="182" y="232"/>
                  </a:lnTo>
                  <a:cubicBezTo>
                    <a:pt x="171" y="239"/>
                    <a:pt x="167" y="253"/>
                    <a:pt x="167" y="267"/>
                  </a:cubicBezTo>
                  <a:cubicBezTo>
                    <a:pt x="167" y="118"/>
                    <a:pt x="167" y="118"/>
                    <a:pt x="167" y="118"/>
                  </a:cubicBezTo>
                  <a:cubicBezTo>
                    <a:pt x="167" y="86"/>
                    <a:pt x="143" y="61"/>
                    <a:pt x="110" y="61"/>
                  </a:cubicBezTo>
                  <a:cubicBezTo>
                    <a:pt x="93" y="61"/>
                    <a:pt x="78" y="71"/>
                    <a:pt x="68" y="82"/>
                  </a:cubicBezTo>
                  <a:lnTo>
                    <a:pt x="68" y="82"/>
                  </a:lnTo>
                  <a:cubicBezTo>
                    <a:pt x="64" y="89"/>
                    <a:pt x="61" y="93"/>
                    <a:pt x="61" y="100"/>
                  </a:cubicBezTo>
                  <a:cubicBezTo>
                    <a:pt x="57" y="57"/>
                    <a:pt x="57" y="57"/>
                    <a:pt x="57" y="57"/>
                  </a:cubicBezTo>
                  <a:lnTo>
                    <a:pt x="57" y="57"/>
                  </a:lnTo>
                  <a:cubicBezTo>
                    <a:pt x="57" y="25"/>
                    <a:pt x="32" y="0"/>
                    <a:pt x="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 name="Freeform 523"/>
            <p:cNvSpPr>
              <a:spLocks noChangeArrowheads="1"/>
            </p:cNvSpPr>
            <p:nvPr/>
          </p:nvSpPr>
          <p:spPr bwMode="auto">
            <a:xfrm>
              <a:off x="1202553" y="1865131"/>
              <a:ext cx="182563" cy="184150"/>
            </a:xfrm>
            <a:custGeom>
              <a:avLst/>
              <a:gdLst>
                <a:gd name="T0" fmla="*/ 256 w 509"/>
                <a:gd name="T1" fmla="*/ 512 h 513"/>
                <a:gd name="T2" fmla="*/ 256 w 509"/>
                <a:gd name="T3" fmla="*/ 512 h 513"/>
                <a:gd name="T4" fmla="*/ 0 w 509"/>
                <a:gd name="T5" fmla="*/ 256 h 513"/>
                <a:gd name="T6" fmla="*/ 256 w 509"/>
                <a:gd name="T7" fmla="*/ 0 h 513"/>
                <a:gd name="T8" fmla="*/ 508 w 509"/>
                <a:gd name="T9" fmla="*/ 256 h 513"/>
                <a:gd name="T10" fmla="*/ 256 w 509"/>
                <a:gd name="T11" fmla="*/ 512 h 513"/>
                <a:gd name="T12" fmla="*/ 256 w 509"/>
                <a:gd name="T13" fmla="*/ 42 h 513"/>
                <a:gd name="T14" fmla="*/ 256 w 509"/>
                <a:gd name="T15" fmla="*/ 42 h 513"/>
                <a:gd name="T16" fmla="*/ 39 w 509"/>
                <a:gd name="T17" fmla="*/ 256 h 513"/>
                <a:gd name="T18" fmla="*/ 256 w 509"/>
                <a:gd name="T19" fmla="*/ 469 h 513"/>
                <a:gd name="T20" fmla="*/ 469 w 509"/>
                <a:gd name="T21" fmla="*/ 256 h 513"/>
                <a:gd name="T22" fmla="*/ 256 w 509"/>
                <a:gd name="T23" fmla="*/ 42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9" h="513">
                  <a:moveTo>
                    <a:pt x="256" y="512"/>
                  </a:moveTo>
                  <a:lnTo>
                    <a:pt x="256" y="512"/>
                  </a:lnTo>
                  <a:cubicBezTo>
                    <a:pt x="113" y="512"/>
                    <a:pt x="0" y="398"/>
                    <a:pt x="0" y="256"/>
                  </a:cubicBezTo>
                  <a:cubicBezTo>
                    <a:pt x="0" y="114"/>
                    <a:pt x="113" y="0"/>
                    <a:pt x="256" y="0"/>
                  </a:cubicBezTo>
                  <a:cubicBezTo>
                    <a:pt x="394" y="0"/>
                    <a:pt x="508" y="114"/>
                    <a:pt x="508" y="256"/>
                  </a:cubicBezTo>
                  <a:cubicBezTo>
                    <a:pt x="508" y="398"/>
                    <a:pt x="394" y="512"/>
                    <a:pt x="256" y="512"/>
                  </a:cubicBezTo>
                  <a:close/>
                  <a:moveTo>
                    <a:pt x="256" y="42"/>
                  </a:moveTo>
                  <a:lnTo>
                    <a:pt x="256" y="42"/>
                  </a:lnTo>
                  <a:cubicBezTo>
                    <a:pt x="135" y="42"/>
                    <a:pt x="39" y="138"/>
                    <a:pt x="39" y="256"/>
                  </a:cubicBezTo>
                  <a:cubicBezTo>
                    <a:pt x="39" y="373"/>
                    <a:pt x="135" y="469"/>
                    <a:pt x="256" y="469"/>
                  </a:cubicBezTo>
                  <a:cubicBezTo>
                    <a:pt x="373" y="469"/>
                    <a:pt x="469" y="373"/>
                    <a:pt x="469" y="256"/>
                  </a:cubicBezTo>
                  <a:cubicBezTo>
                    <a:pt x="469" y="138"/>
                    <a:pt x="373" y="42"/>
                    <a:pt x="256" y="42"/>
                  </a:cubicBez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 name="Freeform 524"/>
            <p:cNvSpPr>
              <a:spLocks noChangeArrowheads="1"/>
            </p:cNvSpPr>
            <p:nvPr/>
          </p:nvSpPr>
          <p:spPr bwMode="auto">
            <a:xfrm>
              <a:off x="1051741" y="1655581"/>
              <a:ext cx="249237" cy="336550"/>
            </a:xfrm>
            <a:custGeom>
              <a:avLst/>
              <a:gdLst>
                <a:gd name="T0" fmla="*/ 618 w 694"/>
                <a:gd name="T1" fmla="*/ 210 h 936"/>
                <a:gd name="T2" fmla="*/ 618 w 694"/>
                <a:gd name="T3" fmla="*/ 210 h 936"/>
                <a:gd name="T4" fmla="*/ 583 w 694"/>
                <a:gd name="T5" fmla="*/ 220 h 936"/>
                <a:gd name="T6" fmla="*/ 583 w 694"/>
                <a:gd name="T7" fmla="*/ 139 h 936"/>
                <a:gd name="T8" fmla="*/ 504 w 694"/>
                <a:gd name="T9" fmla="*/ 60 h 936"/>
                <a:gd name="T10" fmla="*/ 469 w 694"/>
                <a:gd name="T11" fmla="*/ 71 h 936"/>
                <a:gd name="T12" fmla="*/ 394 w 694"/>
                <a:gd name="T13" fmla="*/ 0 h 936"/>
                <a:gd name="T14" fmla="*/ 320 w 694"/>
                <a:gd name="T15" fmla="*/ 71 h 936"/>
                <a:gd name="T16" fmla="*/ 284 w 694"/>
                <a:gd name="T17" fmla="*/ 60 h 936"/>
                <a:gd name="T18" fmla="*/ 206 w 694"/>
                <a:gd name="T19" fmla="*/ 139 h 936"/>
                <a:gd name="T20" fmla="*/ 206 w 694"/>
                <a:gd name="T21" fmla="*/ 501 h 936"/>
                <a:gd name="T22" fmla="*/ 167 w 694"/>
                <a:gd name="T23" fmla="*/ 445 h 936"/>
                <a:gd name="T24" fmla="*/ 46 w 694"/>
                <a:gd name="T25" fmla="*/ 423 h 936"/>
                <a:gd name="T26" fmla="*/ 25 w 694"/>
                <a:gd name="T27" fmla="*/ 541 h 936"/>
                <a:gd name="T28" fmla="*/ 224 w 694"/>
                <a:gd name="T29" fmla="*/ 829 h 936"/>
                <a:gd name="T30" fmla="*/ 224 w 694"/>
                <a:gd name="T31" fmla="*/ 935 h 936"/>
                <a:gd name="T32" fmla="*/ 433 w 694"/>
                <a:gd name="T33" fmla="*/ 935 h 936"/>
                <a:gd name="T34" fmla="*/ 419 w 694"/>
                <a:gd name="T35" fmla="*/ 893 h 936"/>
                <a:gd name="T36" fmla="*/ 266 w 694"/>
                <a:gd name="T37" fmla="*/ 893 h 936"/>
                <a:gd name="T38" fmla="*/ 266 w 694"/>
                <a:gd name="T39" fmla="*/ 815 h 936"/>
                <a:gd name="T40" fmla="*/ 60 w 694"/>
                <a:gd name="T41" fmla="*/ 519 h 936"/>
                <a:gd name="T42" fmla="*/ 71 w 694"/>
                <a:gd name="T43" fmla="*/ 455 h 936"/>
                <a:gd name="T44" fmla="*/ 131 w 694"/>
                <a:gd name="T45" fmla="*/ 466 h 936"/>
                <a:gd name="T46" fmla="*/ 248 w 694"/>
                <a:gd name="T47" fmla="*/ 637 h 936"/>
                <a:gd name="T48" fmla="*/ 248 w 694"/>
                <a:gd name="T49" fmla="*/ 139 h 936"/>
                <a:gd name="T50" fmla="*/ 284 w 694"/>
                <a:gd name="T51" fmla="*/ 103 h 936"/>
                <a:gd name="T52" fmla="*/ 316 w 694"/>
                <a:gd name="T53" fmla="*/ 139 h 936"/>
                <a:gd name="T54" fmla="*/ 316 w 694"/>
                <a:gd name="T55" fmla="*/ 491 h 936"/>
                <a:gd name="T56" fmla="*/ 316 w 694"/>
                <a:gd name="T57" fmla="*/ 494 h 936"/>
                <a:gd name="T58" fmla="*/ 359 w 694"/>
                <a:gd name="T59" fmla="*/ 494 h 936"/>
                <a:gd name="T60" fmla="*/ 359 w 694"/>
                <a:gd name="T61" fmla="*/ 491 h 936"/>
                <a:gd name="T62" fmla="*/ 359 w 694"/>
                <a:gd name="T63" fmla="*/ 139 h 936"/>
                <a:gd name="T64" fmla="*/ 359 w 694"/>
                <a:gd name="T65" fmla="*/ 78 h 936"/>
                <a:gd name="T66" fmla="*/ 394 w 694"/>
                <a:gd name="T67" fmla="*/ 43 h 936"/>
                <a:gd name="T68" fmla="*/ 430 w 694"/>
                <a:gd name="T69" fmla="*/ 78 h 936"/>
                <a:gd name="T70" fmla="*/ 430 w 694"/>
                <a:gd name="T71" fmla="*/ 466 h 936"/>
                <a:gd name="T72" fmla="*/ 430 w 694"/>
                <a:gd name="T73" fmla="*/ 466 h 936"/>
                <a:gd name="T74" fmla="*/ 472 w 694"/>
                <a:gd name="T75" fmla="*/ 466 h 936"/>
                <a:gd name="T76" fmla="*/ 472 w 694"/>
                <a:gd name="T77" fmla="*/ 466 h 936"/>
                <a:gd name="T78" fmla="*/ 472 w 694"/>
                <a:gd name="T79" fmla="*/ 139 h 936"/>
                <a:gd name="T80" fmla="*/ 504 w 694"/>
                <a:gd name="T81" fmla="*/ 103 h 936"/>
                <a:gd name="T82" fmla="*/ 540 w 694"/>
                <a:gd name="T83" fmla="*/ 139 h 936"/>
                <a:gd name="T84" fmla="*/ 540 w 694"/>
                <a:gd name="T85" fmla="*/ 288 h 936"/>
                <a:gd name="T86" fmla="*/ 540 w 694"/>
                <a:gd name="T87" fmla="*/ 537 h 936"/>
                <a:gd name="T88" fmla="*/ 583 w 694"/>
                <a:gd name="T89" fmla="*/ 537 h 936"/>
                <a:gd name="T90" fmla="*/ 583 w 694"/>
                <a:gd name="T91" fmla="*/ 288 h 936"/>
                <a:gd name="T92" fmla="*/ 618 w 694"/>
                <a:gd name="T93" fmla="*/ 253 h 936"/>
                <a:gd name="T94" fmla="*/ 650 w 694"/>
                <a:gd name="T95" fmla="*/ 288 h 936"/>
                <a:gd name="T96" fmla="*/ 650 w 694"/>
                <a:gd name="T97" fmla="*/ 580 h 936"/>
                <a:gd name="T98" fmla="*/ 672 w 694"/>
                <a:gd name="T99" fmla="*/ 580 h 936"/>
                <a:gd name="T100" fmla="*/ 693 w 694"/>
                <a:gd name="T101" fmla="*/ 580 h 936"/>
                <a:gd name="T102" fmla="*/ 693 w 694"/>
                <a:gd name="T103" fmla="*/ 288 h 936"/>
                <a:gd name="T104" fmla="*/ 618 w 694"/>
                <a:gd name="T105" fmla="*/ 21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4" h="936">
                  <a:moveTo>
                    <a:pt x="618" y="210"/>
                  </a:moveTo>
                  <a:lnTo>
                    <a:pt x="618" y="210"/>
                  </a:lnTo>
                  <a:cubicBezTo>
                    <a:pt x="604" y="210"/>
                    <a:pt x="593" y="213"/>
                    <a:pt x="583" y="220"/>
                  </a:cubicBezTo>
                  <a:cubicBezTo>
                    <a:pt x="583" y="139"/>
                    <a:pt x="583" y="139"/>
                    <a:pt x="583" y="139"/>
                  </a:cubicBezTo>
                  <a:cubicBezTo>
                    <a:pt x="583" y="96"/>
                    <a:pt x="547" y="60"/>
                    <a:pt x="504" y="60"/>
                  </a:cubicBezTo>
                  <a:cubicBezTo>
                    <a:pt x="494" y="60"/>
                    <a:pt x="480" y="64"/>
                    <a:pt x="469" y="71"/>
                  </a:cubicBezTo>
                  <a:cubicBezTo>
                    <a:pt x="465" y="32"/>
                    <a:pt x="433" y="0"/>
                    <a:pt x="394" y="0"/>
                  </a:cubicBezTo>
                  <a:cubicBezTo>
                    <a:pt x="355" y="0"/>
                    <a:pt x="323" y="32"/>
                    <a:pt x="320" y="71"/>
                  </a:cubicBezTo>
                  <a:cubicBezTo>
                    <a:pt x="309" y="64"/>
                    <a:pt x="295" y="60"/>
                    <a:pt x="284" y="60"/>
                  </a:cubicBezTo>
                  <a:cubicBezTo>
                    <a:pt x="241" y="60"/>
                    <a:pt x="206" y="96"/>
                    <a:pt x="206" y="139"/>
                  </a:cubicBezTo>
                  <a:cubicBezTo>
                    <a:pt x="206" y="501"/>
                    <a:pt x="206" y="501"/>
                    <a:pt x="206" y="501"/>
                  </a:cubicBezTo>
                  <a:cubicBezTo>
                    <a:pt x="167" y="445"/>
                    <a:pt x="167" y="445"/>
                    <a:pt x="167" y="445"/>
                  </a:cubicBezTo>
                  <a:cubicBezTo>
                    <a:pt x="138" y="405"/>
                    <a:pt x="85" y="395"/>
                    <a:pt x="46" y="423"/>
                  </a:cubicBezTo>
                  <a:cubicBezTo>
                    <a:pt x="7" y="448"/>
                    <a:pt x="0" y="501"/>
                    <a:pt x="25" y="541"/>
                  </a:cubicBezTo>
                  <a:cubicBezTo>
                    <a:pt x="224" y="829"/>
                    <a:pt x="224" y="829"/>
                    <a:pt x="224" y="829"/>
                  </a:cubicBezTo>
                  <a:cubicBezTo>
                    <a:pt x="224" y="935"/>
                    <a:pt x="224" y="935"/>
                    <a:pt x="224" y="935"/>
                  </a:cubicBezTo>
                  <a:cubicBezTo>
                    <a:pt x="433" y="935"/>
                    <a:pt x="433" y="935"/>
                    <a:pt x="433" y="935"/>
                  </a:cubicBezTo>
                  <a:cubicBezTo>
                    <a:pt x="430" y="921"/>
                    <a:pt x="423" y="907"/>
                    <a:pt x="419" y="893"/>
                  </a:cubicBezTo>
                  <a:cubicBezTo>
                    <a:pt x="266" y="893"/>
                    <a:pt x="266" y="893"/>
                    <a:pt x="266" y="893"/>
                  </a:cubicBezTo>
                  <a:cubicBezTo>
                    <a:pt x="266" y="815"/>
                    <a:pt x="266" y="815"/>
                    <a:pt x="266" y="815"/>
                  </a:cubicBezTo>
                  <a:cubicBezTo>
                    <a:pt x="60" y="519"/>
                    <a:pt x="60" y="519"/>
                    <a:pt x="60" y="519"/>
                  </a:cubicBezTo>
                  <a:cubicBezTo>
                    <a:pt x="46" y="498"/>
                    <a:pt x="49" y="470"/>
                    <a:pt x="71" y="455"/>
                  </a:cubicBezTo>
                  <a:cubicBezTo>
                    <a:pt x="92" y="445"/>
                    <a:pt x="117" y="448"/>
                    <a:pt x="131" y="466"/>
                  </a:cubicBezTo>
                  <a:cubicBezTo>
                    <a:pt x="248" y="637"/>
                    <a:pt x="248" y="637"/>
                    <a:pt x="248" y="637"/>
                  </a:cubicBezTo>
                  <a:cubicBezTo>
                    <a:pt x="248" y="139"/>
                    <a:pt x="248" y="139"/>
                    <a:pt x="248" y="139"/>
                  </a:cubicBezTo>
                  <a:cubicBezTo>
                    <a:pt x="248" y="121"/>
                    <a:pt x="263" y="103"/>
                    <a:pt x="284" y="103"/>
                  </a:cubicBezTo>
                  <a:cubicBezTo>
                    <a:pt x="302" y="103"/>
                    <a:pt x="316" y="121"/>
                    <a:pt x="316" y="139"/>
                  </a:cubicBezTo>
                  <a:cubicBezTo>
                    <a:pt x="316" y="491"/>
                    <a:pt x="316" y="491"/>
                    <a:pt x="316" y="491"/>
                  </a:cubicBezTo>
                  <a:cubicBezTo>
                    <a:pt x="316" y="494"/>
                    <a:pt x="316" y="494"/>
                    <a:pt x="316" y="494"/>
                  </a:cubicBezTo>
                  <a:cubicBezTo>
                    <a:pt x="359" y="494"/>
                    <a:pt x="359" y="494"/>
                    <a:pt x="359" y="494"/>
                  </a:cubicBezTo>
                  <a:cubicBezTo>
                    <a:pt x="359" y="491"/>
                    <a:pt x="359" y="491"/>
                    <a:pt x="359" y="491"/>
                  </a:cubicBezTo>
                  <a:cubicBezTo>
                    <a:pt x="359" y="139"/>
                    <a:pt x="359" y="139"/>
                    <a:pt x="359" y="139"/>
                  </a:cubicBezTo>
                  <a:cubicBezTo>
                    <a:pt x="359" y="78"/>
                    <a:pt x="359" y="78"/>
                    <a:pt x="359" y="78"/>
                  </a:cubicBezTo>
                  <a:cubicBezTo>
                    <a:pt x="359" y="60"/>
                    <a:pt x="376" y="43"/>
                    <a:pt x="394" y="43"/>
                  </a:cubicBezTo>
                  <a:cubicBezTo>
                    <a:pt x="412" y="43"/>
                    <a:pt x="430" y="60"/>
                    <a:pt x="430" y="78"/>
                  </a:cubicBezTo>
                  <a:cubicBezTo>
                    <a:pt x="430" y="466"/>
                    <a:pt x="430" y="466"/>
                    <a:pt x="430" y="466"/>
                  </a:cubicBezTo>
                  <a:lnTo>
                    <a:pt x="430" y="466"/>
                  </a:lnTo>
                  <a:cubicBezTo>
                    <a:pt x="472" y="466"/>
                    <a:pt x="472" y="466"/>
                    <a:pt x="472" y="466"/>
                  </a:cubicBezTo>
                  <a:lnTo>
                    <a:pt x="472" y="466"/>
                  </a:lnTo>
                  <a:cubicBezTo>
                    <a:pt x="472" y="139"/>
                    <a:pt x="472" y="139"/>
                    <a:pt x="472" y="139"/>
                  </a:cubicBezTo>
                  <a:cubicBezTo>
                    <a:pt x="472" y="121"/>
                    <a:pt x="487" y="103"/>
                    <a:pt x="504" y="103"/>
                  </a:cubicBezTo>
                  <a:cubicBezTo>
                    <a:pt x="526" y="103"/>
                    <a:pt x="540" y="121"/>
                    <a:pt x="540" y="139"/>
                  </a:cubicBezTo>
                  <a:cubicBezTo>
                    <a:pt x="540" y="288"/>
                    <a:pt x="540" y="288"/>
                    <a:pt x="540" y="288"/>
                  </a:cubicBezTo>
                  <a:cubicBezTo>
                    <a:pt x="540" y="537"/>
                    <a:pt x="540" y="537"/>
                    <a:pt x="540" y="537"/>
                  </a:cubicBezTo>
                  <a:cubicBezTo>
                    <a:pt x="583" y="537"/>
                    <a:pt x="583" y="537"/>
                    <a:pt x="583" y="537"/>
                  </a:cubicBezTo>
                  <a:cubicBezTo>
                    <a:pt x="583" y="288"/>
                    <a:pt x="583" y="288"/>
                    <a:pt x="583" y="288"/>
                  </a:cubicBezTo>
                  <a:cubicBezTo>
                    <a:pt x="583" y="267"/>
                    <a:pt x="597" y="253"/>
                    <a:pt x="618" y="253"/>
                  </a:cubicBezTo>
                  <a:cubicBezTo>
                    <a:pt x="636" y="253"/>
                    <a:pt x="650" y="267"/>
                    <a:pt x="650" y="288"/>
                  </a:cubicBezTo>
                  <a:cubicBezTo>
                    <a:pt x="650" y="580"/>
                    <a:pt x="650" y="580"/>
                    <a:pt x="650" y="580"/>
                  </a:cubicBezTo>
                  <a:cubicBezTo>
                    <a:pt x="657" y="580"/>
                    <a:pt x="665" y="580"/>
                    <a:pt x="672" y="580"/>
                  </a:cubicBezTo>
                  <a:cubicBezTo>
                    <a:pt x="679" y="580"/>
                    <a:pt x="686" y="580"/>
                    <a:pt x="693" y="580"/>
                  </a:cubicBezTo>
                  <a:cubicBezTo>
                    <a:pt x="693" y="288"/>
                    <a:pt x="693" y="288"/>
                    <a:pt x="693" y="288"/>
                  </a:cubicBezTo>
                  <a:cubicBezTo>
                    <a:pt x="693" y="245"/>
                    <a:pt x="661" y="210"/>
                    <a:pt x="618" y="210"/>
                  </a:cubicBez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 name="Freeform 525"/>
            <p:cNvSpPr>
              <a:spLocks noChangeArrowheads="1"/>
            </p:cNvSpPr>
            <p:nvPr/>
          </p:nvSpPr>
          <p:spPr bwMode="auto">
            <a:xfrm>
              <a:off x="1215253" y="1879418"/>
              <a:ext cx="155575" cy="153988"/>
            </a:xfrm>
            <a:custGeom>
              <a:avLst/>
              <a:gdLst>
                <a:gd name="T0" fmla="*/ 217 w 431"/>
                <a:gd name="T1" fmla="*/ 0 h 428"/>
                <a:gd name="T2" fmla="*/ 217 w 431"/>
                <a:gd name="T3" fmla="*/ 0 h 428"/>
                <a:gd name="T4" fmla="*/ 0 w 431"/>
                <a:gd name="T5" fmla="*/ 214 h 428"/>
                <a:gd name="T6" fmla="*/ 217 w 431"/>
                <a:gd name="T7" fmla="*/ 427 h 428"/>
                <a:gd name="T8" fmla="*/ 430 w 431"/>
                <a:gd name="T9" fmla="*/ 214 h 428"/>
                <a:gd name="T10" fmla="*/ 217 w 431"/>
                <a:gd name="T11" fmla="*/ 0 h 428"/>
              </a:gdLst>
              <a:ahLst/>
              <a:cxnLst>
                <a:cxn ang="0">
                  <a:pos x="T0" y="T1"/>
                </a:cxn>
                <a:cxn ang="0">
                  <a:pos x="T2" y="T3"/>
                </a:cxn>
                <a:cxn ang="0">
                  <a:pos x="T4" y="T5"/>
                </a:cxn>
                <a:cxn ang="0">
                  <a:pos x="T6" y="T7"/>
                </a:cxn>
                <a:cxn ang="0">
                  <a:pos x="T8" y="T9"/>
                </a:cxn>
                <a:cxn ang="0">
                  <a:pos x="T10" y="T11"/>
                </a:cxn>
              </a:cxnLst>
              <a:rect l="0" t="0" r="r" b="b"/>
              <a:pathLst>
                <a:path w="431" h="428">
                  <a:moveTo>
                    <a:pt x="217" y="0"/>
                  </a:moveTo>
                  <a:lnTo>
                    <a:pt x="217" y="0"/>
                  </a:lnTo>
                  <a:cubicBezTo>
                    <a:pt x="96" y="0"/>
                    <a:pt x="0" y="96"/>
                    <a:pt x="0" y="214"/>
                  </a:cubicBezTo>
                  <a:cubicBezTo>
                    <a:pt x="0" y="331"/>
                    <a:pt x="96" y="427"/>
                    <a:pt x="217" y="427"/>
                  </a:cubicBezTo>
                  <a:cubicBezTo>
                    <a:pt x="334" y="427"/>
                    <a:pt x="430" y="331"/>
                    <a:pt x="430" y="214"/>
                  </a:cubicBezTo>
                  <a:cubicBezTo>
                    <a:pt x="430" y="96"/>
                    <a:pt x="334" y="0"/>
                    <a:pt x="217" y="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 name="Freeform 526"/>
            <p:cNvSpPr>
              <a:spLocks noChangeArrowheads="1"/>
            </p:cNvSpPr>
            <p:nvPr/>
          </p:nvSpPr>
          <p:spPr bwMode="auto">
            <a:xfrm>
              <a:off x="1259703" y="1903231"/>
              <a:ext cx="68263" cy="95250"/>
            </a:xfrm>
            <a:custGeom>
              <a:avLst/>
              <a:gdLst>
                <a:gd name="T0" fmla="*/ 46 w 189"/>
                <a:gd name="T1" fmla="*/ 114 h 265"/>
                <a:gd name="T2" fmla="*/ 46 w 189"/>
                <a:gd name="T3" fmla="*/ 114 h 265"/>
                <a:gd name="T4" fmla="*/ 46 w 189"/>
                <a:gd name="T5" fmla="*/ 75 h 265"/>
                <a:gd name="T6" fmla="*/ 96 w 189"/>
                <a:gd name="T7" fmla="*/ 29 h 265"/>
                <a:gd name="T8" fmla="*/ 128 w 189"/>
                <a:gd name="T9" fmla="*/ 43 h 265"/>
                <a:gd name="T10" fmla="*/ 142 w 189"/>
                <a:gd name="T11" fmla="*/ 75 h 265"/>
                <a:gd name="T12" fmla="*/ 142 w 189"/>
                <a:gd name="T13" fmla="*/ 114 h 265"/>
                <a:gd name="T14" fmla="*/ 170 w 189"/>
                <a:gd name="T15" fmla="*/ 114 h 265"/>
                <a:gd name="T16" fmla="*/ 170 w 189"/>
                <a:gd name="T17" fmla="*/ 75 h 265"/>
                <a:gd name="T18" fmla="*/ 149 w 189"/>
                <a:gd name="T19" fmla="*/ 22 h 265"/>
                <a:gd name="T20" fmla="*/ 96 w 189"/>
                <a:gd name="T21" fmla="*/ 0 h 265"/>
                <a:gd name="T22" fmla="*/ 96 w 189"/>
                <a:gd name="T23" fmla="*/ 0 h 265"/>
                <a:gd name="T24" fmla="*/ 17 w 189"/>
                <a:gd name="T25" fmla="*/ 75 h 265"/>
                <a:gd name="T26" fmla="*/ 17 w 189"/>
                <a:gd name="T27" fmla="*/ 114 h 265"/>
                <a:gd name="T28" fmla="*/ 0 w 189"/>
                <a:gd name="T29" fmla="*/ 114 h 265"/>
                <a:gd name="T30" fmla="*/ 0 w 189"/>
                <a:gd name="T31" fmla="*/ 264 h 265"/>
                <a:gd name="T32" fmla="*/ 188 w 189"/>
                <a:gd name="T33" fmla="*/ 264 h 265"/>
                <a:gd name="T34" fmla="*/ 188 w 189"/>
                <a:gd name="T35" fmla="*/ 114 h 265"/>
                <a:gd name="T36" fmla="*/ 46 w 189"/>
                <a:gd name="T37" fmla="*/ 11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9" h="265">
                  <a:moveTo>
                    <a:pt x="46" y="114"/>
                  </a:moveTo>
                  <a:lnTo>
                    <a:pt x="46" y="114"/>
                  </a:lnTo>
                  <a:cubicBezTo>
                    <a:pt x="46" y="75"/>
                    <a:pt x="46" y="75"/>
                    <a:pt x="46" y="75"/>
                  </a:cubicBezTo>
                  <a:cubicBezTo>
                    <a:pt x="46" y="50"/>
                    <a:pt x="67" y="29"/>
                    <a:pt x="96" y="29"/>
                  </a:cubicBezTo>
                  <a:cubicBezTo>
                    <a:pt x="106" y="29"/>
                    <a:pt x="121" y="32"/>
                    <a:pt x="128" y="43"/>
                  </a:cubicBezTo>
                  <a:cubicBezTo>
                    <a:pt x="138" y="50"/>
                    <a:pt x="142" y="65"/>
                    <a:pt x="142" y="75"/>
                  </a:cubicBezTo>
                  <a:cubicBezTo>
                    <a:pt x="142" y="114"/>
                    <a:pt x="142" y="114"/>
                    <a:pt x="142" y="114"/>
                  </a:cubicBezTo>
                  <a:cubicBezTo>
                    <a:pt x="170" y="114"/>
                    <a:pt x="170" y="114"/>
                    <a:pt x="170" y="114"/>
                  </a:cubicBezTo>
                  <a:cubicBezTo>
                    <a:pt x="170" y="75"/>
                    <a:pt x="170" y="75"/>
                    <a:pt x="170" y="75"/>
                  </a:cubicBezTo>
                  <a:cubicBezTo>
                    <a:pt x="170" y="57"/>
                    <a:pt x="163" y="36"/>
                    <a:pt x="149" y="22"/>
                  </a:cubicBezTo>
                  <a:cubicBezTo>
                    <a:pt x="135" y="8"/>
                    <a:pt x="113" y="0"/>
                    <a:pt x="96" y="0"/>
                  </a:cubicBezTo>
                  <a:lnTo>
                    <a:pt x="96" y="0"/>
                  </a:lnTo>
                  <a:cubicBezTo>
                    <a:pt x="53" y="0"/>
                    <a:pt x="17" y="36"/>
                    <a:pt x="17" y="75"/>
                  </a:cubicBezTo>
                  <a:cubicBezTo>
                    <a:pt x="17" y="114"/>
                    <a:pt x="17" y="114"/>
                    <a:pt x="17" y="114"/>
                  </a:cubicBezTo>
                  <a:cubicBezTo>
                    <a:pt x="0" y="114"/>
                    <a:pt x="0" y="114"/>
                    <a:pt x="0" y="114"/>
                  </a:cubicBezTo>
                  <a:cubicBezTo>
                    <a:pt x="0" y="264"/>
                    <a:pt x="0" y="264"/>
                    <a:pt x="0" y="264"/>
                  </a:cubicBezTo>
                  <a:cubicBezTo>
                    <a:pt x="188" y="264"/>
                    <a:pt x="188" y="264"/>
                    <a:pt x="188" y="264"/>
                  </a:cubicBezTo>
                  <a:cubicBezTo>
                    <a:pt x="188" y="114"/>
                    <a:pt x="188" y="114"/>
                    <a:pt x="188" y="114"/>
                  </a:cubicBezTo>
                  <a:lnTo>
                    <a:pt x="46" y="114"/>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68" name="Group 67"/>
          <p:cNvGrpSpPr/>
          <p:nvPr/>
        </p:nvGrpSpPr>
        <p:grpSpPr>
          <a:xfrm>
            <a:off x="6676573" y="1140739"/>
            <a:ext cx="1351695" cy="1107238"/>
            <a:chOff x="5022085" y="1591839"/>
            <a:chExt cx="447675" cy="366712"/>
          </a:xfrm>
        </p:grpSpPr>
        <p:sp>
          <p:nvSpPr>
            <p:cNvPr id="69" name="Freeform 704"/>
            <p:cNvSpPr>
              <a:spLocks noChangeArrowheads="1"/>
            </p:cNvSpPr>
            <p:nvPr/>
          </p:nvSpPr>
          <p:spPr bwMode="auto">
            <a:xfrm>
              <a:off x="5099872" y="1668039"/>
              <a:ext cx="125413" cy="166687"/>
            </a:xfrm>
            <a:custGeom>
              <a:avLst/>
              <a:gdLst>
                <a:gd name="T0" fmla="*/ 40 w 349"/>
                <a:gd name="T1" fmla="*/ 0 h 461"/>
                <a:gd name="T2" fmla="*/ 40 w 349"/>
                <a:gd name="T3" fmla="*/ 0 h 461"/>
                <a:gd name="T4" fmla="*/ 0 w 349"/>
                <a:gd name="T5" fmla="*/ 176 h 461"/>
                <a:gd name="T6" fmla="*/ 174 w 349"/>
                <a:gd name="T7" fmla="*/ 460 h 461"/>
                <a:gd name="T8" fmla="*/ 348 w 349"/>
                <a:gd name="T9" fmla="*/ 176 h 461"/>
                <a:gd name="T10" fmla="*/ 309 w 349"/>
                <a:gd name="T11" fmla="*/ 0 h 461"/>
                <a:gd name="T12" fmla="*/ 40 w 349"/>
                <a:gd name="T13" fmla="*/ 0 h 461"/>
              </a:gdLst>
              <a:ahLst/>
              <a:cxnLst>
                <a:cxn ang="0">
                  <a:pos x="T0" y="T1"/>
                </a:cxn>
                <a:cxn ang="0">
                  <a:pos x="T2" y="T3"/>
                </a:cxn>
                <a:cxn ang="0">
                  <a:pos x="T4" y="T5"/>
                </a:cxn>
                <a:cxn ang="0">
                  <a:pos x="T6" y="T7"/>
                </a:cxn>
                <a:cxn ang="0">
                  <a:pos x="T8" y="T9"/>
                </a:cxn>
                <a:cxn ang="0">
                  <a:pos x="T10" y="T11"/>
                </a:cxn>
                <a:cxn ang="0">
                  <a:pos x="T12" y="T13"/>
                </a:cxn>
              </a:cxnLst>
              <a:rect l="0" t="0" r="r" b="b"/>
              <a:pathLst>
                <a:path w="349" h="461">
                  <a:moveTo>
                    <a:pt x="40" y="0"/>
                  </a:moveTo>
                  <a:lnTo>
                    <a:pt x="40" y="0"/>
                  </a:lnTo>
                  <a:cubicBezTo>
                    <a:pt x="16" y="48"/>
                    <a:pt x="0" y="108"/>
                    <a:pt x="0" y="176"/>
                  </a:cubicBezTo>
                  <a:cubicBezTo>
                    <a:pt x="0" y="332"/>
                    <a:pt x="79" y="460"/>
                    <a:pt x="174" y="460"/>
                  </a:cubicBezTo>
                  <a:cubicBezTo>
                    <a:pt x="269" y="460"/>
                    <a:pt x="348" y="332"/>
                    <a:pt x="348" y="176"/>
                  </a:cubicBezTo>
                  <a:cubicBezTo>
                    <a:pt x="348" y="108"/>
                    <a:pt x="332" y="48"/>
                    <a:pt x="309" y="0"/>
                  </a:cubicBezTo>
                  <a:cubicBezTo>
                    <a:pt x="40" y="0"/>
                    <a:pt x="40" y="0"/>
                    <a:pt x="40" y="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 name="Freeform 705"/>
            <p:cNvSpPr>
              <a:spLocks noChangeArrowheads="1"/>
            </p:cNvSpPr>
            <p:nvPr/>
          </p:nvSpPr>
          <p:spPr bwMode="auto">
            <a:xfrm>
              <a:off x="5163372" y="1660101"/>
              <a:ext cx="63500" cy="73025"/>
            </a:xfrm>
            <a:custGeom>
              <a:avLst/>
              <a:gdLst>
                <a:gd name="T0" fmla="*/ 0 w 175"/>
                <a:gd name="T1" fmla="*/ 0 h 201"/>
                <a:gd name="T2" fmla="*/ 0 w 175"/>
                <a:gd name="T3" fmla="*/ 0 h 201"/>
                <a:gd name="T4" fmla="*/ 0 w 175"/>
                <a:gd name="T5" fmla="*/ 24 h 201"/>
                <a:gd name="T6" fmla="*/ 135 w 175"/>
                <a:gd name="T7" fmla="*/ 24 h 201"/>
                <a:gd name="T8" fmla="*/ 174 w 175"/>
                <a:gd name="T9" fmla="*/ 200 h 201"/>
                <a:gd name="T10" fmla="*/ 174 w 175"/>
                <a:gd name="T11" fmla="*/ 200 h 201"/>
                <a:gd name="T12" fmla="*/ 135 w 175"/>
                <a:gd name="T13" fmla="*/ 24 h 201"/>
                <a:gd name="T14" fmla="*/ 0 w 175"/>
                <a:gd name="T15" fmla="*/ 0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201">
                  <a:moveTo>
                    <a:pt x="0" y="0"/>
                  </a:moveTo>
                  <a:lnTo>
                    <a:pt x="0" y="0"/>
                  </a:lnTo>
                  <a:cubicBezTo>
                    <a:pt x="0" y="24"/>
                    <a:pt x="0" y="24"/>
                    <a:pt x="0" y="24"/>
                  </a:cubicBezTo>
                  <a:cubicBezTo>
                    <a:pt x="135" y="24"/>
                    <a:pt x="135" y="24"/>
                    <a:pt x="135" y="24"/>
                  </a:cubicBezTo>
                  <a:cubicBezTo>
                    <a:pt x="158" y="72"/>
                    <a:pt x="174" y="132"/>
                    <a:pt x="174" y="200"/>
                  </a:cubicBezTo>
                  <a:lnTo>
                    <a:pt x="174" y="200"/>
                  </a:lnTo>
                  <a:cubicBezTo>
                    <a:pt x="174" y="132"/>
                    <a:pt x="158" y="72"/>
                    <a:pt x="135" y="24"/>
                  </a:cubicBezTo>
                  <a:cubicBezTo>
                    <a:pt x="0" y="0"/>
                    <a:pt x="0" y="0"/>
                    <a:pt x="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 name="Freeform 706"/>
            <p:cNvSpPr>
              <a:spLocks noChangeArrowheads="1"/>
            </p:cNvSpPr>
            <p:nvPr/>
          </p:nvSpPr>
          <p:spPr bwMode="auto">
            <a:xfrm>
              <a:off x="5163372" y="1668039"/>
              <a:ext cx="63500" cy="166687"/>
            </a:xfrm>
            <a:custGeom>
              <a:avLst/>
              <a:gdLst>
                <a:gd name="T0" fmla="*/ 135 w 175"/>
                <a:gd name="T1" fmla="*/ 0 h 461"/>
                <a:gd name="T2" fmla="*/ 135 w 175"/>
                <a:gd name="T3" fmla="*/ 0 h 461"/>
                <a:gd name="T4" fmla="*/ 0 w 175"/>
                <a:gd name="T5" fmla="*/ 0 h 461"/>
                <a:gd name="T6" fmla="*/ 0 w 175"/>
                <a:gd name="T7" fmla="*/ 460 h 461"/>
                <a:gd name="T8" fmla="*/ 174 w 175"/>
                <a:gd name="T9" fmla="*/ 176 h 461"/>
                <a:gd name="T10" fmla="*/ 135 w 175"/>
                <a:gd name="T11" fmla="*/ 0 h 461"/>
              </a:gdLst>
              <a:ahLst/>
              <a:cxnLst>
                <a:cxn ang="0">
                  <a:pos x="T0" y="T1"/>
                </a:cxn>
                <a:cxn ang="0">
                  <a:pos x="T2" y="T3"/>
                </a:cxn>
                <a:cxn ang="0">
                  <a:pos x="T4" y="T5"/>
                </a:cxn>
                <a:cxn ang="0">
                  <a:pos x="T6" y="T7"/>
                </a:cxn>
                <a:cxn ang="0">
                  <a:pos x="T8" y="T9"/>
                </a:cxn>
                <a:cxn ang="0">
                  <a:pos x="T10" y="T11"/>
                </a:cxn>
              </a:cxnLst>
              <a:rect l="0" t="0" r="r" b="b"/>
              <a:pathLst>
                <a:path w="175" h="461">
                  <a:moveTo>
                    <a:pt x="135" y="0"/>
                  </a:moveTo>
                  <a:lnTo>
                    <a:pt x="135" y="0"/>
                  </a:lnTo>
                  <a:cubicBezTo>
                    <a:pt x="0" y="0"/>
                    <a:pt x="0" y="0"/>
                    <a:pt x="0" y="0"/>
                  </a:cubicBezTo>
                  <a:cubicBezTo>
                    <a:pt x="0" y="460"/>
                    <a:pt x="0" y="460"/>
                    <a:pt x="0" y="460"/>
                  </a:cubicBezTo>
                  <a:cubicBezTo>
                    <a:pt x="95" y="460"/>
                    <a:pt x="174" y="332"/>
                    <a:pt x="174" y="176"/>
                  </a:cubicBezTo>
                  <a:cubicBezTo>
                    <a:pt x="174" y="108"/>
                    <a:pt x="158" y="48"/>
                    <a:pt x="135"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 name="Freeform 707"/>
            <p:cNvSpPr>
              <a:spLocks noChangeArrowheads="1"/>
            </p:cNvSpPr>
            <p:nvPr/>
          </p:nvSpPr>
          <p:spPr bwMode="auto">
            <a:xfrm>
              <a:off x="5044310" y="1823614"/>
              <a:ext cx="236537" cy="119062"/>
            </a:xfrm>
            <a:custGeom>
              <a:avLst/>
              <a:gdLst>
                <a:gd name="T0" fmla="*/ 392 w 657"/>
                <a:gd name="T1" fmla="*/ 0 h 329"/>
                <a:gd name="T2" fmla="*/ 392 w 657"/>
                <a:gd name="T3" fmla="*/ 0 h 329"/>
                <a:gd name="T4" fmla="*/ 471 w 657"/>
                <a:gd name="T5" fmla="*/ 128 h 329"/>
                <a:gd name="T6" fmla="*/ 617 w 657"/>
                <a:gd name="T7" fmla="*/ 164 h 329"/>
                <a:gd name="T8" fmla="*/ 656 w 657"/>
                <a:gd name="T9" fmla="*/ 328 h 329"/>
                <a:gd name="T10" fmla="*/ 0 w 657"/>
                <a:gd name="T11" fmla="*/ 328 h 329"/>
                <a:gd name="T12" fmla="*/ 44 w 657"/>
                <a:gd name="T13" fmla="*/ 164 h 329"/>
                <a:gd name="T14" fmla="*/ 186 w 657"/>
                <a:gd name="T15" fmla="*/ 128 h 329"/>
                <a:gd name="T16" fmla="*/ 269 w 657"/>
                <a:gd name="T17" fmla="*/ 0 h 329"/>
                <a:gd name="T18" fmla="*/ 320 w 657"/>
                <a:gd name="T19" fmla="*/ 28 h 329"/>
                <a:gd name="T20" fmla="*/ 392 w 657"/>
                <a:gd name="T21"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7" h="329">
                  <a:moveTo>
                    <a:pt x="392" y="0"/>
                  </a:moveTo>
                  <a:lnTo>
                    <a:pt x="392" y="0"/>
                  </a:lnTo>
                  <a:cubicBezTo>
                    <a:pt x="399" y="28"/>
                    <a:pt x="427" y="116"/>
                    <a:pt x="471" y="128"/>
                  </a:cubicBezTo>
                  <a:cubicBezTo>
                    <a:pt x="502" y="136"/>
                    <a:pt x="581" y="156"/>
                    <a:pt x="617" y="164"/>
                  </a:cubicBezTo>
                  <a:cubicBezTo>
                    <a:pt x="656" y="328"/>
                    <a:pt x="656" y="328"/>
                    <a:pt x="656" y="328"/>
                  </a:cubicBezTo>
                  <a:cubicBezTo>
                    <a:pt x="0" y="328"/>
                    <a:pt x="0" y="328"/>
                    <a:pt x="0" y="328"/>
                  </a:cubicBezTo>
                  <a:cubicBezTo>
                    <a:pt x="44" y="164"/>
                    <a:pt x="44" y="164"/>
                    <a:pt x="44" y="164"/>
                  </a:cubicBezTo>
                  <a:cubicBezTo>
                    <a:pt x="75" y="156"/>
                    <a:pt x="158" y="136"/>
                    <a:pt x="186" y="128"/>
                  </a:cubicBezTo>
                  <a:cubicBezTo>
                    <a:pt x="230" y="116"/>
                    <a:pt x="261" y="28"/>
                    <a:pt x="269" y="0"/>
                  </a:cubicBezTo>
                  <a:cubicBezTo>
                    <a:pt x="320" y="28"/>
                    <a:pt x="320" y="28"/>
                    <a:pt x="320" y="28"/>
                  </a:cubicBezTo>
                  <a:lnTo>
                    <a:pt x="392"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 name="Freeform 708"/>
            <p:cNvSpPr>
              <a:spLocks noChangeArrowheads="1"/>
            </p:cNvSpPr>
            <p:nvPr/>
          </p:nvSpPr>
          <p:spPr bwMode="auto">
            <a:xfrm>
              <a:off x="5315772" y="1763289"/>
              <a:ext cx="76200" cy="96837"/>
            </a:xfrm>
            <a:custGeom>
              <a:avLst/>
              <a:gdLst>
                <a:gd name="T0" fmla="*/ 12 w 211"/>
                <a:gd name="T1" fmla="*/ 0 h 269"/>
                <a:gd name="T2" fmla="*/ 12 w 211"/>
                <a:gd name="T3" fmla="*/ 0 h 269"/>
                <a:gd name="T4" fmla="*/ 0 w 211"/>
                <a:gd name="T5" fmla="*/ 80 h 269"/>
                <a:gd name="T6" fmla="*/ 107 w 211"/>
                <a:gd name="T7" fmla="*/ 268 h 269"/>
                <a:gd name="T8" fmla="*/ 210 w 211"/>
                <a:gd name="T9" fmla="*/ 80 h 269"/>
                <a:gd name="T10" fmla="*/ 202 w 211"/>
                <a:gd name="T11" fmla="*/ 0 h 269"/>
                <a:gd name="T12" fmla="*/ 12 w 211"/>
                <a:gd name="T13" fmla="*/ 0 h 269"/>
              </a:gdLst>
              <a:ahLst/>
              <a:cxnLst>
                <a:cxn ang="0">
                  <a:pos x="T0" y="T1"/>
                </a:cxn>
                <a:cxn ang="0">
                  <a:pos x="T2" y="T3"/>
                </a:cxn>
                <a:cxn ang="0">
                  <a:pos x="T4" y="T5"/>
                </a:cxn>
                <a:cxn ang="0">
                  <a:pos x="T6" y="T7"/>
                </a:cxn>
                <a:cxn ang="0">
                  <a:pos x="T8" y="T9"/>
                </a:cxn>
                <a:cxn ang="0">
                  <a:pos x="T10" y="T11"/>
                </a:cxn>
                <a:cxn ang="0">
                  <a:pos x="T12" y="T13"/>
                </a:cxn>
              </a:cxnLst>
              <a:rect l="0" t="0" r="r" b="b"/>
              <a:pathLst>
                <a:path w="211" h="269">
                  <a:moveTo>
                    <a:pt x="12" y="0"/>
                  </a:moveTo>
                  <a:lnTo>
                    <a:pt x="12" y="0"/>
                  </a:lnTo>
                  <a:cubicBezTo>
                    <a:pt x="4" y="24"/>
                    <a:pt x="0" y="52"/>
                    <a:pt x="0" y="80"/>
                  </a:cubicBezTo>
                  <a:cubicBezTo>
                    <a:pt x="0" y="180"/>
                    <a:pt x="48" y="268"/>
                    <a:pt x="107" y="268"/>
                  </a:cubicBezTo>
                  <a:cubicBezTo>
                    <a:pt x="162" y="268"/>
                    <a:pt x="210" y="180"/>
                    <a:pt x="210" y="80"/>
                  </a:cubicBezTo>
                  <a:cubicBezTo>
                    <a:pt x="210" y="52"/>
                    <a:pt x="206" y="24"/>
                    <a:pt x="202" y="0"/>
                  </a:cubicBezTo>
                  <a:cubicBezTo>
                    <a:pt x="12" y="0"/>
                    <a:pt x="12" y="0"/>
                    <a:pt x="12" y="0"/>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 name="Freeform 709"/>
            <p:cNvSpPr>
              <a:spLocks noChangeArrowheads="1"/>
            </p:cNvSpPr>
            <p:nvPr/>
          </p:nvSpPr>
          <p:spPr bwMode="auto">
            <a:xfrm>
              <a:off x="5355460" y="1750589"/>
              <a:ext cx="46037" cy="119062"/>
            </a:xfrm>
            <a:custGeom>
              <a:avLst/>
              <a:gdLst>
                <a:gd name="T0" fmla="*/ 0 w 127"/>
                <a:gd name="T1" fmla="*/ 0 h 329"/>
                <a:gd name="T2" fmla="*/ 0 w 127"/>
                <a:gd name="T3" fmla="*/ 0 h 329"/>
                <a:gd name="T4" fmla="*/ 0 w 127"/>
                <a:gd name="T5" fmla="*/ 36 h 329"/>
                <a:gd name="T6" fmla="*/ 95 w 127"/>
                <a:gd name="T7" fmla="*/ 36 h 329"/>
                <a:gd name="T8" fmla="*/ 103 w 127"/>
                <a:gd name="T9" fmla="*/ 116 h 329"/>
                <a:gd name="T10" fmla="*/ 0 w 127"/>
                <a:gd name="T11" fmla="*/ 304 h 329"/>
                <a:gd name="T12" fmla="*/ 0 w 127"/>
                <a:gd name="T13" fmla="*/ 328 h 329"/>
                <a:gd name="T14" fmla="*/ 126 w 127"/>
                <a:gd name="T15" fmla="*/ 116 h 329"/>
                <a:gd name="T16" fmla="*/ 111 w 127"/>
                <a:gd name="T17" fmla="*/ 12 h 329"/>
                <a:gd name="T18" fmla="*/ 0 w 127"/>
                <a:gd name="T1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329">
                  <a:moveTo>
                    <a:pt x="0" y="0"/>
                  </a:moveTo>
                  <a:lnTo>
                    <a:pt x="0" y="0"/>
                  </a:lnTo>
                  <a:cubicBezTo>
                    <a:pt x="0" y="36"/>
                    <a:pt x="0" y="36"/>
                    <a:pt x="0" y="36"/>
                  </a:cubicBezTo>
                  <a:cubicBezTo>
                    <a:pt x="95" y="36"/>
                    <a:pt x="95" y="36"/>
                    <a:pt x="95" y="36"/>
                  </a:cubicBezTo>
                  <a:cubicBezTo>
                    <a:pt x="99" y="60"/>
                    <a:pt x="103" y="88"/>
                    <a:pt x="103" y="116"/>
                  </a:cubicBezTo>
                  <a:cubicBezTo>
                    <a:pt x="103" y="216"/>
                    <a:pt x="55" y="304"/>
                    <a:pt x="0" y="304"/>
                  </a:cubicBezTo>
                  <a:cubicBezTo>
                    <a:pt x="0" y="328"/>
                    <a:pt x="0" y="328"/>
                    <a:pt x="0" y="328"/>
                  </a:cubicBezTo>
                  <a:cubicBezTo>
                    <a:pt x="71" y="328"/>
                    <a:pt x="126" y="232"/>
                    <a:pt x="126" y="116"/>
                  </a:cubicBezTo>
                  <a:cubicBezTo>
                    <a:pt x="126" y="80"/>
                    <a:pt x="122" y="44"/>
                    <a:pt x="111" y="12"/>
                  </a:cubicBezTo>
                  <a:cubicBezTo>
                    <a:pt x="0" y="0"/>
                    <a:pt x="0" y="0"/>
                    <a:pt x="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 name="Freeform 710"/>
            <p:cNvSpPr>
              <a:spLocks noChangeArrowheads="1"/>
            </p:cNvSpPr>
            <p:nvPr/>
          </p:nvSpPr>
          <p:spPr bwMode="auto">
            <a:xfrm>
              <a:off x="5355460" y="1763289"/>
              <a:ext cx="38100" cy="96837"/>
            </a:xfrm>
            <a:custGeom>
              <a:avLst/>
              <a:gdLst>
                <a:gd name="T0" fmla="*/ 95 w 104"/>
                <a:gd name="T1" fmla="*/ 0 h 269"/>
                <a:gd name="T2" fmla="*/ 95 w 104"/>
                <a:gd name="T3" fmla="*/ 0 h 269"/>
                <a:gd name="T4" fmla="*/ 0 w 104"/>
                <a:gd name="T5" fmla="*/ 0 h 269"/>
                <a:gd name="T6" fmla="*/ 0 w 104"/>
                <a:gd name="T7" fmla="*/ 268 h 269"/>
                <a:gd name="T8" fmla="*/ 103 w 104"/>
                <a:gd name="T9" fmla="*/ 80 h 269"/>
                <a:gd name="T10" fmla="*/ 95 w 104"/>
                <a:gd name="T11" fmla="*/ 0 h 269"/>
              </a:gdLst>
              <a:ahLst/>
              <a:cxnLst>
                <a:cxn ang="0">
                  <a:pos x="T0" y="T1"/>
                </a:cxn>
                <a:cxn ang="0">
                  <a:pos x="T2" y="T3"/>
                </a:cxn>
                <a:cxn ang="0">
                  <a:pos x="T4" y="T5"/>
                </a:cxn>
                <a:cxn ang="0">
                  <a:pos x="T6" y="T7"/>
                </a:cxn>
                <a:cxn ang="0">
                  <a:pos x="T8" y="T9"/>
                </a:cxn>
                <a:cxn ang="0">
                  <a:pos x="T10" y="T11"/>
                </a:cxn>
              </a:cxnLst>
              <a:rect l="0" t="0" r="r" b="b"/>
              <a:pathLst>
                <a:path w="104" h="269">
                  <a:moveTo>
                    <a:pt x="95" y="0"/>
                  </a:moveTo>
                  <a:lnTo>
                    <a:pt x="95" y="0"/>
                  </a:lnTo>
                  <a:cubicBezTo>
                    <a:pt x="0" y="0"/>
                    <a:pt x="0" y="0"/>
                    <a:pt x="0" y="0"/>
                  </a:cubicBezTo>
                  <a:cubicBezTo>
                    <a:pt x="0" y="268"/>
                    <a:pt x="0" y="268"/>
                    <a:pt x="0" y="268"/>
                  </a:cubicBezTo>
                  <a:cubicBezTo>
                    <a:pt x="55" y="268"/>
                    <a:pt x="103" y="180"/>
                    <a:pt x="103" y="80"/>
                  </a:cubicBezTo>
                  <a:cubicBezTo>
                    <a:pt x="103" y="52"/>
                    <a:pt x="99" y="24"/>
                    <a:pt x="95"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 name="Freeform 711"/>
            <p:cNvSpPr>
              <a:spLocks noChangeArrowheads="1"/>
            </p:cNvSpPr>
            <p:nvPr/>
          </p:nvSpPr>
          <p:spPr bwMode="auto">
            <a:xfrm>
              <a:off x="5022085" y="1591839"/>
              <a:ext cx="282575" cy="366712"/>
            </a:xfrm>
            <a:custGeom>
              <a:avLst/>
              <a:gdLst>
                <a:gd name="T0" fmla="*/ 237 w 784"/>
                <a:gd name="T1" fmla="*/ 728 h 1017"/>
                <a:gd name="T2" fmla="*/ 67 w 784"/>
                <a:gd name="T3" fmla="*/ 772 h 1017"/>
                <a:gd name="T4" fmla="*/ 783 w 784"/>
                <a:gd name="T5" fmla="*/ 1016 h 1017"/>
                <a:gd name="T6" fmla="*/ 704 w 784"/>
                <a:gd name="T7" fmla="*/ 768 h 1017"/>
                <a:gd name="T8" fmla="*/ 502 w 784"/>
                <a:gd name="T9" fmla="*/ 644 h 1017"/>
                <a:gd name="T10" fmla="*/ 522 w 784"/>
                <a:gd name="T11" fmla="*/ 624 h 1017"/>
                <a:gd name="T12" fmla="*/ 557 w 784"/>
                <a:gd name="T13" fmla="*/ 624 h 1017"/>
                <a:gd name="T14" fmla="*/ 605 w 784"/>
                <a:gd name="T15" fmla="*/ 592 h 1017"/>
                <a:gd name="T16" fmla="*/ 648 w 784"/>
                <a:gd name="T17" fmla="*/ 564 h 1017"/>
                <a:gd name="T18" fmla="*/ 664 w 784"/>
                <a:gd name="T19" fmla="*/ 564 h 1017"/>
                <a:gd name="T20" fmla="*/ 692 w 784"/>
                <a:gd name="T21" fmla="*/ 524 h 1017"/>
                <a:gd name="T22" fmla="*/ 707 w 784"/>
                <a:gd name="T23" fmla="*/ 468 h 1017"/>
                <a:gd name="T24" fmla="*/ 739 w 784"/>
                <a:gd name="T25" fmla="*/ 436 h 1017"/>
                <a:gd name="T26" fmla="*/ 743 w 784"/>
                <a:gd name="T27" fmla="*/ 388 h 1017"/>
                <a:gd name="T28" fmla="*/ 739 w 784"/>
                <a:gd name="T29" fmla="*/ 340 h 1017"/>
                <a:gd name="T30" fmla="*/ 723 w 784"/>
                <a:gd name="T31" fmla="*/ 316 h 1017"/>
                <a:gd name="T32" fmla="*/ 735 w 784"/>
                <a:gd name="T33" fmla="*/ 284 h 1017"/>
                <a:gd name="T34" fmla="*/ 696 w 784"/>
                <a:gd name="T35" fmla="*/ 248 h 1017"/>
                <a:gd name="T36" fmla="*/ 696 w 784"/>
                <a:gd name="T37" fmla="*/ 228 h 1017"/>
                <a:gd name="T38" fmla="*/ 688 w 784"/>
                <a:gd name="T39" fmla="*/ 168 h 1017"/>
                <a:gd name="T40" fmla="*/ 640 w 784"/>
                <a:gd name="T41" fmla="*/ 140 h 1017"/>
                <a:gd name="T42" fmla="*/ 609 w 784"/>
                <a:gd name="T43" fmla="*/ 92 h 1017"/>
                <a:gd name="T44" fmla="*/ 597 w 784"/>
                <a:gd name="T45" fmla="*/ 84 h 1017"/>
                <a:gd name="T46" fmla="*/ 537 w 784"/>
                <a:gd name="T47" fmla="*/ 64 h 1017"/>
                <a:gd name="T48" fmla="*/ 502 w 784"/>
                <a:gd name="T49" fmla="*/ 20 h 1017"/>
                <a:gd name="T50" fmla="*/ 451 w 784"/>
                <a:gd name="T51" fmla="*/ 8 h 1017"/>
                <a:gd name="T52" fmla="*/ 395 w 784"/>
                <a:gd name="T53" fmla="*/ 4 h 1017"/>
                <a:gd name="T54" fmla="*/ 348 w 784"/>
                <a:gd name="T55" fmla="*/ 0 h 1017"/>
                <a:gd name="T56" fmla="*/ 285 w 784"/>
                <a:gd name="T57" fmla="*/ 12 h 1017"/>
                <a:gd name="T58" fmla="*/ 253 w 784"/>
                <a:gd name="T59" fmla="*/ 52 h 1017"/>
                <a:gd name="T60" fmla="*/ 206 w 784"/>
                <a:gd name="T61" fmla="*/ 84 h 1017"/>
                <a:gd name="T62" fmla="*/ 150 w 784"/>
                <a:gd name="T63" fmla="*/ 124 h 1017"/>
                <a:gd name="T64" fmla="*/ 131 w 784"/>
                <a:gd name="T65" fmla="*/ 120 h 1017"/>
                <a:gd name="T66" fmla="*/ 111 w 784"/>
                <a:gd name="T67" fmla="*/ 172 h 1017"/>
                <a:gd name="T68" fmla="*/ 95 w 784"/>
                <a:gd name="T69" fmla="*/ 224 h 1017"/>
                <a:gd name="T70" fmla="*/ 63 w 784"/>
                <a:gd name="T71" fmla="*/ 256 h 1017"/>
                <a:gd name="T72" fmla="*/ 51 w 784"/>
                <a:gd name="T73" fmla="*/ 312 h 1017"/>
                <a:gd name="T74" fmla="*/ 40 w 784"/>
                <a:gd name="T75" fmla="*/ 364 h 1017"/>
                <a:gd name="T76" fmla="*/ 40 w 784"/>
                <a:gd name="T77" fmla="*/ 424 h 1017"/>
                <a:gd name="T78" fmla="*/ 75 w 784"/>
                <a:gd name="T79" fmla="*/ 452 h 1017"/>
                <a:gd name="T80" fmla="*/ 75 w 784"/>
                <a:gd name="T81" fmla="*/ 464 h 1017"/>
                <a:gd name="T82" fmla="*/ 91 w 784"/>
                <a:gd name="T83" fmla="*/ 520 h 1017"/>
                <a:gd name="T84" fmla="*/ 103 w 784"/>
                <a:gd name="T85" fmla="*/ 528 h 1017"/>
                <a:gd name="T86" fmla="*/ 142 w 784"/>
                <a:gd name="T87" fmla="*/ 556 h 1017"/>
                <a:gd name="T88" fmla="*/ 166 w 784"/>
                <a:gd name="T89" fmla="*/ 584 h 1017"/>
                <a:gd name="T90" fmla="*/ 182 w 784"/>
                <a:gd name="T91" fmla="*/ 576 h 1017"/>
                <a:gd name="T92" fmla="*/ 206 w 784"/>
                <a:gd name="T93" fmla="*/ 604 h 1017"/>
                <a:gd name="T94" fmla="*/ 237 w 784"/>
                <a:gd name="T95" fmla="*/ 624 h 1017"/>
                <a:gd name="T96" fmla="*/ 281 w 784"/>
                <a:gd name="T97" fmla="*/ 644 h 1017"/>
                <a:gd name="T98" fmla="*/ 680 w 784"/>
                <a:gd name="T99" fmla="*/ 808 h 1017"/>
                <a:gd name="T100" fmla="*/ 719 w 784"/>
                <a:gd name="T101" fmla="*/ 972 h 1017"/>
                <a:gd name="T102" fmla="*/ 107 w 784"/>
                <a:gd name="T103" fmla="*/ 808 h 1017"/>
                <a:gd name="T104" fmla="*/ 391 w 784"/>
                <a:gd name="T105" fmla="*/ 860 h 1017"/>
                <a:gd name="T106" fmla="*/ 680 w 784"/>
                <a:gd name="T107" fmla="*/ 808 h 1017"/>
                <a:gd name="T108" fmla="*/ 534 w 784"/>
                <a:gd name="T109" fmla="*/ 772 h 1017"/>
                <a:gd name="T110" fmla="*/ 391 w 784"/>
                <a:gd name="T111" fmla="*/ 812 h 1017"/>
                <a:gd name="T112" fmla="*/ 249 w 784"/>
                <a:gd name="T113" fmla="*/ 772 h 1017"/>
                <a:gd name="T114" fmla="*/ 391 w 784"/>
                <a:gd name="T115" fmla="*/ 696 h 1017"/>
                <a:gd name="T116" fmla="*/ 534 w 784"/>
                <a:gd name="T117" fmla="*/ 772 h 1017"/>
                <a:gd name="T118" fmla="*/ 245 w 784"/>
                <a:gd name="T119" fmla="*/ 332 h 1017"/>
                <a:gd name="T120" fmla="*/ 537 w 784"/>
                <a:gd name="T121" fmla="*/ 332 h 1017"/>
                <a:gd name="T122" fmla="*/ 391 w 784"/>
                <a:gd name="T123" fmla="*/ 648 h 1017"/>
                <a:gd name="T124" fmla="*/ 245 w 784"/>
                <a:gd name="T125" fmla="*/ 332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4" h="1017">
                  <a:moveTo>
                    <a:pt x="237" y="728"/>
                  </a:moveTo>
                  <a:lnTo>
                    <a:pt x="237" y="728"/>
                  </a:lnTo>
                  <a:cubicBezTo>
                    <a:pt x="202" y="736"/>
                    <a:pt x="83" y="768"/>
                    <a:pt x="79" y="768"/>
                  </a:cubicBezTo>
                  <a:cubicBezTo>
                    <a:pt x="67" y="772"/>
                    <a:pt x="67" y="772"/>
                    <a:pt x="67" y="772"/>
                  </a:cubicBezTo>
                  <a:cubicBezTo>
                    <a:pt x="0" y="1016"/>
                    <a:pt x="0" y="1016"/>
                    <a:pt x="0" y="1016"/>
                  </a:cubicBezTo>
                  <a:cubicBezTo>
                    <a:pt x="783" y="1016"/>
                    <a:pt x="783" y="1016"/>
                    <a:pt x="783" y="1016"/>
                  </a:cubicBezTo>
                  <a:cubicBezTo>
                    <a:pt x="715" y="772"/>
                    <a:pt x="715" y="772"/>
                    <a:pt x="715" y="772"/>
                  </a:cubicBezTo>
                  <a:cubicBezTo>
                    <a:pt x="704" y="768"/>
                    <a:pt x="704" y="768"/>
                    <a:pt x="704" y="768"/>
                  </a:cubicBezTo>
                  <a:cubicBezTo>
                    <a:pt x="704" y="768"/>
                    <a:pt x="581" y="736"/>
                    <a:pt x="549" y="728"/>
                  </a:cubicBezTo>
                  <a:cubicBezTo>
                    <a:pt x="537" y="724"/>
                    <a:pt x="518" y="684"/>
                    <a:pt x="502" y="644"/>
                  </a:cubicBezTo>
                  <a:cubicBezTo>
                    <a:pt x="506" y="640"/>
                    <a:pt x="514" y="632"/>
                    <a:pt x="518" y="624"/>
                  </a:cubicBezTo>
                  <a:lnTo>
                    <a:pt x="522" y="624"/>
                  </a:lnTo>
                  <a:cubicBezTo>
                    <a:pt x="530" y="624"/>
                    <a:pt x="534" y="624"/>
                    <a:pt x="542" y="616"/>
                  </a:cubicBezTo>
                  <a:cubicBezTo>
                    <a:pt x="545" y="620"/>
                    <a:pt x="553" y="624"/>
                    <a:pt x="557" y="624"/>
                  </a:cubicBezTo>
                  <a:cubicBezTo>
                    <a:pt x="569" y="624"/>
                    <a:pt x="581" y="616"/>
                    <a:pt x="585" y="604"/>
                  </a:cubicBezTo>
                  <a:cubicBezTo>
                    <a:pt x="593" y="604"/>
                    <a:pt x="601" y="600"/>
                    <a:pt x="605" y="592"/>
                  </a:cubicBezTo>
                  <a:cubicBezTo>
                    <a:pt x="609" y="596"/>
                    <a:pt x="613" y="596"/>
                    <a:pt x="617" y="596"/>
                  </a:cubicBezTo>
                  <a:cubicBezTo>
                    <a:pt x="632" y="596"/>
                    <a:pt x="648" y="580"/>
                    <a:pt x="648" y="564"/>
                  </a:cubicBezTo>
                  <a:lnTo>
                    <a:pt x="648" y="560"/>
                  </a:lnTo>
                  <a:cubicBezTo>
                    <a:pt x="652" y="564"/>
                    <a:pt x="656" y="564"/>
                    <a:pt x="664" y="564"/>
                  </a:cubicBezTo>
                  <a:cubicBezTo>
                    <a:pt x="680" y="564"/>
                    <a:pt x="696" y="552"/>
                    <a:pt x="696" y="536"/>
                  </a:cubicBezTo>
                  <a:cubicBezTo>
                    <a:pt x="696" y="532"/>
                    <a:pt x="692" y="528"/>
                    <a:pt x="692" y="524"/>
                  </a:cubicBezTo>
                  <a:cubicBezTo>
                    <a:pt x="707" y="524"/>
                    <a:pt x="719" y="508"/>
                    <a:pt x="719" y="492"/>
                  </a:cubicBezTo>
                  <a:cubicBezTo>
                    <a:pt x="719" y="484"/>
                    <a:pt x="715" y="472"/>
                    <a:pt x="707" y="468"/>
                  </a:cubicBezTo>
                  <a:cubicBezTo>
                    <a:pt x="707" y="468"/>
                    <a:pt x="707" y="468"/>
                    <a:pt x="711" y="468"/>
                  </a:cubicBezTo>
                  <a:cubicBezTo>
                    <a:pt x="727" y="468"/>
                    <a:pt x="739" y="456"/>
                    <a:pt x="739" y="436"/>
                  </a:cubicBezTo>
                  <a:cubicBezTo>
                    <a:pt x="739" y="428"/>
                    <a:pt x="735" y="420"/>
                    <a:pt x="731" y="416"/>
                  </a:cubicBezTo>
                  <a:cubicBezTo>
                    <a:pt x="739" y="412"/>
                    <a:pt x="743" y="400"/>
                    <a:pt x="743" y="388"/>
                  </a:cubicBezTo>
                  <a:cubicBezTo>
                    <a:pt x="743" y="380"/>
                    <a:pt x="739" y="368"/>
                    <a:pt x="731" y="364"/>
                  </a:cubicBezTo>
                  <a:cubicBezTo>
                    <a:pt x="735" y="356"/>
                    <a:pt x="739" y="348"/>
                    <a:pt x="739" y="340"/>
                  </a:cubicBezTo>
                  <a:cubicBezTo>
                    <a:pt x="739" y="332"/>
                    <a:pt x="731" y="320"/>
                    <a:pt x="723" y="316"/>
                  </a:cubicBezTo>
                  <a:lnTo>
                    <a:pt x="723" y="316"/>
                  </a:lnTo>
                  <a:cubicBezTo>
                    <a:pt x="723" y="316"/>
                    <a:pt x="723" y="312"/>
                    <a:pt x="719" y="308"/>
                  </a:cubicBezTo>
                  <a:cubicBezTo>
                    <a:pt x="727" y="304"/>
                    <a:pt x="735" y="292"/>
                    <a:pt x="735" y="284"/>
                  </a:cubicBezTo>
                  <a:cubicBezTo>
                    <a:pt x="735" y="264"/>
                    <a:pt x="719" y="248"/>
                    <a:pt x="700" y="248"/>
                  </a:cubicBezTo>
                  <a:cubicBezTo>
                    <a:pt x="700" y="248"/>
                    <a:pt x="700" y="248"/>
                    <a:pt x="696" y="248"/>
                  </a:cubicBezTo>
                  <a:cubicBezTo>
                    <a:pt x="696" y="244"/>
                    <a:pt x="696" y="244"/>
                    <a:pt x="696" y="240"/>
                  </a:cubicBezTo>
                  <a:cubicBezTo>
                    <a:pt x="696" y="236"/>
                    <a:pt x="696" y="232"/>
                    <a:pt x="696" y="228"/>
                  </a:cubicBezTo>
                  <a:cubicBezTo>
                    <a:pt x="696" y="216"/>
                    <a:pt x="688" y="204"/>
                    <a:pt x="676" y="196"/>
                  </a:cubicBezTo>
                  <a:cubicBezTo>
                    <a:pt x="684" y="192"/>
                    <a:pt x="688" y="180"/>
                    <a:pt x="688" y="168"/>
                  </a:cubicBezTo>
                  <a:cubicBezTo>
                    <a:pt x="688" y="152"/>
                    <a:pt x="676" y="136"/>
                    <a:pt x="656" y="136"/>
                  </a:cubicBezTo>
                  <a:cubicBezTo>
                    <a:pt x="648" y="136"/>
                    <a:pt x="644" y="136"/>
                    <a:pt x="640" y="140"/>
                  </a:cubicBezTo>
                  <a:cubicBezTo>
                    <a:pt x="640" y="136"/>
                    <a:pt x="640" y="128"/>
                    <a:pt x="640" y="124"/>
                  </a:cubicBezTo>
                  <a:cubicBezTo>
                    <a:pt x="640" y="108"/>
                    <a:pt x="628" y="92"/>
                    <a:pt x="609" y="92"/>
                  </a:cubicBezTo>
                  <a:cubicBezTo>
                    <a:pt x="605" y="92"/>
                    <a:pt x="601" y="92"/>
                    <a:pt x="597" y="92"/>
                  </a:cubicBezTo>
                  <a:cubicBezTo>
                    <a:pt x="597" y="92"/>
                    <a:pt x="597" y="88"/>
                    <a:pt x="597" y="84"/>
                  </a:cubicBezTo>
                  <a:cubicBezTo>
                    <a:pt x="597" y="64"/>
                    <a:pt x="581" y="48"/>
                    <a:pt x="565" y="48"/>
                  </a:cubicBezTo>
                  <a:cubicBezTo>
                    <a:pt x="553" y="48"/>
                    <a:pt x="542" y="56"/>
                    <a:pt x="537" y="64"/>
                  </a:cubicBezTo>
                  <a:cubicBezTo>
                    <a:pt x="537" y="60"/>
                    <a:pt x="537" y="56"/>
                    <a:pt x="537" y="52"/>
                  </a:cubicBezTo>
                  <a:cubicBezTo>
                    <a:pt x="537" y="36"/>
                    <a:pt x="522" y="20"/>
                    <a:pt x="502" y="20"/>
                  </a:cubicBezTo>
                  <a:cubicBezTo>
                    <a:pt x="494" y="20"/>
                    <a:pt x="486" y="20"/>
                    <a:pt x="478" y="28"/>
                  </a:cubicBezTo>
                  <a:cubicBezTo>
                    <a:pt x="474" y="16"/>
                    <a:pt x="462" y="8"/>
                    <a:pt x="451" y="8"/>
                  </a:cubicBezTo>
                  <a:cubicBezTo>
                    <a:pt x="439" y="8"/>
                    <a:pt x="431" y="12"/>
                    <a:pt x="423" y="20"/>
                  </a:cubicBezTo>
                  <a:cubicBezTo>
                    <a:pt x="419" y="8"/>
                    <a:pt x="407" y="4"/>
                    <a:pt x="395" y="4"/>
                  </a:cubicBezTo>
                  <a:cubicBezTo>
                    <a:pt x="387" y="4"/>
                    <a:pt x="379" y="8"/>
                    <a:pt x="372" y="12"/>
                  </a:cubicBezTo>
                  <a:cubicBezTo>
                    <a:pt x="364" y="4"/>
                    <a:pt x="356" y="0"/>
                    <a:pt x="348" y="0"/>
                  </a:cubicBezTo>
                  <a:cubicBezTo>
                    <a:pt x="332" y="0"/>
                    <a:pt x="316" y="12"/>
                    <a:pt x="312" y="28"/>
                  </a:cubicBezTo>
                  <a:cubicBezTo>
                    <a:pt x="308" y="20"/>
                    <a:pt x="296" y="12"/>
                    <a:pt x="285" y="12"/>
                  </a:cubicBezTo>
                  <a:cubicBezTo>
                    <a:pt x="265" y="12"/>
                    <a:pt x="253" y="28"/>
                    <a:pt x="253" y="48"/>
                  </a:cubicBezTo>
                  <a:cubicBezTo>
                    <a:pt x="253" y="52"/>
                    <a:pt x="253" y="52"/>
                    <a:pt x="253" y="52"/>
                  </a:cubicBezTo>
                  <a:cubicBezTo>
                    <a:pt x="249" y="52"/>
                    <a:pt x="241" y="52"/>
                    <a:pt x="237" y="52"/>
                  </a:cubicBezTo>
                  <a:cubicBezTo>
                    <a:pt x="221" y="52"/>
                    <a:pt x="206" y="68"/>
                    <a:pt x="206" y="84"/>
                  </a:cubicBezTo>
                  <a:cubicBezTo>
                    <a:pt x="202" y="84"/>
                    <a:pt x="194" y="84"/>
                    <a:pt x="190" y="84"/>
                  </a:cubicBezTo>
                  <a:cubicBezTo>
                    <a:pt x="170" y="84"/>
                    <a:pt x="150" y="100"/>
                    <a:pt x="150" y="124"/>
                  </a:cubicBezTo>
                  <a:lnTo>
                    <a:pt x="150" y="128"/>
                  </a:lnTo>
                  <a:cubicBezTo>
                    <a:pt x="146" y="124"/>
                    <a:pt x="138" y="120"/>
                    <a:pt x="131" y="120"/>
                  </a:cubicBezTo>
                  <a:cubicBezTo>
                    <a:pt x="115" y="120"/>
                    <a:pt x="99" y="132"/>
                    <a:pt x="99" y="148"/>
                  </a:cubicBezTo>
                  <a:cubicBezTo>
                    <a:pt x="99" y="160"/>
                    <a:pt x="107" y="168"/>
                    <a:pt x="111" y="172"/>
                  </a:cubicBezTo>
                  <a:cubicBezTo>
                    <a:pt x="99" y="176"/>
                    <a:pt x="87" y="188"/>
                    <a:pt x="87" y="204"/>
                  </a:cubicBezTo>
                  <a:cubicBezTo>
                    <a:pt x="87" y="212"/>
                    <a:pt x="91" y="220"/>
                    <a:pt x="95" y="224"/>
                  </a:cubicBezTo>
                  <a:lnTo>
                    <a:pt x="95" y="224"/>
                  </a:lnTo>
                  <a:cubicBezTo>
                    <a:pt x="79" y="224"/>
                    <a:pt x="63" y="240"/>
                    <a:pt x="63" y="256"/>
                  </a:cubicBezTo>
                  <a:cubicBezTo>
                    <a:pt x="63" y="264"/>
                    <a:pt x="67" y="276"/>
                    <a:pt x="75" y="280"/>
                  </a:cubicBezTo>
                  <a:cubicBezTo>
                    <a:pt x="63" y="284"/>
                    <a:pt x="51" y="296"/>
                    <a:pt x="51" y="312"/>
                  </a:cubicBezTo>
                  <a:cubicBezTo>
                    <a:pt x="51" y="320"/>
                    <a:pt x="59" y="328"/>
                    <a:pt x="67" y="336"/>
                  </a:cubicBezTo>
                  <a:cubicBezTo>
                    <a:pt x="51" y="336"/>
                    <a:pt x="40" y="348"/>
                    <a:pt x="40" y="364"/>
                  </a:cubicBezTo>
                  <a:cubicBezTo>
                    <a:pt x="40" y="380"/>
                    <a:pt x="47" y="388"/>
                    <a:pt x="59" y="392"/>
                  </a:cubicBezTo>
                  <a:cubicBezTo>
                    <a:pt x="47" y="400"/>
                    <a:pt x="40" y="408"/>
                    <a:pt x="40" y="424"/>
                  </a:cubicBezTo>
                  <a:cubicBezTo>
                    <a:pt x="40" y="440"/>
                    <a:pt x="51" y="452"/>
                    <a:pt x="71" y="452"/>
                  </a:cubicBezTo>
                  <a:lnTo>
                    <a:pt x="75" y="452"/>
                  </a:lnTo>
                  <a:cubicBezTo>
                    <a:pt x="75" y="456"/>
                    <a:pt x="75" y="460"/>
                    <a:pt x="75" y="464"/>
                  </a:cubicBezTo>
                  <a:lnTo>
                    <a:pt x="75" y="464"/>
                  </a:lnTo>
                  <a:cubicBezTo>
                    <a:pt x="67" y="468"/>
                    <a:pt x="59" y="480"/>
                    <a:pt x="59" y="492"/>
                  </a:cubicBezTo>
                  <a:cubicBezTo>
                    <a:pt x="59" y="508"/>
                    <a:pt x="75" y="520"/>
                    <a:pt x="91" y="520"/>
                  </a:cubicBezTo>
                  <a:cubicBezTo>
                    <a:pt x="95" y="520"/>
                    <a:pt x="99" y="520"/>
                    <a:pt x="103" y="516"/>
                  </a:cubicBezTo>
                  <a:cubicBezTo>
                    <a:pt x="103" y="520"/>
                    <a:pt x="103" y="524"/>
                    <a:pt x="103" y="528"/>
                  </a:cubicBezTo>
                  <a:cubicBezTo>
                    <a:pt x="103" y="544"/>
                    <a:pt x="115" y="560"/>
                    <a:pt x="131" y="560"/>
                  </a:cubicBezTo>
                  <a:cubicBezTo>
                    <a:pt x="134" y="560"/>
                    <a:pt x="138" y="556"/>
                    <a:pt x="142" y="556"/>
                  </a:cubicBezTo>
                  <a:lnTo>
                    <a:pt x="142" y="560"/>
                  </a:lnTo>
                  <a:cubicBezTo>
                    <a:pt x="142" y="572"/>
                    <a:pt x="150" y="584"/>
                    <a:pt x="166" y="584"/>
                  </a:cubicBezTo>
                  <a:cubicBezTo>
                    <a:pt x="170" y="584"/>
                    <a:pt x="178" y="580"/>
                    <a:pt x="182" y="576"/>
                  </a:cubicBezTo>
                  <a:lnTo>
                    <a:pt x="182" y="576"/>
                  </a:lnTo>
                  <a:cubicBezTo>
                    <a:pt x="182" y="576"/>
                    <a:pt x="182" y="576"/>
                    <a:pt x="182" y="580"/>
                  </a:cubicBezTo>
                  <a:cubicBezTo>
                    <a:pt x="182" y="592"/>
                    <a:pt x="194" y="604"/>
                    <a:pt x="206" y="604"/>
                  </a:cubicBezTo>
                  <a:lnTo>
                    <a:pt x="210" y="604"/>
                  </a:lnTo>
                  <a:cubicBezTo>
                    <a:pt x="213" y="616"/>
                    <a:pt x="225" y="624"/>
                    <a:pt x="237" y="624"/>
                  </a:cubicBezTo>
                  <a:cubicBezTo>
                    <a:pt x="245" y="624"/>
                    <a:pt x="253" y="620"/>
                    <a:pt x="257" y="616"/>
                  </a:cubicBezTo>
                  <a:cubicBezTo>
                    <a:pt x="265" y="628"/>
                    <a:pt x="273" y="636"/>
                    <a:pt x="281" y="644"/>
                  </a:cubicBezTo>
                  <a:cubicBezTo>
                    <a:pt x="269" y="684"/>
                    <a:pt x="245" y="724"/>
                    <a:pt x="237" y="728"/>
                  </a:cubicBezTo>
                  <a:close/>
                  <a:moveTo>
                    <a:pt x="680" y="808"/>
                  </a:moveTo>
                  <a:lnTo>
                    <a:pt x="680" y="808"/>
                  </a:lnTo>
                  <a:cubicBezTo>
                    <a:pt x="719" y="972"/>
                    <a:pt x="719" y="972"/>
                    <a:pt x="719" y="972"/>
                  </a:cubicBezTo>
                  <a:cubicBezTo>
                    <a:pt x="63" y="972"/>
                    <a:pt x="63" y="972"/>
                    <a:pt x="63" y="972"/>
                  </a:cubicBezTo>
                  <a:cubicBezTo>
                    <a:pt x="107" y="808"/>
                    <a:pt x="107" y="808"/>
                    <a:pt x="107" y="808"/>
                  </a:cubicBezTo>
                  <a:cubicBezTo>
                    <a:pt x="119" y="808"/>
                    <a:pt x="138" y="800"/>
                    <a:pt x="158" y="796"/>
                  </a:cubicBezTo>
                  <a:cubicBezTo>
                    <a:pt x="194" y="812"/>
                    <a:pt x="296" y="860"/>
                    <a:pt x="391" y="860"/>
                  </a:cubicBezTo>
                  <a:cubicBezTo>
                    <a:pt x="490" y="860"/>
                    <a:pt x="593" y="812"/>
                    <a:pt x="624" y="796"/>
                  </a:cubicBezTo>
                  <a:cubicBezTo>
                    <a:pt x="648" y="800"/>
                    <a:pt x="668" y="808"/>
                    <a:pt x="680" y="808"/>
                  </a:cubicBezTo>
                  <a:close/>
                  <a:moveTo>
                    <a:pt x="534" y="772"/>
                  </a:moveTo>
                  <a:lnTo>
                    <a:pt x="534" y="772"/>
                  </a:lnTo>
                  <a:cubicBezTo>
                    <a:pt x="542" y="772"/>
                    <a:pt x="545" y="776"/>
                    <a:pt x="553" y="776"/>
                  </a:cubicBezTo>
                  <a:cubicBezTo>
                    <a:pt x="510" y="792"/>
                    <a:pt x="447" y="812"/>
                    <a:pt x="391" y="812"/>
                  </a:cubicBezTo>
                  <a:cubicBezTo>
                    <a:pt x="336" y="812"/>
                    <a:pt x="277" y="792"/>
                    <a:pt x="233" y="776"/>
                  </a:cubicBezTo>
                  <a:cubicBezTo>
                    <a:pt x="237" y="776"/>
                    <a:pt x="245" y="772"/>
                    <a:pt x="249" y="772"/>
                  </a:cubicBezTo>
                  <a:cubicBezTo>
                    <a:pt x="281" y="764"/>
                    <a:pt x="308" y="712"/>
                    <a:pt x="320" y="676"/>
                  </a:cubicBezTo>
                  <a:cubicBezTo>
                    <a:pt x="344" y="688"/>
                    <a:pt x="368" y="696"/>
                    <a:pt x="391" y="696"/>
                  </a:cubicBezTo>
                  <a:cubicBezTo>
                    <a:pt x="419" y="696"/>
                    <a:pt x="443" y="688"/>
                    <a:pt x="462" y="676"/>
                  </a:cubicBezTo>
                  <a:cubicBezTo>
                    <a:pt x="478" y="712"/>
                    <a:pt x="502" y="764"/>
                    <a:pt x="534" y="772"/>
                  </a:cubicBezTo>
                  <a:close/>
                  <a:moveTo>
                    <a:pt x="245" y="332"/>
                  </a:moveTo>
                  <a:lnTo>
                    <a:pt x="245" y="332"/>
                  </a:lnTo>
                  <a:cubicBezTo>
                    <a:pt x="277" y="296"/>
                    <a:pt x="332" y="240"/>
                    <a:pt x="391" y="240"/>
                  </a:cubicBezTo>
                  <a:cubicBezTo>
                    <a:pt x="451" y="240"/>
                    <a:pt x="506" y="296"/>
                    <a:pt x="537" y="332"/>
                  </a:cubicBezTo>
                  <a:cubicBezTo>
                    <a:pt x="542" y="352"/>
                    <a:pt x="542" y="368"/>
                    <a:pt x="542" y="388"/>
                  </a:cubicBezTo>
                  <a:cubicBezTo>
                    <a:pt x="542" y="528"/>
                    <a:pt x="474" y="648"/>
                    <a:pt x="391" y="648"/>
                  </a:cubicBezTo>
                  <a:cubicBezTo>
                    <a:pt x="312" y="648"/>
                    <a:pt x="241" y="528"/>
                    <a:pt x="241" y="388"/>
                  </a:cubicBezTo>
                  <a:cubicBezTo>
                    <a:pt x="241" y="368"/>
                    <a:pt x="245" y="352"/>
                    <a:pt x="245" y="332"/>
                  </a:cubicBez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 name="Freeform 712"/>
            <p:cNvSpPr>
              <a:spLocks noChangeArrowheads="1"/>
            </p:cNvSpPr>
            <p:nvPr/>
          </p:nvSpPr>
          <p:spPr bwMode="auto">
            <a:xfrm>
              <a:off x="5293547" y="1715664"/>
              <a:ext cx="122238" cy="161925"/>
            </a:xfrm>
            <a:custGeom>
              <a:avLst/>
              <a:gdLst>
                <a:gd name="T0" fmla="*/ 170 w 341"/>
                <a:gd name="T1" fmla="*/ 448 h 449"/>
                <a:gd name="T2" fmla="*/ 170 w 341"/>
                <a:gd name="T3" fmla="*/ 448 h 449"/>
                <a:gd name="T4" fmla="*/ 296 w 341"/>
                <a:gd name="T5" fmla="*/ 336 h 449"/>
                <a:gd name="T6" fmla="*/ 300 w 341"/>
                <a:gd name="T7" fmla="*/ 336 h 449"/>
                <a:gd name="T8" fmla="*/ 300 w 341"/>
                <a:gd name="T9" fmla="*/ 328 h 449"/>
                <a:gd name="T10" fmla="*/ 308 w 341"/>
                <a:gd name="T11" fmla="*/ 304 h 449"/>
                <a:gd name="T12" fmla="*/ 332 w 341"/>
                <a:gd name="T13" fmla="*/ 168 h 449"/>
                <a:gd name="T14" fmla="*/ 170 w 341"/>
                <a:gd name="T15" fmla="*/ 0 h 449"/>
                <a:gd name="T16" fmla="*/ 4 w 341"/>
                <a:gd name="T17" fmla="*/ 168 h 449"/>
                <a:gd name="T18" fmla="*/ 28 w 341"/>
                <a:gd name="T19" fmla="*/ 296 h 449"/>
                <a:gd name="T20" fmla="*/ 170 w 341"/>
                <a:gd name="T21" fmla="*/ 448 h 449"/>
                <a:gd name="T22" fmla="*/ 170 w 341"/>
                <a:gd name="T23" fmla="*/ 400 h 449"/>
                <a:gd name="T24" fmla="*/ 170 w 341"/>
                <a:gd name="T25" fmla="*/ 400 h 449"/>
                <a:gd name="T26" fmla="*/ 63 w 341"/>
                <a:gd name="T27" fmla="*/ 212 h 449"/>
                <a:gd name="T28" fmla="*/ 67 w 341"/>
                <a:gd name="T29" fmla="*/ 192 h 449"/>
                <a:gd name="T30" fmla="*/ 119 w 341"/>
                <a:gd name="T31" fmla="*/ 160 h 449"/>
                <a:gd name="T32" fmla="*/ 170 w 341"/>
                <a:gd name="T33" fmla="*/ 176 h 449"/>
                <a:gd name="T34" fmla="*/ 221 w 341"/>
                <a:gd name="T35" fmla="*/ 160 h 449"/>
                <a:gd name="T36" fmla="*/ 273 w 341"/>
                <a:gd name="T37" fmla="*/ 188 h 449"/>
                <a:gd name="T38" fmla="*/ 273 w 341"/>
                <a:gd name="T39" fmla="*/ 212 h 449"/>
                <a:gd name="T40" fmla="*/ 170 w 341"/>
                <a:gd name="T41" fmla="*/ 40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1" h="449">
                  <a:moveTo>
                    <a:pt x="170" y="448"/>
                  </a:moveTo>
                  <a:lnTo>
                    <a:pt x="170" y="448"/>
                  </a:lnTo>
                  <a:cubicBezTo>
                    <a:pt x="225" y="448"/>
                    <a:pt x="273" y="404"/>
                    <a:pt x="296" y="336"/>
                  </a:cubicBezTo>
                  <a:cubicBezTo>
                    <a:pt x="296" y="336"/>
                    <a:pt x="296" y="336"/>
                    <a:pt x="300" y="336"/>
                  </a:cubicBezTo>
                  <a:cubicBezTo>
                    <a:pt x="300" y="332"/>
                    <a:pt x="300" y="332"/>
                    <a:pt x="300" y="328"/>
                  </a:cubicBezTo>
                  <a:cubicBezTo>
                    <a:pt x="304" y="320"/>
                    <a:pt x="304" y="312"/>
                    <a:pt x="308" y="304"/>
                  </a:cubicBezTo>
                  <a:cubicBezTo>
                    <a:pt x="320" y="268"/>
                    <a:pt x="332" y="216"/>
                    <a:pt x="332" y="168"/>
                  </a:cubicBezTo>
                  <a:cubicBezTo>
                    <a:pt x="340" y="60"/>
                    <a:pt x="170" y="0"/>
                    <a:pt x="170" y="0"/>
                  </a:cubicBezTo>
                  <a:cubicBezTo>
                    <a:pt x="170" y="0"/>
                    <a:pt x="0" y="60"/>
                    <a:pt x="4" y="168"/>
                  </a:cubicBezTo>
                  <a:cubicBezTo>
                    <a:pt x="8" y="212"/>
                    <a:pt x="16" y="260"/>
                    <a:pt x="28" y="296"/>
                  </a:cubicBezTo>
                  <a:cubicBezTo>
                    <a:pt x="47" y="384"/>
                    <a:pt x="103" y="448"/>
                    <a:pt x="170" y="448"/>
                  </a:cubicBezTo>
                  <a:close/>
                  <a:moveTo>
                    <a:pt x="170" y="400"/>
                  </a:moveTo>
                  <a:lnTo>
                    <a:pt x="170" y="400"/>
                  </a:lnTo>
                  <a:cubicBezTo>
                    <a:pt x="111" y="400"/>
                    <a:pt x="63" y="312"/>
                    <a:pt x="63" y="212"/>
                  </a:cubicBezTo>
                  <a:cubicBezTo>
                    <a:pt x="63" y="204"/>
                    <a:pt x="67" y="196"/>
                    <a:pt x="67" y="192"/>
                  </a:cubicBezTo>
                  <a:cubicBezTo>
                    <a:pt x="75" y="180"/>
                    <a:pt x="91" y="168"/>
                    <a:pt x="119" y="160"/>
                  </a:cubicBezTo>
                  <a:cubicBezTo>
                    <a:pt x="119" y="160"/>
                    <a:pt x="130" y="176"/>
                    <a:pt x="170" y="176"/>
                  </a:cubicBezTo>
                  <a:cubicBezTo>
                    <a:pt x="209" y="176"/>
                    <a:pt x="221" y="160"/>
                    <a:pt x="221" y="160"/>
                  </a:cubicBezTo>
                  <a:cubicBezTo>
                    <a:pt x="245" y="168"/>
                    <a:pt x="261" y="180"/>
                    <a:pt x="273" y="188"/>
                  </a:cubicBezTo>
                  <a:cubicBezTo>
                    <a:pt x="273" y="196"/>
                    <a:pt x="273" y="204"/>
                    <a:pt x="273" y="212"/>
                  </a:cubicBezTo>
                  <a:cubicBezTo>
                    <a:pt x="273" y="312"/>
                    <a:pt x="225" y="400"/>
                    <a:pt x="170" y="400"/>
                  </a:cubicBez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 name="Freeform 713"/>
            <p:cNvSpPr>
              <a:spLocks noChangeArrowheads="1"/>
            </p:cNvSpPr>
            <p:nvPr/>
          </p:nvSpPr>
          <p:spPr bwMode="auto">
            <a:xfrm>
              <a:off x="5237985" y="1871239"/>
              <a:ext cx="231775" cy="87312"/>
            </a:xfrm>
            <a:custGeom>
              <a:avLst/>
              <a:gdLst>
                <a:gd name="T0" fmla="*/ 597 w 645"/>
                <a:gd name="T1" fmla="*/ 64 h 241"/>
                <a:gd name="T2" fmla="*/ 597 w 645"/>
                <a:gd name="T3" fmla="*/ 64 h 241"/>
                <a:gd name="T4" fmla="*/ 423 w 645"/>
                <a:gd name="T5" fmla="*/ 0 h 241"/>
                <a:gd name="T6" fmla="*/ 324 w 645"/>
                <a:gd name="T7" fmla="*/ 52 h 241"/>
                <a:gd name="T8" fmla="*/ 221 w 645"/>
                <a:gd name="T9" fmla="*/ 0 h 241"/>
                <a:gd name="T10" fmla="*/ 47 w 645"/>
                <a:gd name="T11" fmla="*/ 64 h 241"/>
                <a:gd name="T12" fmla="*/ 0 w 645"/>
                <a:gd name="T13" fmla="*/ 240 h 241"/>
                <a:gd name="T14" fmla="*/ 644 w 645"/>
                <a:gd name="T15" fmla="*/ 240 h 241"/>
                <a:gd name="T16" fmla="*/ 597 w 645"/>
                <a:gd name="T17" fmla="*/ 6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5" h="241">
                  <a:moveTo>
                    <a:pt x="597" y="64"/>
                  </a:moveTo>
                  <a:lnTo>
                    <a:pt x="597" y="64"/>
                  </a:lnTo>
                  <a:cubicBezTo>
                    <a:pt x="423" y="0"/>
                    <a:pt x="423" y="0"/>
                    <a:pt x="423" y="0"/>
                  </a:cubicBezTo>
                  <a:cubicBezTo>
                    <a:pt x="423" y="28"/>
                    <a:pt x="379" y="52"/>
                    <a:pt x="324" y="52"/>
                  </a:cubicBezTo>
                  <a:cubicBezTo>
                    <a:pt x="268" y="52"/>
                    <a:pt x="221" y="28"/>
                    <a:pt x="221" y="0"/>
                  </a:cubicBezTo>
                  <a:cubicBezTo>
                    <a:pt x="47" y="64"/>
                    <a:pt x="47" y="64"/>
                    <a:pt x="47" y="64"/>
                  </a:cubicBezTo>
                  <a:cubicBezTo>
                    <a:pt x="0" y="240"/>
                    <a:pt x="0" y="240"/>
                    <a:pt x="0" y="240"/>
                  </a:cubicBezTo>
                  <a:cubicBezTo>
                    <a:pt x="644" y="240"/>
                    <a:pt x="644" y="240"/>
                    <a:pt x="644" y="240"/>
                  </a:cubicBezTo>
                  <a:lnTo>
                    <a:pt x="597" y="64"/>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81" name="Rectangle 80"/>
          <p:cNvSpPr/>
          <p:nvPr/>
        </p:nvSpPr>
        <p:spPr>
          <a:xfrm>
            <a:off x="94614" y="886405"/>
            <a:ext cx="2880084" cy="3322320"/>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82" name="Rectangle 81"/>
          <p:cNvSpPr/>
          <p:nvPr/>
        </p:nvSpPr>
        <p:spPr>
          <a:xfrm>
            <a:off x="3284982" y="886405"/>
            <a:ext cx="2880084" cy="3322320"/>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Tree>
    <p:extLst>
      <p:ext uri="{BB962C8B-B14F-4D97-AF65-F5344CB8AC3E}">
        <p14:creationId xmlns:p14="http://schemas.microsoft.com/office/powerpoint/2010/main" val="3166523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fade">
                                      <p:cBhvr>
                                        <p:cTn id="23" dur="500"/>
                                        <p:tgtEl>
                                          <p:spTgt spid="81"/>
                                        </p:tgtEl>
                                      </p:cBhvr>
                                    </p:animEffect>
                                  </p:childTnLst>
                                </p:cTn>
                              </p:par>
                              <p:par>
                                <p:cTn id="24" presetID="10" presetClass="entr" presetSubtype="0"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500"/>
                                        <p:tgtEl>
                                          <p:spTgt spid="6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fade">
                                      <p:cBhvr>
                                        <p:cTn id="42" dur="500"/>
                                        <p:tgtEl>
                                          <p:spTgt spid="82"/>
                                        </p:tgtEl>
                                      </p:cBhvr>
                                    </p:animEffect>
                                  </p:childTnLst>
                                </p:cTn>
                              </p:par>
                              <p:par>
                                <p:cTn id="43" presetID="10" presetClass="entr" presetSubtype="0"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fade">
                                      <p:cBhvr>
                                        <p:cTn id="45" dur="500"/>
                                        <p:tgtEl>
                                          <p:spTgt spid="6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40" grpId="0"/>
      <p:bldP spid="41" grpId="0"/>
      <p:bldP spid="43" grpId="0"/>
      <p:bldP spid="44" grpId="0"/>
      <p:bldP spid="81" grpId="0" animBg="1"/>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21"/>
          <p:cNvSpPr>
            <a:spLocks noChangeArrowheads="1"/>
          </p:cNvSpPr>
          <p:nvPr/>
        </p:nvSpPr>
        <p:spPr bwMode="auto">
          <a:xfrm>
            <a:off x="2695141" y="3221957"/>
            <a:ext cx="329928" cy="3299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Oval 122"/>
          <p:cNvSpPr>
            <a:spLocks noChangeArrowheads="1"/>
          </p:cNvSpPr>
          <p:nvPr/>
        </p:nvSpPr>
        <p:spPr bwMode="auto">
          <a:xfrm>
            <a:off x="2695141" y="2301651"/>
            <a:ext cx="329928" cy="3472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3"/>
          <p:cNvSpPr>
            <a:spLocks noEditPoints="1"/>
          </p:cNvSpPr>
          <p:nvPr/>
        </p:nvSpPr>
        <p:spPr bwMode="auto">
          <a:xfrm>
            <a:off x="2434670" y="1016688"/>
            <a:ext cx="850859" cy="2917213"/>
          </a:xfrm>
          <a:custGeom>
            <a:avLst/>
            <a:gdLst>
              <a:gd name="T0" fmla="*/ 199 w 199"/>
              <a:gd name="T1" fmla="*/ 0 h 670"/>
              <a:gd name="T2" fmla="*/ 99 w 199"/>
              <a:gd name="T3" fmla="*/ 0 h 670"/>
              <a:gd name="T4" fmla="*/ 0 w 199"/>
              <a:gd name="T5" fmla="*/ 0 h 670"/>
              <a:gd name="T6" fmla="*/ 0 w 199"/>
              <a:gd name="T7" fmla="*/ 670 h 670"/>
              <a:gd name="T8" fmla="*/ 99 w 199"/>
              <a:gd name="T9" fmla="*/ 670 h 670"/>
              <a:gd name="T10" fmla="*/ 199 w 199"/>
              <a:gd name="T11" fmla="*/ 670 h 670"/>
              <a:gd name="T12" fmla="*/ 199 w 199"/>
              <a:gd name="T13" fmla="*/ 0 h 670"/>
              <a:gd name="T14" fmla="*/ 100 w 199"/>
              <a:gd name="T15" fmla="*/ 619 h 670"/>
              <a:gd name="T16" fmla="*/ 99 w 199"/>
              <a:gd name="T17" fmla="*/ 619 h 670"/>
              <a:gd name="T18" fmla="*/ 99 w 199"/>
              <a:gd name="T19" fmla="*/ 619 h 670"/>
              <a:gd name="T20" fmla="*/ 26 w 199"/>
              <a:gd name="T21" fmla="*/ 545 h 670"/>
              <a:gd name="T22" fmla="*/ 99 w 199"/>
              <a:gd name="T23" fmla="*/ 471 h 670"/>
              <a:gd name="T24" fmla="*/ 99 w 199"/>
              <a:gd name="T25" fmla="*/ 471 h 670"/>
              <a:gd name="T26" fmla="*/ 100 w 199"/>
              <a:gd name="T27" fmla="*/ 471 h 670"/>
              <a:gd name="T28" fmla="*/ 174 w 199"/>
              <a:gd name="T29" fmla="*/ 545 h 670"/>
              <a:gd name="T30" fmla="*/ 100 w 199"/>
              <a:gd name="T31" fmla="*/ 619 h 670"/>
              <a:gd name="T32" fmla="*/ 100 w 199"/>
              <a:gd name="T33" fmla="*/ 409 h 670"/>
              <a:gd name="T34" fmla="*/ 99 w 199"/>
              <a:gd name="T35" fmla="*/ 409 h 670"/>
              <a:gd name="T36" fmla="*/ 99 w 199"/>
              <a:gd name="T37" fmla="*/ 409 h 670"/>
              <a:gd name="T38" fmla="*/ 26 w 199"/>
              <a:gd name="T39" fmla="*/ 335 h 670"/>
              <a:gd name="T40" fmla="*/ 99 w 199"/>
              <a:gd name="T41" fmla="*/ 261 h 670"/>
              <a:gd name="T42" fmla="*/ 99 w 199"/>
              <a:gd name="T43" fmla="*/ 261 h 670"/>
              <a:gd name="T44" fmla="*/ 100 w 199"/>
              <a:gd name="T45" fmla="*/ 261 h 670"/>
              <a:gd name="T46" fmla="*/ 174 w 199"/>
              <a:gd name="T47" fmla="*/ 335 h 670"/>
              <a:gd name="T48" fmla="*/ 100 w 199"/>
              <a:gd name="T49" fmla="*/ 409 h 670"/>
              <a:gd name="T50" fmla="*/ 100 w 199"/>
              <a:gd name="T51" fmla="*/ 199 h 670"/>
              <a:gd name="T52" fmla="*/ 99 w 199"/>
              <a:gd name="T53" fmla="*/ 199 h 670"/>
              <a:gd name="T54" fmla="*/ 26 w 199"/>
              <a:gd name="T55" fmla="*/ 125 h 670"/>
              <a:gd name="T56" fmla="*/ 99 w 199"/>
              <a:gd name="T57" fmla="*/ 51 h 670"/>
              <a:gd name="T58" fmla="*/ 99 w 199"/>
              <a:gd name="T59" fmla="*/ 51 h 670"/>
              <a:gd name="T60" fmla="*/ 100 w 199"/>
              <a:gd name="T61" fmla="*/ 51 h 670"/>
              <a:gd name="T62" fmla="*/ 174 w 199"/>
              <a:gd name="T63" fmla="*/ 125 h 670"/>
              <a:gd name="T64" fmla="*/ 100 w 199"/>
              <a:gd name="T65" fmla="*/ 199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9" h="670">
                <a:moveTo>
                  <a:pt x="199" y="0"/>
                </a:moveTo>
                <a:cubicBezTo>
                  <a:pt x="99" y="0"/>
                  <a:pt x="99" y="0"/>
                  <a:pt x="99" y="0"/>
                </a:cubicBezTo>
                <a:cubicBezTo>
                  <a:pt x="0" y="0"/>
                  <a:pt x="0" y="0"/>
                  <a:pt x="0" y="0"/>
                </a:cubicBezTo>
                <a:cubicBezTo>
                  <a:pt x="0" y="670"/>
                  <a:pt x="0" y="670"/>
                  <a:pt x="0" y="670"/>
                </a:cubicBezTo>
                <a:cubicBezTo>
                  <a:pt x="99" y="670"/>
                  <a:pt x="99" y="670"/>
                  <a:pt x="99" y="670"/>
                </a:cubicBezTo>
                <a:cubicBezTo>
                  <a:pt x="199" y="670"/>
                  <a:pt x="199" y="670"/>
                  <a:pt x="199" y="670"/>
                </a:cubicBezTo>
                <a:lnTo>
                  <a:pt x="199" y="0"/>
                </a:lnTo>
                <a:close/>
                <a:moveTo>
                  <a:pt x="100" y="619"/>
                </a:moveTo>
                <a:cubicBezTo>
                  <a:pt x="99" y="619"/>
                  <a:pt x="99" y="619"/>
                  <a:pt x="99" y="619"/>
                </a:cubicBezTo>
                <a:cubicBezTo>
                  <a:pt x="99" y="619"/>
                  <a:pt x="99" y="619"/>
                  <a:pt x="99" y="619"/>
                </a:cubicBezTo>
                <a:cubicBezTo>
                  <a:pt x="59" y="619"/>
                  <a:pt x="26" y="586"/>
                  <a:pt x="26" y="545"/>
                </a:cubicBezTo>
                <a:cubicBezTo>
                  <a:pt x="26" y="504"/>
                  <a:pt x="59" y="471"/>
                  <a:pt x="99" y="471"/>
                </a:cubicBezTo>
                <a:cubicBezTo>
                  <a:pt x="99" y="471"/>
                  <a:pt x="99" y="471"/>
                  <a:pt x="99" y="471"/>
                </a:cubicBezTo>
                <a:cubicBezTo>
                  <a:pt x="100" y="471"/>
                  <a:pt x="100" y="471"/>
                  <a:pt x="100" y="471"/>
                </a:cubicBezTo>
                <a:cubicBezTo>
                  <a:pt x="140" y="471"/>
                  <a:pt x="174" y="504"/>
                  <a:pt x="174" y="545"/>
                </a:cubicBezTo>
                <a:cubicBezTo>
                  <a:pt x="174" y="586"/>
                  <a:pt x="140" y="619"/>
                  <a:pt x="100" y="619"/>
                </a:cubicBezTo>
                <a:close/>
                <a:moveTo>
                  <a:pt x="100" y="409"/>
                </a:moveTo>
                <a:cubicBezTo>
                  <a:pt x="99" y="409"/>
                  <a:pt x="99" y="409"/>
                  <a:pt x="99" y="409"/>
                </a:cubicBezTo>
                <a:cubicBezTo>
                  <a:pt x="99" y="409"/>
                  <a:pt x="99" y="409"/>
                  <a:pt x="99" y="409"/>
                </a:cubicBezTo>
                <a:cubicBezTo>
                  <a:pt x="59" y="409"/>
                  <a:pt x="26" y="376"/>
                  <a:pt x="26" y="335"/>
                </a:cubicBezTo>
                <a:cubicBezTo>
                  <a:pt x="26" y="294"/>
                  <a:pt x="59" y="261"/>
                  <a:pt x="99" y="261"/>
                </a:cubicBezTo>
                <a:cubicBezTo>
                  <a:pt x="99" y="261"/>
                  <a:pt x="99" y="261"/>
                  <a:pt x="99" y="261"/>
                </a:cubicBezTo>
                <a:cubicBezTo>
                  <a:pt x="100" y="261"/>
                  <a:pt x="100" y="261"/>
                  <a:pt x="100" y="261"/>
                </a:cubicBezTo>
                <a:cubicBezTo>
                  <a:pt x="140" y="261"/>
                  <a:pt x="174" y="294"/>
                  <a:pt x="174" y="335"/>
                </a:cubicBezTo>
                <a:cubicBezTo>
                  <a:pt x="174" y="376"/>
                  <a:pt x="140" y="409"/>
                  <a:pt x="100" y="409"/>
                </a:cubicBezTo>
                <a:close/>
                <a:moveTo>
                  <a:pt x="100" y="199"/>
                </a:moveTo>
                <a:cubicBezTo>
                  <a:pt x="99" y="199"/>
                  <a:pt x="99" y="199"/>
                  <a:pt x="99" y="199"/>
                </a:cubicBezTo>
                <a:cubicBezTo>
                  <a:pt x="59" y="199"/>
                  <a:pt x="26" y="165"/>
                  <a:pt x="26" y="125"/>
                </a:cubicBezTo>
                <a:cubicBezTo>
                  <a:pt x="26" y="84"/>
                  <a:pt x="59" y="51"/>
                  <a:pt x="99" y="51"/>
                </a:cubicBezTo>
                <a:cubicBezTo>
                  <a:pt x="99" y="51"/>
                  <a:pt x="99" y="51"/>
                  <a:pt x="99" y="51"/>
                </a:cubicBezTo>
                <a:cubicBezTo>
                  <a:pt x="100" y="51"/>
                  <a:pt x="100" y="51"/>
                  <a:pt x="100" y="51"/>
                </a:cubicBezTo>
                <a:cubicBezTo>
                  <a:pt x="140" y="51"/>
                  <a:pt x="174" y="84"/>
                  <a:pt x="174" y="125"/>
                </a:cubicBezTo>
                <a:cubicBezTo>
                  <a:pt x="174" y="166"/>
                  <a:pt x="140" y="199"/>
                  <a:pt x="100"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4"/>
          <p:cNvSpPr>
            <a:spLocks/>
          </p:cNvSpPr>
          <p:nvPr/>
        </p:nvSpPr>
        <p:spPr bwMode="auto">
          <a:xfrm>
            <a:off x="2851415" y="1016688"/>
            <a:ext cx="434115" cy="2917213"/>
          </a:xfrm>
          <a:custGeom>
            <a:avLst/>
            <a:gdLst>
              <a:gd name="T0" fmla="*/ 1 w 100"/>
              <a:gd name="T1" fmla="*/ 51 h 670"/>
              <a:gd name="T2" fmla="*/ 75 w 100"/>
              <a:gd name="T3" fmla="*/ 125 h 670"/>
              <a:gd name="T4" fmla="*/ 1 w 100"/>
              <a:gd name="T5" fmla="*/ 199 h 670"/>
              <a:gd name="T6" fmla="*/ 0 w 100"/>
              <a:gd name="T7" fmla="*/ 199 h 670"/>
              <a:gd name="T8" fmla="*/ 0 w 100"/>
              <a:gd name="T9" fmla="*/ 261 h 670"/>
              <a:gd name="T10" fmla="*/ 1 w 100"/>
              <a:gd name="T11" fmla="*/ 261 h 670"/>
              <a:gd name="T12" fmla="*/ 75 w 100"/>
              <a:gd name="T13" fmla="*/ 335 h 670"/>
              <a:gd name="T14" fmla="*/ 1 w 100"/>
              <a:gd name="T15" fmla="*/ 409 h 670"/>
              <a:gd name="T16" fmla="*/ 0 w 100"/>
              <a:gd name="T17" fmla="*/ 409 h 670"/>
              <a:gd name="T18" fmla="*/ 0 w 100"/>
              <a:gd name="T19" fmla="*/ 471 h 670"/>
              <a:gd name="T20" fmla="*/ 1 w 100"/>
              <a:gd name="T21" fmla="*/ 471 h 670"/>
              <a:gd name="T22" fmla="*/ 75 w 100"/>
              <a:gd name="T23" fmla="*/ 545 h 670"/>
              <a:gd name="T24" fmla="*/ 1 w 100"/>
              <a:gd name="T25" fmla="*/ 619 h 670"/>
              <a:gd name="T26" fmla="*/ 0 w 100"/>
              <a:gd name="T27" fmla="*/ 619 h 670"/>
              <a:gd name="T28" fmla="*/ 0 w 100"/>
              <a:gd name="T29" fmla="*/ 670 h 670"/>
              <a:gd name="T30" fmla="*/ 100 w 100"/>
              <a:gd name="T31" fmla="*/ 670 h 670"/>
              <a:gd name="T32" fmla="*/ 100 w 100"/>
              <a:gd name="T33" fmla="*/ 0 h 670"/>
              <a:gd name="T34" fmla="*/ 0 w 100"/>
              <a:gd name="T35" fmla="*/ 0 h 670"/>
              <a:gd name="T36" fmla="*/ 0 w 100"/>
              <a:gd name="T37" fmla="*/ 51 h 670"/>
              <a:gd name="T38" fmla="*/ 1 w 100"/>
              <a:gd name="T39" fmla="*/ 51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670">
                <a:moveTo>
                  <a:pt x="1" y="51"/>
                </a:moveTo>
                <a:cubicBezTo>
                  <a:pt x="41" y="51"/>
                  <a:pt x="75" y="84"/>
                  <a:pt x="75" y="125"/>
                </a:cubicBezTo>
                <a:cubicBezTo>
                  <a:pt x="75" y="166"/>
                  <a:pt x="41" y="199"/>
                  <a:pt x="1" y="199"/>
                </a:cubicBezTo>
                <a:cubicBezTo>
                  <a:pt x="0" y="199"/>
                  <a:pt x="0" y="199"/>
                  <a:pt x="0" y="199"/>
                </a:cubicBezTo>
                <a:cubicBezTo>
                  <a:pt x="0" y="261"/>
                  <a:pt x="0" y="261"/>
                  <a:pt x="0" y="261"/>
                </a:cubicBezTo>
                <a:cubicBezTo>
                  <a:pt x="1" y="261"/>
                  <a:pt x="1" y="261"/>
                  <a:pt x="1" y="261"/>
                </a:cubicBezTo>
                <a:cubicBezTo>
                  <a:pt x="41" y="261"/>
                  <a:pt x="75" y="294"/>
                  <a:pt x="75" y="335"/>
                </a:cubicBezTo>
                <a:cubicBezTo>
                  <a:pt x="75" y="376"/>
                  <a:pt x="41" y="409"/>
                  <a:pt x="1" y="409"/>
                </a:cubicBezTo>
                <a:cubicBezTo>
                  <a:pt x="0" y="409"/>
                  <a:pt x="0" y="409"/>
                  <a:pt x="0" y="409"/>
                </a:cubicBezTo>
                <a:cubicBezTo>
                  <a:pt x="0" y="471"/>
                  <a:pt x="0" y="471"/>
                  <a:pt x="0" y="471"/>
                </a:cubicBezTo>
                <a:cubicBezTo>
                  <a:pt x="1" y="471"/>
                  <a:pt x="1" y="471"/>
                  <a:pt x="1" y="471"/>
                </a:cubicBezTo>
                <a:cubicBezTo>
                  <a:pt x="41" y="471"/>
                  <a:pt x="75" y="504"/>
                  <a:pt x="75" y="545"/>
                </a:cubicBezTo>
                <a:cubicBezTo>
                  <a:pt x="75" y="586"/>
                  <a:pt x="41" y="619"/>
                  <a:pt x="1" y="619"/>
                </a:cubicBezTo>
                <a:cubicBezTo>
                  <a:pt x="0" y="619"/>
                  <a:pt x="0" y="619"/>
                  <a:pt x="0" y="619"/>
                </a:cubicBezTo>
                <a:cubicBezTo>
                  <a:pt x="0" y="670"/>
                  <a:pt x="0" y="670"/>
                  <a:pt x="0" y="670"/>
                </a:cubicBezTo>
                <a:cubicBezTo>
                  <a:pt x="100" y="670"/>
                  <a:pt x="100" y="670"/>
                  <a:pt x="100" y="670"/>
                </a:cubicBezTo>
                <a:cubicBezTo>
                  <a:pt x="100" y="0"/>
                  <a:pt x="100" y="0"/>
                  <a:pt x="100" y="0"/>
                </a:cubicBezTo>
                <a:cubicBezTo>
                  <a:pt x="0" y="0"/>
                  <a:pt x="0" y="0"/>
                  <a:pt x="0" y="0"/>
                </a:cubicBezTo>
                <a:cubicBezTo>
                  <a:pt x="0" y="51"/>
                  <a:pt x="0" y="51"/>
                  <a:pt x="0" y="51"/>
                </a:cubicBezTo>
                <a:lnTo>
                  <a:pt x="1" y="51"/>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5"/>
          <p:cNvSpPr>
            <a:spLocks noEditPoints="1"/>
          </p:cNvSpPr>
          <p:nvPr/>
        </p:nvSpPr>
        <p:spPr bwMode="auto">
          <a:xfrm>
            <a:off x="1774824" y="877773"/>
            <a:ext cx="2170551" cy="3351328"/>
          </a:xfrm>
          <a:custGeom>
            <a:avLst/>
            <a:gdLst>
              <a:gd name="T0" fmla="*/ 125 w 125"/>
              <a:gd name="T1" fmla="*/ 74 h 193"/>
              <a:gd name="T2" fmla="*/ 96 w 125"/>
              <a:gd name="T3" fmla="*/ 74 h 193"/>
              <a:gd name="T4" fmla="*/ 96 w 125"/>
              <a:gd name="T5" fmla="*/ 43 h 193"/>
              <a:gd name="T6" fmla="*/ 125 w 125"/>
              <a:gd name="T7" fmla="*/ 14 h 193"/>
              <a:gd name="T8" fmla="*/ 96 w 125"/>
              <a:gd name="T9" fmla="*/ 14 h 193"/>
              <a:gd name="T10" fmla="*/ 96 w 125"/>
              <a:gd name="T11" fmla="*/ 0 h 193"/>
              <a:gd name="T12" fmla="*/ 29 w 125"/>
              <a:gd name="T13" fmla="*/ 0 h 193"/>
              <a:gd name="T14" fmla="*/ 29 w 125"/>
              <a:gd name="T15" fmla="*/ 13 h 193"/>
              <a:gd name="T16" fmla="*/ 0 w 125"/>
              <a:gd name="T17" fmla="*/ 13 h 193"/>
              <a:gd name="T18" fmla="*/ 29 w 125"/>
              <a:gd name="T19" fmla="*/ 42 h 193"/>
              <a:gd name="T20" fmla="*/ 29 w 125"/>
              <a:gd name="T21" fmla="*/ 73 h 193"/>
              <a:gd name="T22" fmla="*/ 0 w 125"/>
              <a:gd name="T23" fmla="*/ 73 h 193"/>
              <a:gd name="T24" fmla="*/ 29 w 125"/>
              <a:gd name="T25" fmla="*/ 102 h 193"/>
              <a:gd name="T26" fmla="*/ 29 w 125"/>
              <a:gd name="T27" fmla="*/ 134 h 193"/>
              <a:gd name="T28" fmla="*/ 0 w 125"/>
              <a:gd name="T29" fmla="*/ 134 h 193"/>
              <a:gd name="T30" fmla="*/ 29 w 125"/>
              <a:gd name="T31" fmla="*/ 162 h 193"/>
              <a:gd name="T32" fmla="*/ 29 w 125"/>
              <a:gd name="T33" fmla="*/ 184 h 193"/>
              <a:gd name="T34" fmla="*/ 47 w 125"/>
              <a:gd name="T35" fmla="*/ 184 h 193"/>
              <a:gd name="T36" fmla="*/ 47 w 125"/>
              <a:gd name="T37" fmla="*/ 193 h 193"/>
              <a:gd name="T38" fmla="*/ 78 w 125"/>
              <a:gd name="T39" fmla="*/ 193 h 193"/>
              <a:gd name="T40" fmla="*/ 78 w 125"/>
              <a:gd name="T41" fmla="*/ 184 h 193"/>
              <a:gd name="T42" fmla="*/ 96 w 125"/>
              <a:gd name="T43" fmla="*/ 184 h 193"/>
              <a:gd name="T44" fmla="*/ 96 w 125"/>
              <a:gd name="T45" fmla="*/ 164 h 193"/>
              <a:gd name="T46" fmla="*/ 125 w 125"/>
              <a:gd name="T47" fmla="*/ 135 h 193"/>
              <a:gd name="T48" fmla="*/ 96 w 125"/>
              <a:gd name="T49" fmla="*/ 135 h 193"/>
              <a:gd name="T50" fmla="*/ 96 w 125"/>
              <a:gd name="T51" fmla="*/ 103 h 193"/>
              <a:gd name="T52" fmla="*/ 125 w 125"/>
              <a:gd name="T53" fmla="*/ 74 h 193"/>
              <a:gd name="T54" fmla="*/ 87 w 125"/>
              <a:gd name="T55" fmla="*/ 176 h 193"/>
              <a:gd name="T56" fmla="*/ 38 w 125"/>
              <a:gd name="T57" fmla="*/ 176 h 193"/>
              <a:gd name="T58" fmla="*/ 38 w 125"/>
              <a:gd name="T59" fmla="*/ 8 h 193"/>
              <a:gd name="T60" fmla="*/ 87 w 125"/>
              <a:gd name="T61" fmla="*/ 8 h 193"/>
              <a:gd name="T62" fmla="*/ 87 w 125"/>
              <a:gd name="T63" fmla="*/ 17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5" h="193">
                <a:moveTo>
                  <a:pt x="125" y="74"/>
                </a:moveTo>
                <a:lnTo>
                  <a:pt x="96" y="74"/>
                </a:lnTo>
                <a:lnTo>
                  <a:pt x="96" y="43"/>
                </a:lnTo>
                <a:lnTo>
                  <a:pt x="125" y="14"/>
                </a:lnTo>
                <a:lnTo>
                  <a:pt x="96" y="14"/>
                </a:lnTo>
                <a:lnTo>
                  <a:pt x="96" y="0"/>
                </a:lnTo>
                <a:lnTo>
                  <a:pt x="29" y="0"/>
                </a:lnTo>
                <a:lnTo>
                  <a:pt x="29" y="13"/>
                </a:lnTo>
                <a:lnTo>
                  <a:pt x="0" y="13"/>
                </a:lnTo>
                <a:lnTo>
                  <a:pt x="29" y="42"/>
                </a:lnTo>
                <a:lnTo>
                  <a:pt x="29" y="73"/>
                </a:lnTo>
                <a:lnTo>
                  <a:pt x="0" y="73"/>
                </a:lnTo>
                <a:lnTo>
                  <a:pt x="29" y="102"/>
                </a:lnTo>
                <a:lnTo>
                  <a:pt x="29" y="134"/>
                </a:lnTo>
                <a:lnTo>
                  <a:pt x="0" y="134"/>
                </a:lnTo>
                <a:lnTo>
                  <a:pt x="29" y="162"/>
                </a:lnTo>
                <a:lnTo>
                  <a:pt x="29" y="184"/>
                </a:lnTo>
                <a:lnTo>
                  <a:pt x="47" y="184"/>
                </a:lnTo>
                <a:lnTo>
                  <a:pt x="47" y="193"/>
                </a:lnTo>
                <a:lnTo>
                  <a:pt x="78" y="193"/>
                </a:lnTo>
                <a:lnTo>
                  <a:pt x="78" y="184"/>
                </a:lnTo>
                <a:lnTo>
                  <a:pt x="96" y="184"/>
                </a:lnTo>
                <a:lnTo>
                  <a:pt x="96" y="164"/>
                </a:lnTo>
                <a:lnTo>
                  <a:pt x="125" y="135"/>
                </a:lnTo>
                <a:lnTo>
                  <a:pt x="96" y="135"/>
                </a:lnTo>
                <a:lnTo>
                  <a:pt x="96" y="103"/>
                </a:lnTo>
                <a:lnTo>
                  <a:pt x="125" y="74"/>
                </a:lnTo>
                <a:close/>
                <a:moveTo>
                  <a:pt x="87" y="176"/>
                </a:moveTo>
                <a:lnTo>
                  <a:pt x="38" y="176"/>
                </a:lnTo>
                <a:lnTo>
                  <a:pt x="38" y="8"/>
                </a:lnTo>
                <a:lnTo>
                  <a:pt x="87" y="8"/>
                </a:lnTo>
                <a:lnTo>
                  <a:pt x="87" y="17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7" name="Freeform 126"/>
          <p:cNvSpPr>
            <a:spLocks noEditPoints="1"/>
          </p:cNvSpPr>
          <p:nvPr/>
        </p:nvSpPr>
        <p:spPr bwMode="auto">
          <a:xfrm>
            <a:off x="2538856" y="2147496"/>
            <a:ext cx="642487" cy="642487"/>
          </a:xfrm>
          <a:custGeom>
            <a:avLst/>
            <a:gdLst>
              <a:gd name="T0" fmla="*/ 74 w 148"/>
              <a:gd name="T1" fmla="*/ 0 h 148"/>
              <a:gd name="T2" fmla="*/ 0 w 148"/>
              <a:gd name="T3" fmla="*/ 74 h 148"/>
              <a:gd name="T4" fmla="*/ 74 w 148"/>
              <a:gd name="T5" fmla="*/ 148 h 148"/>
              <a:gd name="T6" fmla="*/ 148 w 148"/>
              <a:gd name="T7" fmla="*/ 74 h 148"/>
              <a:gd name="T8" fmla="*/ 74 w 148"/>
              <a:gd name="T9" fmla="*/ 0 h 148"/>
              <a:gd name="T10" fmla="*/ 74 w 148"/>
              <a:gd name="T11" fmla="*/ 113 h 148"/>
              <a:gd name="T12" fmla="*/ 34 w 148"/>
              <a:gd name="T13" fmla="*/ 74 h 148"/>
              <a:gd name="T14" fmla="*/ 74 w 148"/>
              <a:gd name="T15" fmla="*/ 34 h 148"/>
              <a:gd name="T16" fmla="*/ 113 w 148"/>
              <a:gd name="T17" fmla="*/ 74 h 148"/>
              <a:gd name="T18" fmla="*/ 74 w 148"/>
              <a:gd name="T19" fmla="*/ 11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148">
                <a:moveTo>
                  <a:pt x="74" y="0"/>
                </a:moveTo>
                <a:cubicBezTo>
                  <a:pt x="33" y="0"/>
                  <a:pt x="0" y="33"/>
                  <a:pt x="0" y="74"/>
                </a:cubicBezTo>
                <a:cubicBezTo>
                  <a:pt x="0" y="115"/>
                  <a:pt x="33" y="148"/>
                  <a:pt x="74" y="148"/>
                </a:cubicBezTo>
                <a:cubicBezTo>
                  <a:pt x="114" y="148"/>
                  <a:pt x="148" y="115"/>
                  <a:pt x="148" y="74"/>
                </a:cubicBezTo>
                <a:cubicBezTo>
                  <a:pt x="148" y="33"/>
                  <a:pt x="114" y="0"/>
                  <a:pt x="74" y="0"/>
                </a:cubicBezTo>
                <a:close/>
                <a:moveTo>
                  <a:pt x="74" y="113"/>
                </a:moveTo>
                <a:cubicBezTo>
                  <a:pt x="52" y="113"/>
                  <a:pt x="34" y="96"/>
                  <a:pt x="34" y="74"/>
                </a:cubicBezTo>
                <a:cubicBezTo>
                  <a:pt x="34" y="52"/>
                  <a:pt x="52" y="34"/>
                  <a:pt x="74" y="34"/>
                </a:cubicBezTo>
                <a:cubicBezTo>
                  <a:pt x="95" y="34"/>
                  <a:pt x="113" y="52"/>
                  <a:pt x="113" y="74"/>
                </a:cubicBezTo>
                <a:cubicBezTo>
                  <a:pt x="113" y="96"/>
                  <a:pt x="95" y="113"/>
                  <a:pt x="74" y="113"/>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7"/>
          <p:cNvSpPr>
            <a:spLocks noEditPoints="1"/>
          </p:cNvSpPr>
          <p:nvPr/>
        </p:nvSpPr>
        <p:spPr bwMode="auto">
          <a:xfrm>
            <a:off x="2538856" y="3065683"/>
            <a:ext cx="642487" cy="642487"/>
          </a:xfrm>
          <a:custGeom>
            <a:avLst/>
            <a:gdLst>
              <a:gd name="T0" fmla="*/ 74 w 148"/>
              <a:gd name="T1" fmla="*/ 0 h 148"/>
              <a:gd name="T2" fmla="*/ 0 w 148"/>
              <a:gd name="T3" fmla="*/ 74 h 148"/>
              <a:gd name="T4" fmla="*/ 74 w 148"/>
              <a:gd name="T5" fmla="*/ 148 h 148"/>
              <a:gd name="T6" fmla="*/ 148 w 148"/>
              <a:gd name="T7" fmla="*/ 74 h 148"/>
              <a:gd name="T8" fmla="*/ 74 w 148"/>
              <a:gd name="T9" fmla="*/ 0 h 148"/>
              <a:gd name="T10" fmla="*/ 74 w 148"/>
              <a:gd name="T11" fmla="*/ 113 h 148"/>
              <a:gd name="T12" fmla="*/ 34 w 148"/>
              <a:gd name="T13" fmla="*/ 74 h 148"/>
              <a:gd name="T14" fmla="*/ 74 w 148"/>
              <a:gd name="T15" fmla="*/ 35 h 148"/>
              <a:gd name="T16" fmla="*/ 113 w 148"/>
              <a:gd name="T17" fmla="*/ 74 h 148"/>
              <a:gd name="T18" fmla="*/ 74 w 148"/>
              <a:gd name="T19" fmla="*/ 11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148">
                <a:moveTo>
                  <a:pt x="74" y="0"/>
                </a:moveTo>
                <a:cubicBezTo>
                  <a:pt x="33" y="0"/>
                  <a:pt x="0" y="33"/>
                  <a:pt x="0" y="74"/>
                </a:cubicBezTo>
                <a:cubicBezTo>
                  <a:pt x="0" y="115"/>
                  <a:pt x="33" y="148"/>
                  <a:pt x="74" y="148"/>
                </a:cubicBezTo>
                <a:cubicBezTo>
                  <a:pt x="114" y="148"/>
                  <a:pt x="148" y="115"/>
                  <a:pt x="148" y="74"/>
                </a:cubicBezTo>
                <a:cubicBezTo>
                  <a:pt x="148" y="33"/>
                  <a:pt x="114" y="0"/>
                  <a:pt x="74" y="0"/>
                </a:cubicBezTo>
                <a:close/>
                <a:moveTo>
                  <a:pt x="74" y="113"/>
                </a:moveTo>
                <a:cubicBezTo>
                  <a:pt x="52" y="113"/>
                  <a:pt x="34" y="96"/>
                  <a:pt x="34" y="74"/>
                </a:cubicBezTo>
                <a:cubicBezTo>
                  <a:pt x="34" y="52"/>
                  <a:pt x="52" y="35"/>
                  <a:pt x="74" y="35"/>
                </a:cubicBezTo>
                <a:cubicBezTo>
                  <a:pt x="95" y="35"/>
                  <a:pt x="113" y="52"/>
                  <a:pt x="113" y="74"/>
                </a:cubicBezTo>
                <a:cubicBezTo>
                  <a:pt x="113" y="96"/>
                  <a:pt x="95" y="113"/>
                  <a:pt x="74" y="113"/>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6"/>
          <p:cNvSpPr>
            <a:spLocks noEditPoints="1"/>
          </p:cNvSpPr>
          <p:nvPr/>
        </p:nvSpPr>
        <p:spPr bwMode="auto">
          <a:xfrm>
            <a:off x="2537791" y="1236929"/>
            <a:ext cx="642487" cy="642487"/>
          </a:xfrm>
          <a:custGeom>
            <a:avLst/>
            <a:gdLst>
              <a:gd name="T0" fmla="*/ 74 w 148"/>
              <a:gd name="T1" fmla="*/ 0 h 148"/>
              <a:gd name="T2" fmla="*/ 0 w 148"/>
              <a:gd name="T3" fmla="*/ 74 h 148"/>
              <a:gd name="T4" fmla="*/ 74 w 148"/>
              <a:gd name="T5" fmla="*/ 148 h 148"/>
              <a:gd name="T6" fmla="*/ 148 w 148"/>
              <a:gd name="T7" fmla="*/ 74 h 148"/>
              <a:gd name="T8" fmla="*/ 74 w 148"/>
              <a:gd name="T9" fmla="*/ 0 h 148"/>
              <a:gd name="T10" fmla="*/ 74 w 148"/>
              <a:gd name="T11" fmla="*/ 113 h 148"/>
              <a:gd name="T12" fmla="*/ 34 w 148"/>
              <a:gd name="T13" fmla="*/ 74 h 148"/>
              <a:gd name="T14" fmla="*/ 74 w 148"/>
              <a:gd name="T15" fmla="*/ 34 h 148"/>
              <a:gd name="T16" fmla="*/ 113 w 148"/>
              <a:gd name="T17" fmla="*/ 74 h 148"/>
              <a:gd name="T18" fmla="*/ 74 w 148"/>
              <a:gd name="T19" fmla="*/ 11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148">
                <a:moveTo>
                  <a:pt x="74" y="0"/>
                </a:moveTo>
                <a:cubicBezTo>
                  <a:pt x="33" y="0"/>
                  <a:pt x="0" y="33"/>
                  <a:pt x="0" y="74"/>
                </a:cubicBezTo>
                <a:cubicBezTo>
                  <a:pt x="0" y="115"/>
                  <a:pt x="33" y="148"/>
                  <a:pt x="74" y="148"/>
                </a:cubicBezTo>
                <a:cubicBezTo>
                  <a:pt x="114" y="148"/>
                  <a:pt x="148" y="115"/>
                  <a:pt x="148" y="74"/>
                </a:cubicBezTo>
                <a:cubicBezTo>
                  <a:pt x="148" y="33"/>
                  <a:pt x="114" y="0"/>
                  <a:pt x="74" y="0"/>
                </a:cubicBezTo>
                <a:close/>
                <a:moveTo>
                  <a:pt x="74" y="113"/>
                </a:moveTo>
                <a:cubicBezTo>
                  <a:pt x="52" y="113"/>
                  <a:pt x="34" y="96"/>
                  <a:pt x="34" y="74"/>
                </a:cubicBezTo>
                <a:cubicBezTo>
                  <a:pt x="34" y="52"/>
                  <a:pt x="52" y="34"/>
                  <a:pt x="74" y="34"/>
                </a:cubicBezTo>
                <a:cubicBezTo>
                  <a:pt x="95" y="34"/>
                  <a:pt x="113" y="52"/>
                  <a:pt x="113" y="74"/>
                </a:cubicBezTo>
                <a:cubicBezTo>
                  <a:pt x="113" y="96"/>
                  <a:pt x="95" y="113"/>
                  <a:pt x="74" y="113"/>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128"/>
          <p:cNvSpPr>
            <a:spLocks noChangeArrowheads="1"/>
          </p:cNvSpPr>
          <p:nvPr/>
        </p:nvSpPr>
        <p:spPr bwMode="auto">
          <a:xfrm>
            <a:off x="2537791" y="1236924"/>
            <a:ext cx="642487" cy="642487"/>
          </a:xfrm>
          <a:prstGeom prst="ellipse">
            <a:avLst/>
          </a:pr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Text Placeholder 1"/>
          <p:cNvSpPr>
            <a:spLocks noGrp="1"/>
          </p:cNvSpPr>
          <p:nvPr>
            <p:ph type="body" sz="quarter" idx="13"/>
          </p:nvPr>
        </p:nvSpPr>
        <p:spPr>
          <a:xfrm>
            <a:off x="4513316" y="1477644"/>
            <a:ext cx="2741756" cy="479909"/>
          </a:xfrm>
        </p:spPr>
        <p:txBody>
          <a:bodyPr/>
          <a:lstStyle/>
          <a:p>
            <a:r>
              <a:rPr lang="en-US" sz="5400" b="1">
                <a:solidFill>
                  <a:schemeClr val="tx1"/>
                </a:solidFill>
              </a:rPr>
              <a:t>Stop</a:t>
            </a:r>
          </a:p>
        </p:txBody>
      </p:sp>
      <p:sp>
        <p:nvSpPr>
          <p:cNvPr id="26" name="Text Placeholder 1"/>
          <p:cNvSpPr>
            <a:spLocks noGrp="1"/>
          </p:cNvSpPr>
          <p:nvPr>
            <p:ph type="body" sz="quarter" idx="13"/>
          </p:nvPr>
        </p:nvSpPr>
        <p:spPr>
          <a:xfrm>
            <a:off x="4528556" y="2468739"/>
            <a:ext cx="2741756" cy="479909"/>
          </a:xfrm>
        </p:spPr>
        <p:txBody>
          <a:bodyPr/>
          <a:lstStyle/>
          <a:p>
            <a:r>
              <a:rPr lang="en-US" sz="5400" b="1">
                <a:solidFill>
                  <a:schemeClr val="tx1"/>
                </a:solidFill>
              </a:rPr>
              <a:t>Think</a:t>
            </a:r>
          </a:p>
        </p:txBody>
      </p:sp>
      <p:sp>
        <p:nvSpPr>
          <p:cNvPr id="27" name="Text Placeholder 1"/>
          <p:cNvSpPr>
            <a:spLocks noGrp="1"/>
          </p:cNvSpPr>
          <p:nvPr>
            <p:ph type="body" sz="quarter" idx="13"/>
          </p:nvPr>
        </p:nvSpPr>
        <p:spPr>
          <a:xfrm>
            <a:off x="4513316" y="3378422"/>
            <a:ext cx="3495304" cy="479909"/>
          </a:xfrm>
        </p:spPr>
        <p:txBody>
          <a:bodyPr/>
          <a:lstStyle/>
          <a:p>
            <a:r>
              <a:rPr lang="en-US" sz="5400" b="1">
                <a:solidFill>
                  <a:schemeClr val="tx1"/>
                </a:solidFill>
              </a:rPr>
              <a:t>Connect</a:t>
            </a:r>
          </a:p>
        </p:txBody>
      </p:sp>
      <p:sp>
        <p:nvSpPr>
          <p:cNvPr id="28" name="Oval 128"/>
          <p:cNvSpPr>
            <a:spLocks noChangeArrowheads="1"/>
          </p:cNvSpPr>
          <p:nvPr/>
        </p:nvSpPr>
        <p:spPr bwMode="auto">
          <a:xfrm>
            <a:off x="2537791" y="2147491"/>
            <a:ext cx="642487" cy="642487"/>
          </a:xfrm>
          <a:prstGeom prst="ellipse">
            <a:avLst/>
          </a:prstGeom>
          <a:solidFill>
            <a:srgbClr val="FFC0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 name="Oval 128"/>
          <p:cNvSpPr>
            <a:spLocks noChangeArrowheads="1"/>
          </p:cNvSpPr>
          <p:nvPr/>
        </p:nvSpPr>
        <p:spPr bwMode="auto">
          <a:xfrm>
            <a:off x="2537791" y="3065683"/>
            <a:ext cx="642487" cy="642487"/>
          </a:xfrm>
          <a:prstGeom prst="ellipse">
            <a:avLst/>
          </a:prstGeom>
          <a:solidFill>
            <a:srgbClr val="92D05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0" name="Rectangle 29"/>
          <p:cNvSpPr/>
          <p:nvPr/>
        </p:nvSpPr>
        <p:spPr>
          <a:xfrm>
            <a:off x="4390228" y="1022278"/>
            <a:ext cx="2880084" cy="963185"/>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31" name="Rectangle 30"/>
          <p:cNvSpPr/>
          <p:nvPr/>
        </p:nvSpPr>
        <p:spPr>
          <a:xfrm>
            <a:off x="4513316" y="2071844"/>
            <a:ext cx="2880084" cy="963185"/>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32" name="Text Placeholder 21"/>
          <p:cNvSpPr>
            <a:spLocks noGrp="1"/>
          </p:cNvSpPr>
          <p:nvPr>
            <p:ph type="body" sz="quarter" idx="13"/>
          </p:nvPr>
        </p:nvSpPr>
        <p:spPr>
          <a:xfrm>
            <a:off x="457200" y="4738254"/>
            <a:ext cx="8255726" cy="125483"/>
          </a:xfrm>
        </p:spPr>
        <p:txBody>
          <a:bodyPr/>
          <a:lstStyle/>
          <a:p>
            <a:r>
              <a:rPr lang="en-US" dirty="0">
                <a:solidFill>
                  <a:schemeClr val="accent2"/>
                </a:solidFill>
              </a:rPr>
              <a:t>STOP. THINK. CONNECT.™ is a trademark of STOP. THINK. CONNECT. Messaging Convention, Inc. and may only be used in accordance with the license provided at </a:t>
            </a:r>
            <a:r>
              <a:rPr lang="en-US" u="sng" dirty="0">
                <a:solidFill>
                  <a:schemeClr val="accent2"/>
                </a:solidFill>
                <a:hlinkClick r:id="rId3"/>
              </a:rPr>
              <a:t>www.stopthinkconnect.org</a:t>
            </a:r>
            <a:r>
              <a:rPr lang="en-US" dirty="0">
                <a:solidFill>
                  <a:schemeClr val="accent2"/>
                </a:solidFill>
              </a:rPr>
              <a:t>.</a:t>
            </a:r>
            <a:endParaRPr lang="en-US" dirty="0">
              <a:solidFill>
                <a:schemeClr val="accent2"/>
              </a:solidFill>
            </a:endParaRPr>
          </a:p>
        </p:txBody>
      </p:sp>
      <p:grpSp>
        <p:nvGrpSpPr>
          <p:cNvPr id="33" name="Group 32"/>
          <p:cNvGrpSpPr/>
          <p:nvPr/>
        </p:nvGrpSpPr>
        <p:grpSpPr>
          <a:xfrm>
            <a:off x="5941403" y="392989"/>
            <a:ext cx="2661653" cy="318616"/>
            <a:chOff x="5941403" y="392989"/>
            <a:chExt cx="2661653" cy="318616"/>
          </a:xfrm>
        </p:grpSpPr>
        <p:sp>
          <p:nvSpPr>
            <p:cNvPr id="34" name="Rectangle 33"/>
            <p:cNvSpPr/>
            <p:nvPr/>
          </p:nvSpPr>
          <p:spPr>
            <a:xfrm>
              <a:off x="6276393" y="403828"/>
              <a:ext cx="2326663" cy="307777"/>
            </a:xfrm>
            <a:prstGeom prst="rect">
              <a:avLst/>
            </a:prstGeom>
          </p:spPr>
          <p:txBody>
            <a:bodyPr wrap="none">
              <a:spAutoFit/>
            </a:bodyPr>
            <a:lstStyle/>
            <a:p>
              <a:r>
                <a:rPr lang="en-IE" sz="1400">
                  <a:solidFill>
                    <a:schemeClr val="bg2"/>
                  </a:solidFill>
                </a:rPr>
                <a:t>STOP. THINK. CONNECT.™</a:t>
              </a:r>
            </a:p>
          </p:txBody>
        </p:sp>
        <p:cxnSp>
          <p:nvCxnSpPr>
            <p:cNvPr id="35" name="Straight Connector 34"/>
            <p:cNvCxnSpPr/>
            <p:nvPr/>
          </p:nvCxnSpPr>
          <p:spPr>
            <a:xfrm>
              <a:off x="6383791" y="396176"/>
              <a:ext cx="211243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377085" y="700953"/>
              <a:ext cx="211243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5941403" y="392989"/>
              <a:ext cx="316624" cy="316624"/>
              <a:chOff x="6854825" y="3514231"/>
              <a:chExt cx="423863" cy="423863"/>
            </a:xfrm>
          </p:grpSpPr>
          <p:sp>
            <p:nvSpPr>
              <p:cNvPr id="38" name="Oval 37"/>
              <p:cNvSpPr/>
              <p:nvPr/>
            </p:nvSpPr>
            <p:spPr>
              <a:xfrm>
                <a:off x="6869735" y="3522644"/>
                <a:ext cx="398006" cy="398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72"/>
              <p:cNvGrpSpPr>
                <a:grpSpLocks noChangeAspect="1"/>
              </p:cNvGrpSpPr>
              <p:nvPr/>
            </p:nvGrpSpPr>
            <p:grpSpPr bwMode="auto">
              <a:xfrm>
                <a:off x="6854825" y="3514231"/>
                <a:ext cx="423863" cy="423863"/>
                <a:chOff x="4318" y="830"/>
                <a:chExt cx="267" cy="267"/>
              </a:xfrm>
            </p:grpSpPr>
            <p:sp>
              <p:nvSpPr>
                <p:cNvPr id="40" name="Freeform 73"/>
                <p:cNvSpPr>
                  <a:spLocks/>
                </p:cNvSpPr>
                <p:nvPr/>
              </p:nvSpPr>
              <p:spPr bwMode="auto">
                <a:xfrm>
                  <a:off x="4452" y="836"/>
                  <a:ext cx="126" cy="252"/>
                </a:xfrm>
                <a:custGeom>
                  <a:avLst/>
                  <a:gdLst>
                    <a:gd name="T0" fmla="*/ 0 w 86"/>
                    <a:gd name="T1" fmla="*/ 0 h 173"/>
                    <a:gd name="T2" fmla="*/ 0 w 86"/>
                    <a:gd name="T3" fmla="*/ 79 h 173"/>
                    <a:gd name="T4" fmla="*/ 30 w 86"/>
                    <a:gd name="T5" fmla="*/ 79 h 173"/>
                    <a:gd name="T6" fmla="*/ 30 w 86"/>
                    <a:gd name="T7" fmla="*/ 124 h 173"/>
                    <a:gd name="T8" fmla="*/ 0 w 86"/>
                    <a:gd name="T9" fmla="*/ 124 h 173"/>
                    <a:gd name="T10" fmla="*/ 0 w 86"/>
                    <a:gd name="T11" fmla="*/ 173 h 173"/>
                    <a:gd name="T12" fmla="*/ 86 w 86"/>
                    <a:gd name="T13" fmla="*/ 87 h 173"/>
                    <a:gd name="T14" fmla="*/ 0 w 86"/>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73">
                      <a:moveTo>
                        <a:pt x="0" y="0"/>
                      </a:moveTo>
                      <a:cubicBezTo>
                        <a:pt x="0" y="79"/>
                        <a:pt x="0" y="79"/>
                        <a:pt x="0" y="79"/>
                      </a:cubicBezTo>
                      <a:cubicBezTo>
                        <a:pt x="30" y="79"/>
                        <a:pt x="30" y="79"/>
                        <a:pt x="30" y="79"/>
                      </a:cubicBezTo>
                      <a:cubicBezTo>
                        <a:pt x="30" y="124"/>
                        <a:pt x="30" y="124"/>
                        <a:pt x="30" y="124"/>
                      </a:cubicBezTo>
                      <a:cubicBezTo>
                        <a:pt x="0" y="124"/>
                        <a:pt x="0" y="124"/>
                        <a:pt x="0" y="124"/>
                      </a:cubicBezTo>
                      <a:cubicBezTo>
                        <a:pt x="0" y="173"/>
                        <a:pt x="0" y="173"/>
                        <a:pt x="0" y="173"/>
                      </a:cubicBezTo>
                      <a:cubicBezTo>
                        <a:pt x="47" y="173"/>
                        <a:pt x="86" y="135"/>
                        <a:pt x="86" y="87"/>
                      </a:cubicBezTo>
                      <a:cubicBezTo>
                        <a:pt x="86" y="39"/>
                        <a:pt x="47" y="0"/>
                        <a:pt x="0"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74"/>
                <p:cNvSpPr>
                  <a:spLocks noEditPoints="1"/>
                </p:cNvSpPr>
                <p:nvPr/>
              </p:nvSpPr>
              <p:spPr bwMode="auto">
                <a:xfrm>
                  <a:off x="4318" y="830"/>
                  <a:ext cx="267" cy="267"/>
                </a:xfrm>
                <a:custGeom>
                  <a:avLst/>
                  <a:gdLst>
                    <a:gd name="T0" fmla="*/ 92 w 183"/>
                    <a:gd name="T1" fmla="*/ 183 h 183"/>
                    <a:gd name="T2" fmla="*/ 0 w 183"/>
                    <a:gd name="T3" fmla="*/ 92 h 183"/>
                    <a:gd name="T4" fmla="*/ 92 w 183"/>
                    <a:gd name="T5" fmla="*/ 0 h 183"/>
                    <a:gd name="T6" fmla="*/ 183 w 183"/>
                    <a:gd name="T7" fmla="*/ 92 h 183"/>
                    <a:gd name="T8" fmla="*/ 92 w 183"/>
                    <a:gd name="T9" fmla="*/ 183 h 183"/>
                    <a:gd name="T10" fmla="*/ 92 w 183"/>
                    <a:gd name="T11" fmla="*/ 9 h 183"/>
                    <a:gd name="T12" fmla="*/ 9 w 183"/>
                    <a:gd name="T13" fmla="*/ 92 h 183"/>
                    <a:gd name="T14" fmla="*/ 92 w 183"/>
                    <a:gd name="T15" fmla="*/ 175 h 183"/>
                    <a:gd name="T16" fmla="*/ 175 w 183"/>
                    <a:gd name="T17" fmla="*/ 92 h 183"/>
                    <a:gd name="T18" fmla="*/ 92 w 183"/>
                    <a:gd name="T19" fmla="*/ 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3">
                      <a:moveTo>
                        <a:pt x="92" y="183"/>
                      </a:moveTo>
                      <a:cubicBezTo>
                        <a:pt x="41" y="183"/>
                        <a:pt x="0" y="142"/>
                        <a:pt x="0" y="92"/>
                      </a:cubicBezTo>
                      <a:cubicBezTo>
                        <a:pt x="0" y="41"/>
                        <a:pt x="41" y="0"/>
                        <a:pt x="92" y="0"/>
                      </a:cubicBezTo>
                      <a:cubicBezTo>
                        <a:pt x="142" y="0"/>
                        <a:pt x="183" y="41"/>
                        <a:pt x="183" y="92"/>
                      </a:cubicBezTo>
                      <a:cubicBezTo>
                        <a:pt x="183" y="142"/>
                        <a:pt x="142" y="183"/>
                        <a:pt x="92" y="183"/>
                      </a:cubicBezTo>
                      <a:close/>
                      <a:moveTo>
                        <a:pt x="92" y="9"/>
                      </a:moveTo>
                      <a:cubicBezTo>
                        <a:pt x="46" y="9"/>
                        <a:pt x="9" y="46"/>
                        <a:pt x="9" y="92"/>
                      </a:cubicBezTo>
                      <a:cubicBezTo>
                        <a:pt x="9" y="137"/>
                        <a:pt x="46" y="175"/>
                        <a:pt x="92" y="175"/>
                      </a:cubicBezTo>
                      <a:cubicBezTo>
                        <a:pt x="137" y="175"/>
                        <a:pt x="175" y="137"/>
                        <a:pt x="175" y="92"/>
                      </a:cubicBezTo>
                      <a:cubicBezTo>
                        <a:pt x="175" y="46"/>
                        <a:pt x="137" y="9"/>
                        <a:pt x="92" y="9"/>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75"/>
                <p:cNvSpPr>
                  <a:spLocks noEditPoints="1"/>
                </p:cNvSpPr>
                <p:nvPr/>
              </p:nvSpPr>
              <p:spPr bwMode="auto">
                <a:xfrm>
                  <a:off x="4400" y="891"/>
                  <a:ext cx="103" cy="135"/>
                </a:xfrm>
                <a:custGeom>
                  <a:avLst/>
                  <a:gdLst>
                    <a:gd name="T0" fmla="*/ 61 w 71"/>
                    <a:gd name="T1" fmla="*/ 34 h 92"/>
                    <a:gd name="T2" fmla="*/ 61 w 71"/>
                    <a:gd name="T3" fmla="*/ 26 h 92"/>
                    <a:gd name="T4" fmla="*/ 36 w 71"/>
                    <a:gd name="T5" fmla="*/ 0 h 92"/>
                    <a:gd name="T6" fmla="*/ 11 w 71"/>
                    <a:gd name="T7" fmla="*/ 26 h 92"/>
                    <a:gd name="T8" fmla="*/ 11 w 71"/>
                    <a:gd name="T9" fmla="*/ 34 h 92"/>
                    <a:gd name="T10" fmla="*/ 0 w 71"/>
                    <a:gd name="T11" fmla="*/ 34 h 92"/>
                    <a:gd name="T12" fmla="*/ 0 w 71"/>
                    <a:gd name="T13" fmla="*/ 92 h 92"/>
                    <a:gd name="T14" fmla="*/ 71 w 71"/>
                    <a:gd name="T15" fmla="*/ 92 h 92"/>
                    <a:gd name="T16" fmla="*/ 71 w 71"/>
                    <a:gd name="T17" fmla="*/ 34 h 92"/>
                    <a:gd name="T18" fmla="*/ 61 w 71"/>
                    <a:gd name="T19" fmla="*/ 34 h 92"/>
                    <a:gd name="T20" fmla="*/ 19 w 71"/>
                    <a:gd name="T21" fmla="*/ 26 h 92"/>
                    <a:gd name="T22" fmla="*/ 36 w 71"/>
                    <a:gd name="T23" fmla="*/ 9 h 92"/>
                    <a:gd name="T24" fmla="*/ 53 w 71"/>
                    <a:gd name="T25" fmla="*/ 26 h 92"/>
                    <a:gd name="T26" fmla="*/ 53 w 71"/>
                    <a:gd name="T27" fmla="*/ 34 h 92"/>
                    <a:gd name="T28" fmla="*/ 19 w 71"/>
                    <a:gd name="T29" fmla="*/ 34 h 92"/>
                    <a:gd name="T30" fmla="*/ 19 w 71"/>
                    <a:gd name="T31" fmla="*/ 26 h 92"/>
                    <a:gd name="T32" fmla="*/ 62 w 71"/>
                    <a:gd name="T33" fmla="*/ 84 h 92"/>
                    <a:gd name="T34" fmla="*/ 9 w 71"/>
                    <a:gd name="T35" fmla="*/ 84 h 92"/>
                    <a:gd name="T36" fmla="*/ 9 w 71"/>
                    <a:gd name="T37" fmla="*/ 43 h 92"/>
                    <a:gd name="T38" fmla="*/ 62 w 71"/>
                    <a:gd name="T39" fmla="*/ 43 h 92"/>
                    <a:gd name="T40" fmla="*/ 62 w 71"/>
                    <a:gd name="T41" fmla="*/ 8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92">
                      <a:moveTo>
                        <a:pt x="61" y="34"/>
                      </a:moveTo>
                      <a:cubicBezTo>
                        <a:pt x="61" y="26"/>
                        <a:pt x="61" y="26"/>
                        <a:pt x="61" y="26"/>
                      </a:cubicBezTo>
                      <a:cubicBezTo>
                        <a:pt x="61" y="12"/>
                        <a:pt x="50" y="0"/>
                        <a:pt x="36" y="0"/>
                      </a:cubicBezTo>
                      <a:cubicBezTo>
                        <a:pt x="22" y="0"/>
                        <a:pt x="11" y="12"/>
                        <a:pt x="11" y="26"/>
                      </a:cubicBezTo>
                      <a:cubicBezTo>
                        <a:pt x="11" y="34"/>
                        <a:pt x="11" y="34"/>
                        <a:pt x="11" y="34"/>
                      </a:cubicBezTo>
                      <a:cubicBezTo>
                        <a:pt x="0" y="34"/>
                        <a:pt x="0" y="34"/>
                        <a:pt x="0" y="34"/>
                      </a:cubicBezTo>
                      <a:cubicBezTo>
                        <a:pt x="0" y="92"/>
                        <a:pt x="0" y="92"/>
                        <a:pt x="0" y="92"/>
                      </a:cubicBezTo>
                      <a:cubicBezTo>
                        <a:pt x="71" y="92"/>
                        <a:pt x="71" y="92"/>
                        <a:pt x="71" y="92"/>
                      </a:cubicBezTo>
                      <a:cubicBezTo>
                        <a:pt x="71" y="34"/>
                        <a:pt x="71" y="34"/>
                        <a:pt x="71" y="34"/>
                      </a:cubicBezTo>
                      <a:lnTo>
                        <a:pt x="61" y="34"/>
                      </a:lnTo>
                      <a:close/>
                      <a:moveTo>
                        <a:pt x="19" y="26"/>
                      </a:moveTo>
                      <a:cubicBezTo>
                        <a:pt x="19" y="17"/>
                        <a:pt x="27" y="9"/>
                        <a:pt x="36" y="9"/>
                      </a:cubicBezTo>
                      <a:cubicBezTo>
                        <a:pt x="45" y="9"/>
                        <a:pt x="53" y="17"/>
                        <a:pt x="53" y="26"/>
                      </a:cubicBezTo>
                      <a:cubicBezTo>
                        <a:pt x="53" y="34"/>
                        <a:pt x="53" y="34"/>
                        <a:pt x="53" y="34"/>
                      </a:cubicBezTo>
                      <a:cubicBezTo>
                        <a:pt x="19" y="34"/>
                        <a:pt x="19" y="34"/>
                        <a:pt x="19" y="34"/>
                      </a:cubicBezTo>
                      <a:lnTo>
                        <a:pt x="19" y="26"/>
                      </a:lnTo>
                      <a:close/>
                      <a:moveTo>
                        <a:pt x="62" y="84"/>
                      </a:moveTo>
                      <a:cubicBezTo>
                        <a:pt x="9" y="84"/>
                        <a:pt x="9" y="84"/>
                        <a:pt x="9" y="84"/>
                      </a:cubicBezTo>
                      <a:cubicBezTo>
                        <a:pt x="9" y="43"/>
                        <a:pt x="9" y="43"/>
                        <a:pt x="9" y="43"/>
                      </a:cubicBezTo>
                      <a:cubicBezTo>
                        <a:pt x="62" y="43"/>
                        <a:pt x="62" y="43"/>
                        <a:pt x="62" y="43"/>
                      </a:cubicBezTo>
                      <a:lnTo>
                        <a:pt x="62" y="8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76"/>
                <p:cNvSpPr>
                  <a:spLocks/>
                </p:cNvSpPr>
                <p:nvPr/>
              </p:nvSpPr>
              <p:spPr bwMode="auto">
                <a:xfrm>
                  <a:off x="4443" y="969"/>
                  <a:ext cx="18" cy="29"/>
                </a:xfrm>
                <a:custGeom>
                  <a:avLst/>
                  <a:gdLst>
                    <a:gd name="T0" fmla="*/ 12 w 12"/>
                    <a:gd name="T1" fmla="*/ 5 h 20"/>
                    <a:gd name="T2" fmla="*/ 6 w 12"/>
                    <a:gd name="T3" fmla="*/ 0 h 20"/>
                    <a:gd name="T4" fmla="*/ 0 w 12"/>
                    <a:gd name="T5" fmla="*/ 5 h 20"/>
                    <a:gd name="T6" fmla="*/ 2 w 12"/>
                    <a:gd name="T7" fmla="*/ 9 h 20"/>
                    <a:gd name="T8" fmla="*/ 2 w 12"/>
                    <a:gd name="T9" fmla="*/ 20 h 20"/>
                    <a:gd name="T10" fmla="*/ 10 w 12"/>
                    <a:gd name="T11" fmla="*/ 20 h 20"/>
                    <a:gd name="T12" fmla="*/ 10 w 12"/>
                    <a:gd name="T13" fmla="*/ 9 h 20"/>
                    <a:gd name="T14" fmla="*/ 12 w 12"/>
                    <a:gd name="T15" fmla="*/ 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0">
                      <a:moveTo>
                        <a:pt x="12" y="5"/>
                      </a:moveTo>
                      <a:cubicBezTo>
                        <a:pt x="12" y="2"/>
                        <a:pt x="9" y="0"/>
                        <a:pt x="6" y="0"/>
                      </a:cubicBezTo>
                      <a:cubicBezTo>
                        <a:pt x="3" y="0"/>
                        <a:pt x="0" y="2"/>
                        <a:pt x="0" y="5"/>
                      </a:cubicBezTo>
                      <a:cubicBezTo>
                        <a:pt x="0" y="7"/>
                        <a:pt x="1" y="8"/>
                        <a:pt x="2" y="9"/>
                      </a:cubicBezTo>
                      <a:cubicBezTo>
                        <a:pt x="2" y="20"/>
                        <a:pt x="2" y="20"/>
                        <a:pt x="2" y="20"/>
                      </a:cubicBezTo>
                      <a:cubicBezTo>
                        <a:pt x="10" y="20"/>
                        <a:pt x="10" y="20"/>
                        <a:pt x="10" y="20"/>
                      </a:cubicBezTo>
                      <a:cubicBezTo>
                        <a:pt x="10" y="9"/>
                        <a:pt x="10" y="9"/>
                        <a:pt x="10" y="9"/>
                      </a:cubicBezTo>
                      <a:cubicBezTo>
                        <a:pt x="11" y="8"/>
                        <a:pt x="12" y="7"/>
                        <a:pt x="12" y="5"/>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3972168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500"/>
                                        <p:tgtEl>
                                          <p:spTgt spid="2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fade">
                                      <p:cBhvr>
                                        <p:cTn id="25" dur="500"/>
                                        <p:tgtEl>
                                          <p:spTgt spid="2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xEl>
                                              <p:pRg st="0" end="0"/>
                                            </p:txEl>
                                          </p:spTgt>
                                        </p:tgtEl>
                                        <p:attrNameLst>
                                          <p:attrName>style.visibility</p:attrName>
                                        </p:attrNameLst>
                                      </p:cBhvr>
                                      <p:to>
                                        <p:strVal val="visible"/>
                                      </p:to>
                                    </p:set>
                                    <p:animEffect transition="in" filter="fade">
                                      <p:cBhvr>
                                        <p:cTn id="39" dur="500"/>
                                        <p:tgtEl>
                                          <p:spTgt spid="27">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fade">
                                      <p:cBhvr>
                                        <p:cTn id="42"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build="p"/>
      <p:bldP spid="26" grpId="0" build="p"/>
      <p:bldP spid="27" grpId="0" build="p"/>
      <p:bldP spid="28" grpId="0" animBg="1"/>
      <p:bldP spid="28" grpId="1" animBg="1"/>
      <p:bldP spid="29" grpId="0" animBg="1"/>
      <p:bldP spid="30" grpId="0" animBg="1"/>
      <p:bldP spid="31" grpId="0" animBg="1"/>
      <p:bldP spid="3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p:txBody>
          <a:bodyPr/>
          <a:lstStyle/>
          <a:p>
            <a:r>
              <a:rPr lang="en-US">
                <a:solidFill>
                  <a:schemeClr val="bg2"/>
                </a:solidFill>
              </a:rPr>
              <a:t>Why not be a force for good online?</a:t>
            </a:r>
          </a:p>
        </p:txBody>
      </p:sp>
      <p:sp>
        <p:nvSpPr>
          <p:cNvPr id="14" name="Title 13"/>
          <p:cNvSpPr>
            <a:spLocks noGrp="1"/>
          </p:cNvSpPr>
          <p:nvPr>
            <p:ph type="title"/>
          </p:nvPr>
        </p:nvSpPr>
        <p:spPr/>
        <p:txBody>
          <a:bodyPr/>
          <a:lstStyle/>
          <a:p>
            <a:r>
              <a:rPr lang="en-US"/>
              <a:t>Be Positive</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sp>
        <p:nvSpPr>
          <p:cNvPr id="10" name="Rectangle 9"/>
          <p:cNvSpPr/>
          <p:nvPr/>
        </p:nvSpPr>
        <p:spPr>
          <a:xfrm>
            <a:off x="1" y="1334125"/>
            <a:ext cx="9143999" cy="3582649"/>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893" t="22112" b="20242"/>
          <a:stretch/>
        </p:blipFill>
        <p:spPr>
          <a:xfrm>
            <a:off x="0" y="1341744"/>
            <a:ext cx="9143999" cy="3582650"/>
          </a:xfrm>
          <a:prstGeom prst="rect">
            <a:avLst/>
          </a:prstGeom>
        </p:spPr>
      </p:pic>
    </p:spTree>
    <p:extLst>
      <p:ext uri="{BB962C8B-B14F-4D97-AF65-F5344CB8AC3E}">
        <p14:creationId xmlns:p14="http://schemas.microsoft.com/office/powerpoint/2010/main" val="416086556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p:txBody>
          <a:bodyPr/>
          <a:lstStyle/>
          <a:p>
            <a:r>
              <a:rPr lang="en-US">
                <a:solidFill>
                  <a:schemeClr val="bg2"/>
                </a:solidFill>
              </a:rPr>
              <a:t>Do you know someone addicted to their device?</a:t>
            </a:r>
          </a:p>
        </p:txBody>
      </p:sp>
      <p:sp>
        <p:nvSpPr>
          <p:cNvPr id="14" name="Title 13"/>
          <p:cNvSpPr>
            <a:spLocks noGrp="1"/>
          </p:cNvSpPr>
          <p:nvPr>
            <p:ph type="title"/>
          </p:nvPr>
        </p:nvSpPr>
        <p:spPr/>
        <p:txBody>
          <a:bodyPr/>
          <a:lstStyle/>
          <a:p>
            <a:r>
              <a:rPr lang="en-US"/>
              <a:t>Excessive Use</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5540" t="-178" r="25946" b="150"/>
          <a:stretch/>
        </p:blipFill>
        <p:spPr>
          <a:xfrm>
            <a:off x="5545394" y="-19253"/>
            <a:ext cx="3598606" cy="4937839"/>
          </a:xfrm>
          <a:prstGeom prst="rect">
            <a:avLst/>
          </a:prstGeom>
        </p:spPr>
      </p:pic>
      <p:sp>
        <p:nvSpPr>
          <p:cNvPr id="11" name="Content Placeholder 4"/>
          <p:cNvSpPr>
            <a:spLocks noGrp="1"/>
          </p:cNvSpPr>
          <p:nvPr>
            <p:ph sz="half" idx="4294967295"/>
          </p:nvPr>
        </p:nvSpPr>
        <p:spPr>
          <a:xfrm>
            <a:off x="457200" y="1230833"/>
            <a:ext cx="4800602" cy="3261916"/>
          </a:xfrm>
          <a:prstGeom prst="rect">
            <a:avLst/>
          </a:prstGeom>
        </p:spPr>
        <p:txBody>
          <a:bodyPr/>
          <a:lstStyle/>
          <a:p>
            <a:pPr lvl="1"/>
            <a:r>
              <a:rPr lang="en-IE"/>
              <a:t>Turn-off your device</a:t>
            </a:r>
          </a:p>
          <a:p>
            <a:pPr lvl="1"/>
            <a:r>
              <a:rPr lang="en-IE"/>
              <a:t>Go for a walk with a parent, sibling or friend</a:t>
            </a:r>
          </a:p>
          <a:p>
            <a:pPr lvl="1"/>
            <a:r>
              <a:rPr lang="en-IE"/>
              <a:t>Don’t neglect your responsibilities to others and yourself - continue with homework, sleep and exercise</a:t>
            </a:r>
            <a:br>
              <a:rPr lang="en-IE"/>
            </a:br>
            <a:endParaRPr lang="en-IE"/>
          </a:p>
          <a:p>
            <a:pPr>
              <a:lnSpc>
                <a:spcPct val="100000"/>
              </a:lnSpc>
            </a:pPr>
            <a:r>
              <a:rPr lang="en-IE" b="1">
                <a:solidFill>
                  <a:schemeClr val="bg2"/>
                </a:solidFill>
              </a:rPr>
              <a:t>“I have caught myself surfing when I am not </a:t>
            </a:r>
            <a:br>
              <a:rPr lang="en-IE" b="1">
                <a:solidFill>
                  <a:schemeClr val="bg2"/>
                </a:solidFill>
              </a:rPr>
            </a:br>
            <a:r>
              <a:rPr lang="en-IE" b="1">
                <a:solidFill>
                  <a:schemeClr val="bg2"/>
                </a:solidFill>
              </a:rPr>
              <a:t>really interested.” </a:t>
            </a:r>
            <a:r>
              <a:rPr lang="en-IE"/>
              <a:t>- Facebook Fog</a:t>
            </a:r>
          </a:p>
          <a:p>
            <a:endParaRPr lang="en-IE"/>
          </a:p>
          <a:p>
            <a:pPr lvl="1"/>
            <a:endParaRPr lang="en-IE"/>
          </a:p>
          <a:p>
            <a:pPr lvl="1"/>
            <a:endParaRPr lang="en-IE"/>
          </a:p>
        </p:txBody>
      </p:sp>
    </p:spTree>
    <p:extLst>
      <p:ext uri="{BB962C8B-B14F-4D97-AF65-F5344CB8AC3E}">
        <p14:creationId xmlns:p14="http://schemas.microsoft.com/office/powerpoint/2010/main" val="3910048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a:xfrm>
            <a:off x="457200" y="766362"/>
            <a:ext cx="8230898" cy="193465"/>
          </a:xfrm>
        </p:spPr>
        <p:txBody>
          <a:bodyPr/>
          <a:lstStyle/>
          <a:p>
            <a:r>
              <a:rPr lang="en-US">
                <a:solidFill>
                  <a:schemeClr val="bg2"/>
                </a:solidFill>
              </a:rPr>
              <a:t>How can I get involved and be part of the solution?</a:t>
            </a:r>
          </a:p>
        </p:txBody>
      </p:sp>
      <p:sp>
        <p:nvSpPr>
          <p:cNvPr id="14" name="Title 13"/>
          <p:cNvSpPr>
            <a:spLocks noGrp="1"/>
          </p:cNvSpPr>
          <p:nvPr>
            <p:ph type="title"/>
          </p:nvPr>
        </p:nvSpPr>
        <p:spPr/>
        <p:txBody>
          <a:bodyPr/>
          <a:lstStyle/>
          <a:p>
            <a:r>
              <a:rPr lang="en-US"/>
              <a:t>Cybersecurity Careers</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sp>
        <p:nvSpPr>
          <p:cNvPr id="10" name="Rectangle 9"/>
          <p:cNvSpPr/>
          <p:nvPr/>
        </p:nvSpPr>
        <p:spPr>
          <a:xfrm>
            <a:off x="1" y="1334125"/>
            <a:ext cx="9143999" cy="3582649"/>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20436" r="229" b="20914"/>
          <a:stretch/>
        </p:blipFill>
        <p:spPr>
          <a:xfrm>
            <a:off x="0" y="1334124"/>
            <a:ext cx="9144000" cy="3582649"/>
          </a:xfrm>
          <a:prstGeom prst="rect">
            <a:avLst/>
          </a:prstGeom>
        </p:spPr>
      </p:pic>
    </p:spTree>
    <p:extLst>
      <p:ext uri="{BB962C8B-B14F-4D97-AF65-F5344CB8AC3E}">
        <p14:creationId xmlns:p14="http://schemas.microsoft.com/office/powerpoint/2010/main" val="296991263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Common Domains in Cybersecurity</a:t>
            </a:r>
          </a:p>
        </p:txBody>
      </p:sp>
      <p:grpSp>
        <p:nvGrpSpPr>
          <p:cNvPr id="264" name="Group 263"/>
          <p:cNvGrpSpPr/>
          <p:nvPr/>
        </p:nvGrpSpPr>
        <p:grpSpPr>
          <a:xfrm>
            <a:off x="924180" y="1414825"/>
            <a:ext cx="1410411" cy="982482"/>
            <a:chOff x="1746250" y="1662113"/>
            <a:chExt cx="512763" cy="357187"/>
          </a:xfrm>
        </p:grpSpPr>
        <p:sp>
          <p:nvSpPr>
            <p:cNvPr id="265" name="Freeform 212"/>
            <p:cNvSpPr>
              <a:spLocks noChangeArrowheads="1"/>
            </p:cNvSpPr>
            <p:nvPr/>
          </p:nvSpPr>
          <p:spPr bwMode="auto">
            <a:xfrm>
              <a:off x="1898650" y="1681163"/>
              <a:ext cx="265113" cy="169862"/>
            </a:xfrm>
            <a:custGeom>
              <a:avLst/>
              <a:gdLst>
                <a:gd name="T0" fmla="*/ 0 w 735"/>
                <a:gd name="T1" fmla="*/ 0 h 471"/>
                <a:gd name="T2" fmla="*/ 0 w 735"/>
                <a:gd name="T3" fmla="*/ 470 h 471"/>
                <a:gd name="T4" fmla="*/ 734 w 735"/>
                <a:gd name="T5" fmla="*/ 470 h 471"/>
                <a:gd name="T6" fmla="*/ 734 w 735"/>
                <a:gd name="T7" fmla="*/ 0 h 471"/>
                <a:gd name="T8" fmla="*/ 0 w 735"/>
                <a:gd name="T9" fmla="*/ 0 h 471"/>
              </a:gdLst>
              <a:ahLst/>
              <a:cxnLst>
                <a:cxn ang="0">
                  <a:pos x="T0" y="T1"/>
                </a:cxn>
                <a:cxn ang="0">
                  <a:pos x="T2" y="T3"/>
                </a:cxn>
                <a:cxn ang="0">
                  <a:pos x="T4" y="T5"/>
                </a:cxn>
                <a:cxn ang="0">
                  <a:pos x="T6" y="T7"/>
                </a:cxn>
                <a:cxn ang="0">
                  <a:pos x="T8" y="T9"/>
                </a:cxn>
              </a:cxnLst>
              <a:rect l="0" t="0" r="r" b="b"/>
              <a:pathLst>
                <a:path w="735" h="471">
                  <a:moveTo>
                    <a:pt x="0" y="0"/>
                  </a:moveTo>
                  <a:lnTo>
                    <a:pt x="0" y="470"/>
                  </a:lnTo>
                  <a:lnTo>
                    <a:pt x="734" y="470"/>
                  </a:lnTo>
                  <a:lnTo>
                    <a:pt x="734" y="0"/>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6" name="Freeform 213"/>
            <p:cNvSpPr>
              <a:spLocks noChangeArrowheads="1"/>
            </p:cNvSpPr>
            <p:nvPr/>
          </p:nvSpPr>
          <p:spPr bwMode="auto">
            <a:xfrm>
              <a:off x="1898650" y="1681163"/>
              <a:ext cx="265113" cy="169862"/>
            </a:xfrm>
            <a:custGeom>
              <a:avLst/>
              <a:gdLst>
                <a:gd name="T0" fmla="*/ 0 w 735"/>
                <a:gd name="T1" fmla="*/ 0 h 471"/>
                <a:gd name="T2" fmla="*/ 0 w 735"/>
                <a:gd name="T3" fmla="*/ 470 h 471"/>
                <a:gd name="T4" fmla="*/ 734 w 735"/>
                <a:gd name="T5" fmla="*/ 470 h 471"/>
                <a:gd name="T6" fmla="*/ 734 w 735"/>
                <a:gd name="T7" fmla="*/ 0 h 471"/>
                <a:gd name="T8" fmla="*/ 0 w 735"/>
                <a:gd name="T9" fmla="*/ 0 h 471"/>
              </a:gdLst>
              <a:ahLst/>
              <a:cxnLst>
                <a:cxn ang="0">
                  <a:pos x="T0" y="T1"/>
                </a:cxn>
                <a:cxn ang="0">
                  <a:pos x="T2" y="T3"/>
                </a:cxn>
                <a:cxn ang="0">
                  <a:pos x="T4" y="T5"/>
                </a:cxn>
                <a:cxn ang="0">
                  <a:pos x="T6" y="T7"/>
                </a:cxn>
                <a:cxn ang="0">
                  <a:pos x="T8" y="T9"/>
                </a:cxn>
              </a:cxnLst>
              <a:rect l="0" t="0" r="r" b="b"/>
              <a:pathLst>
                <a:path w="735" h="471">
                  <a:moveTo>
                    <a:pt x="0" y="0"/>
                  </a:moveTo>
                  <a:lnTo>
                    <a:pt x="0" y="470"/>
                  </a:lnTo>
                  <a:lnTo>
                    <a:pt x="734" y="470"/>
                  </a:lnTo>
                  <a:lnTo>
                    <a:pt x="734" y="0"/>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7" name="Freeform 214"/>
            <p:cNvSpPr>
              <a:spLocks noChangeArrowheads="1"/>
            </p:cNvSpPr>
            <p:nvPr/>
          </p:nvSpPr>
          <p:spPr bwMode="auto">
            <a:xfrm>
              <a:off x="1879600" y="1662113"/>
              <a:ext cx="301625" cy="244475"/>
            </a:xfrm>
            <a:custGeom>
              <a:avLst/>
              <a:gdLst>
                <a:gd name="T0" fmla="*/ 836 w 837"/>
                <a:gd name="T1" fmla="*/ 580 h 677"/>
                <a:gd name="T2" fmla="*/ 836 w 837"/>
                <a:gd name="T3" fmla="*/ 0 h 677"/>
                <a:gd name="T4" fmla="*/ 0 w 837"/>
                <a:gd name="T5" fmla="*/ 0 h 677"/>
                <a:gd name="T6" fmla="*/ 0 w 837"/>
                <a:gd name="T7" fmla="*/ 580 h 677"/>
                <a:gd name="T8" fmla="*/ 282 w 837"/>
                <a:gd name="T9" fmla="*/ 580 h 677"/>
                <a:gd name="T10" fmla="*/ 282 w 837"/>
                <a:gd name="T11" fmla="*/ 626 h 677"/>
                <a:gd name="T12" fmla="*/ 208 w 837"/>
                <a:gd name="T13" fmla="*/ 626 h 677"/>
                <a:gd name="T14" fmla="*/ 208 w 837"/>
                <a:gd name="T15" fmla="*/ 676 h 677"/>
                <a:gd name="T16" fmla="*/ 628 w 837"/>
                <a:gd name="T17" fmla="*/ 676 h 677"/>
                <a:gd name="T18" fmla="*/ 628 w 837"/>
                <a:gd name="T19" fmla="*/ 626 h 677"/>
                <a:gd name="T20" fmla="*/ 554 w 837"/>
                <a:gd name="T21" fmla="*/ 626 h 677"/>
                <a:gd name="T22" fmla="*/ 554 w 837"/>
                <a:gd name="T23" fmla="*/ 580 h 677"/>
                <a:gd name="T24" fmla="*/ 836 w 837"/>
                <a:gd name="T25" fmla="*/ 580 h 677"/>
                <a:gd name="T26" fmla="*/ 51 w 837"/>
                <a:gd name="T27" fmla="*/ 55 h 677"/>
                <a:gd name="T28" fmla="*/ 785 w 837"/>
                <a:gd name="T29" fmla="*/ 55 h 677"/>
                <a:gd name="T30" fmla="*/ 785 w 837"/>
                <a:gd name="T31" fmla="*/ 525 h 677"/>
                <a:gd name="T32" fmla="*/ 51 w 837"/>
                <a:gd name="T33" fmla="*/ 525 h 677"/>
                <a:gd name="T34" fmla="*/ 51 w 837"/>
                <a:gd name="T35" fmla="*/ 55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7" h="677">
                  <a:moveTo>
                    <a:pt x="836" y="580"/>
                  </a:moveTo>
                  <a:lnTo>
                    <a:pt x="836" y="0"/>
                  </a:lnTo>
                  <a:lnTo>
                    <a:pt x="0" y="0"/>
                  </a:lnTo>
                  <a:lnTo>
                    <a:pt x="0" y="580"/>
                  </a:lnTo>
                  <a:lnTo>
                    <a:pt x="282" y="580"/>
                  </a:lnTo>
                  <a:lnTo>
                    <a:pt x="282" y="626"/>
                  </a:lnTo>
                  <a:lnTo>
                    <a:pt x="208" y="626"/>
                  </a:lnTo>
                  <a:lnTo>
                    <a:pt x="208" y="676"/>
                  </a:lnTo>
                  <a:lnTo>
                    <a:pt x="628" y="676"/>
                  </a:lnTo>
                  <a:lnTo>
                    <a:pt x="628" y="626"/>
                  </a:lnTo>
                  <a:lnTo>
                    <a:pt x="554" y="626"/>
                  </a:lnTo>
                  <a:lnTo>
                    <a:pt x="554" y="580"/>
                  </a:lnTo>
                  <a:lnTo>
                    <a:pt x="836" y="580"/>
                  </a:lnTo>
                  <a:close/>
                  <a:moveTo>
                    <a:pt x="51" y="55"/>
                  </a:moveTo>
                  <a:lnTo>
                    <a:pt x="785" y="55"/>
                  </a:lnTo>
                  <a:lnTo>
                    <a:pt x="785" y="525"/>
                  </a:lnTo>
                  <a:lnTo>
                    <a:pt x="51" y="525"/>
                  </a:lnTo>
                  <a:lnTo>
                    <a:pt x="51" y="55"/>
                  </a:ln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8" name="Freeform 215"/>
            <p:cNvSpPr>
              <a:spLocks noChangeArrowheads="1"/>
            </p:cNvSpPr>
            <p:nvPr/>
          </p:nvSpPr>
          <p:spPr bwMode="auto">
            <a:xfrm>
              <a:off x="2028825" y="1681163"/>
              <a:ext cx="133350" cy="169862"/>
            </a:xfrm>
            <a:custGeom>
              <a:avLst/>
              <a:gdLst>
                <a:gd name="T0" fmla="*/ 369 w 370"/>
                <a:gd name="T1" fmla="*/ 0 h 471"/>
                <a:gd name="T2" fmla="*/ 0 w 370"/>
                <a:gd name="T3" fmla="*/ 0 h 471"/>
                <a:gd name="T4" fmla="*/ 0 w 370"/>
                <a:gd name="T5" fmla="*/ 470 h 471"/>
                <a:gd name="T6" fmla="*/ 369 w 370"/>
                <a:gd name="T7" fmla="*/ 470 h 471"/>
                <a:gd name="T8" fmla="*/ 369 w 370"/>
                <a:gd name="T9" fmla="*/ 0 h 471"/>
              </a:gdLst>
              <a:ahLst/>
              <a:cxnLst>
                <a:cxn ang="0">
                  <a:pos x="T0" y="T1"/>
                </a:cxn>
                <a:cxn ang="0">
                  <a:pos x="T2" y="T3"/>
                </a:cxn>
                <a:cxn ang="0">
                  <a:pos x="T4" y="T5"/>
                </a:cxn>
                <a:cxn ang="0">
                  <a:pos x="T6" y="T7"/>
                </a:cxn>
                <a:cxn ang="0">
                  <a:pos x="T8" y="T9"/>
                </a:cxn>
              </a:cxnLst>
              <a:rect l="0" t="0" r="r" b="b"/>
              <a:pathLst>
                <a:path w="370" h="471">
                  <a:moveTo>
                    <a:pt x="369" y="0"/>
                  </a:moveTo>
                  <a:lnTo>
                    <a:pt x="0" y="0"/>
                  </a:lnTo>
                  <a:lnTo>
                    <a:pt x="0" y="470"/>
                  </a:lnTo>
                  <a:lnTo>
                    <a:pt x="369" y="470"/>
                  </a:lnTo>
                  <a:lnTo>
                    <a:pt x="369"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9" name="Freeform 216"/>
            <p:cNvSpPr>
              <a:spLocks noChangeArrowheads="1"/>
            </p:cNvSpPr>
            <p:nvPr/>
          </p:nvSpPr>
          <p:spPr bwMode="auto">
            <a:xfrm>
              <a:off x="2028825" y="1681163"/>
              <a:ext cx="133350" cy="169862"/>
            </a:xfrm>
            <a:custGeom>
              <a:avLst/>
              <a:gdLst>
                <a:gd name="T0" fmla="*/ 369 w 370"/>
                <a:gd name="T1" fmla="*/ 0 h 471"/>
                <a:gd name="T2" fmla="*/ 0 w 370"/>
                <a:gd name="T3" fmla="*/ 0 h 471"/>
                <a:gd name="T4" fmla="*/ 0 w 370"/>
                <a:gd name="T5" fmla="*/ 470 h 471"/>
                <a:gd name="T6" fmla="*/ 369 w 370"/>
                <a:gd name="T7" fmla="*/ 470 h 471"/>
                <a:gd name="T8" fmla="*/ 369 w 370"/>
                <a:gd name="T9" fmla="*/ 0 h 471"/>
              </a:gdLst>
              <a:ahLst/>
              <a:cxnLst>
                <a:cxn ang="0">
                  <a:pos x="T0" y="T1"/>
                </a:cxn>
                <a:cxn ang="0">
                  <a:pos x="T2" y="T3"/>
                </a:cxn>
                <a:cxn ang="0">
                  <a:pos x="T4" y="T5"/>
                </a:cxn>
                <a:cxn ang="0">
                  <a:pos x="T6" y="T7"/>
                </a:cxn>
                <a:cxn ang="0">
                  <a:pos x="T8" y="T9"/>
                </a:cxn>
              </a:cxnLst>
              <a:rect l="0" t="0" r="r" b="b"/>
              <a:pathLst>
                <a:path w="370" h="471">
                  <a:moveTo>
                    <a:pt x="369" y="0"/>
                  </a:moveTo>
                  <a:lnTo>
                    <a:pt x="0" y="0"/>
                  </a:lnTo>
                  <a:lnTo>
                    <a:pt x="0" y="470"/>
                  </a:lnTo>
                  <a:lnTo>
                    <a:pt x="369" y="470"/>
                  </a:lnTo>
                  <a:lnTo>
                    <a:pt x="369"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0" name="Freeform 217"/>
            <p:cNvSpPr>
              <a:spLocks noChangeArrowheads="1"/>
            </p:cNvSpPr>
            <p:nvPr/>
          </p:nvSpPr>
          <p:spPr bwMode="auto">
            <a:xfrm>
              <a:off x="1770063" y="1824038"/>
              <a:ext cx="241300" cy="168275"/>
            </a:xfrm>
            <a:custGeom>
              <a:avLst/>
              <a:gdLst>
                <a:gd name="T0" fmla="*/ 669 w 670"/>
                <a:gd name="T1" fmla="*/ 466 h 467"/>
                <a:gd name="T2" fmla="*/ 0 w 670"/>
                <a:gd name="T3" fmla="*/ 466 h 467"/>
                <a:gd name="T4" fmla="*/ 0 w 670"/>
                <a:gd name="T5" fmla="*/ 0 h 467"/>
                <a:gd name="T6" fmla="*/ 669 w 670"/>
                <a:gd name="T7" fmla="*/ 0 h 467"/>
                <a:gd name="T8" fmla="*/ 669 w 670"/>
                <a:gd name="T9" fmla="*/ 466 h 467"/>
                <a:gd name="T10" fmla="*/ 55 w 670"/>
                <a:gd name="T11" fmla="*/ 411 h 467"/>
                <a:gd name="T12" fmla="*/ 618 w 670"/>
                <a:gd name="T13" fmla="*/ 411 h 467"/>
                <a:gd name="T14" fmla="*/ 618 w 670"/>
                <a:gd name="T15" fmla="*/ 55 h 467"/>
                <a:gd name="T16" fmla="*/ 55 w 670"/>
                <a:gd name="T17" fmla="*/ 55 h 467"/>
                <a:gd name="T18" fmla="*/ 55 w 670"/>
                <a:gd name="T19" fmla="*/ 411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0" h="467">
                  <a:moveTo>
                    <a:pt x="669" y="466"/>
                  </a:moveTo>
                  <a:lnTo>
                    <a:pt x="0" y="466"/>
                  </a:lnTo>
                  <a:lnTo>
                    <a:pt x="0" y="0"/>
                  </a:lnTo>
                  <a:lnTo>
                    <a:pt x="669" y="0"/>
                  </a:lnTo>
                  <a:lnTo>
                    <a:pt x="669" y="466"/>
                  </a:lnTo>
                  <a:close/>
                  <a:moveTo>
                    <a:pt x="55" y="411"/>
                  </a:moveTo>
                  <a:lnTo>
                    <a:pt x="618" y="411"/>
                  </a:lnTo>
                  <a:lnTo>
                    <a:pt x="618" y="55"/>
                  </a:lnTo>
                  <a:lnTo>
                    <a:pt x="55" y="55"/>
                  </a:lnTo>
                  <a:lnTo>
                    <a:pt x="55" y="411"/>
                  </a:ln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1" name="Freeform 218"/>
            <p:cNvSpPr>
              <a:spLocks noChangeArrowheads="1"/>
            </p:cNvSpPr>
            <p:nvPr/>
          </p:nvSpPr>
          <p:spPr bwMode="auto">
            <a:xfrm>
              <a:off x="1790700" y="1844675"/>
              <a:ext cx="203200" cy="128588"/>
            </a:xfrm>
            <a:custGeom>
              <a:avLst/>
              <a:gdLst>
                <a:gd name="T0" fmla="*/ 0 w 564"/>
                <a:gd name="T1" fmla="*/ 0 h 357"/>
                <a:gd name="T2" fmla="*/ 0 w 564"/>
                <a:gd name="T3" fmla="*/ 356 h 357"/>
                <a:gd name="T4" fmla="*/ 563 w 564"/>
                <a:gd name="T5" fmla="*/ 356 h 357"/>
                <a:gd name="T6" fmla="*/ 563 w 564"/>
                <a:gd name="T7" fmla="*/ 0 h 357"/>
                <a:gd name="T8" fmla="*/ 0 w 564"/>
                <a:gd name="T9" fmla="*/ 0 h 357"/>
              </a:gdLst>
              <a:ahLst/>
              <a:cxnLst>
                <a:cxn ang="0">
                  <a:pos x="T0" y="T1"/>
                </a:cxn>
                <a:cxn ang="0">
                  <a:pos x="T2" y="T3"/>
                </a:cxn>
                <a:cxn ang="0">
                  <a:pos x="T4" y="T5"/>
                </a:cxn>
                <a:cxn ang="0">
                  <a:pos x="T6" y="T7"/>
                </a:cxn>
                <a:cxn ang="0">
                  <a:pos x="T8" y="T9"/>
                </a:cxn>
              </a:cxnLst>
              <a:rect l="0" t="0" r="r" b="b"/>
              <a:pathLst>
                <a:path w="564" h="357">
                  <a:moveTo>
                    <a:pt x="0" y="0"/>
                  </a:moveTo>
                  <a:lnTo>
                    <a:pt x="0" y="356"/>
                  </a:lnTo>
                  <a:lnTo>
                    <a:pt x="563" y="356"/>
                  </a:lnTo>
                  <a:lnTo>
                    <a:pt x="563" y="0"/>
                  </a:lnTo>
                  <a:lnTo>
                    <a:pt x="0"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2" name="Freeform 219"/>
            <p:cNvSpPr>
              <a:spLocks noChangeArrowheads="1"/>
            </p:cNvSpPr>
            <p:nvPr/>
          </p:nvSpPr>
          <p:spPr bwMode="auto">
            <a:xfrm>
              <a:off x="1746250" y="2000250"/>
              <a:ext cx="287338" cy="19050"/>
            </a:xfrm>
            <a:custGeom>
              <a:avLst/>
              <a:gdLst>
                <a:gd name="T0" fmla="*/ 799 w 800"/>
                <a:gd name="T1" fmla="*/ 50 h 51"/>
                <a:gd name="T2" fmla="*/ 0 w 800"/>
                <a:gd name="T3" fmla="*/ 50 h 51"/>
                <a:gd name="T4" fmla="*/ 0 w 800"/>
                <a:gd name="T5" fmla="*/ 0 h 51"/>
                <a:gd name="T6" fmla="*/ 799 w 800"/>
                <a:gd name="T7" fmla="*/ 0 h 51"/>
                <a:gd name="T8" fmla="*/ 799 w 800"/>
                <a:gd name="T9" fmla="*/ 50 h 51"/>
              </a:gdLst>
              <a:ahLst/>
              <a:cxnLst>
                <a:cxn ang="0">
                  <a:pos x="T0" y="T1"/>
                </a:cxn>
                <a:cxn ang="0">
                  <a:pos x="T2" y="T3"/>
                </a:cxn>
                <a:cxn ang="0">
                  <a:pos x="T4" y="T5"/>
                </a:cxn>
                <a:cxn ang="0">
                  <a:pos x="T6" y="T7"/>
                </a:cxn>
                <a:cxn ang="0">
                  <a:pos x="T8" y="T9"/>
                </a:cxn>
              </a:cxnLst>
              <a:rect l="0" t="0" r="r" b="b"/>
              <a:pathLst>
                <a:path w="800" h="51">
                  <a:moveTo>
                    <a:pt x="799" y="50"/>
                  </a:moveTo>
                  <a:lnTo>
                    <a:pt x="0" y="50"/>
                  </a:lnTo>
                  <a:lnTo>
                    <a:pt x="0" y="0"/>
                  </a:lnTo>
                  <a:lnTo>
                    <a:pt x="799" y="0"/>
                  </a:lnTo>
                  <a:lnTo>
                    <a:pt x="799" y="50"/>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3" name="Freeform 220"/>
            <p:cNvSpPr>
              <a:spLocks noChangeArrowheads="1"/>
            </p:cNvSpPr>
            <p:nvPr/>
          </p:nvSpPr>
          <p:spPr bwMode="auto">
            <a:xfrm>
              <a:off x="2139950" y="1801813"/>
              <a:ext cx="100013" cy="174625"/>
            </a:xfrm>
            <a:custGeom>
              <a:avLst/>
              <a:gdLst>
                <a:gd name="T0" fmla="*/ 0 w 278"/>
                <a:gd name="T1" fmla="*/ 0 h 485"/>
                <a:gd name="T2" fmla="*/ 0 w 278"/>
                <a:gd name="T3" fmla="*/ 484 h 485"/>
                <a:gd name="T4" fmla="*/ 277 w 278"/>
                <a:gd name="T5" fmla="*/ 484 h 485"/>
                <a:gd name="T6" fmla="*/ 277 w 278"/>
                <a:gd name="T7" fmla="*/ 0 h 485"/>
                <a:gd name="T8" fmla="*/ 0 w 278"/>
                <a:gd name="T9" fmla="*/ 0 h 485"/>
              </a:gdLst>
              <a:ahLst/>
              <a:cxnLst>
                <a:cxn ang="0">
                  <a:pos x="T0" y="T1"/>
                </a:cxn>
                <a:cxn ang="0">
                  <a:pos x="T2" y="T3"/>
                </a:cxn>
                <a:cxn ang="0">
                  <a:pos x="T4" y="T5"/>
                </a:cxn>
                <a:cxn ang="0">
                  <a:pos x="T6" y="T7"/>
                </a:cxn>
                <a:cxn ang="0">
                  <a:pos x="T8" y="T9"/>
                </a:cxn>
              </a:cxnLst>
              <a:rect l="0" t="0" r="r" b="b"/>
              <a:pathLst>
                <a:path w="278" h="485">
                  <a:moveTo>
                    <a:pt x="0" y="0"/>
                  </a:moveTo>
                  <a:lnTo>
                    <a:pt x="0" y="484"/>
                  </a:lnTo>
                  <a:lnTo>
                    <a:pt x="277" y="484"/>
                  </a:lnTo>
                  <a:lnTo>
                    <a:pt x="277" y="0"/>
                  </a:lnTo>
                  <a:lnTo>
                    <a:pt x="0" y="0"/>
                  </a:lnTo>
                </a:path>
              </a:pathLst>
            </a:custGeom>
            <a:solidFill>
              <a:srgbClr val="DCDCDC"/>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4" name="Freeform 221"/>
            <p:cNvSpPr>
              <a:spLocks noChangeArrowheads="1"/>
            </p:cNvSpPr>
            <p:nvPr/>
          </p:nvSpPr>
          <p:spPr bwMode="auto">
            <a:xfrm>
              <a:off x="2120900" y="1782763"/>
              <a:ext cx="138113" cy="212725"/>
            </a:xfrm>
            <a:custGeom>
              <a:avLst/>
              <a:gdLst>
                <a:gd name="T0" fmla="*/ 0 w 384"/>
                <a:gd name="T1" fmla="*/ 0 h 590"/>
                <a:gd name="T2" fmla="*/ 0 w 384"/>
                <a:gd name="T3" fmla="*/ 589 h 590"/>
                <a:gd name="T4" fmla="*/ 383 w 384"/>
                <a:gd name="T5" fmla="*/ 589 h 590"/>
                <a:gd name="T6" fmla="*/ 383 w 384"/>
                <a:gd name="T7" fmla="*/ 0 h 590"/>
                <a:gd name="T8" fmla="*/ 0 w 384"/>
                <a:gd name="T9" fmla="*/ 0 h 590"/>
                <a:gd name="T10" fmla="*/ 332 w 384"/>
                <a:gd name="T11" fmla="*/ 50 h 590"/>
                <a:gd name="T12" fmla="*/ 332 w 384"/>
                <a:gd name="T13" fmla="*/ 521 h 590"/>
                <a:gd name="T14" fmla="*/ 55 w 384"/>
                <a:gd name="T15" fmla="*/ 521 h 590"/>
                <a:gd name="T16" fmla="*/ 55 w 384"/>
                <a:gd name="T17" fmla="*/ 50 h 590"/>
                <a:gd name="T18" fmla="*/ 332 w 384"/>
                <a:gd name="T19" fmla="*/ 5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590">
                  <a:moveTo>
                    <a:pt x="0" y="0"/>
                  </a:moveTo>
                  <a:lnTo>
                    <a:pt x="0" y="589"/>
                  </a:lnTo>
                  <a:lnTo>
                    <a:pt x="383" y="589"/>
                  </a:lnTo>
                  <a:lnTo>
                    <a:pt x="383" y="0"/>
                  </a:lnTo>
                  <a:lnTo>
                    <a:pt x="0" y="0"/>
                  </a:lnTo>
                  <a:close/>
                  <a:moveTo>
                    <a:pt x="332" y="50"/>
                  </a:moveTo>
                  <a:lnTo>
                    <a:pt x="332" y="521"/>
                  </a:lnTo>
                  <a:lnTo>
                    <a:pt x="55" y="521"/>
                  </a:lnTo>
                  <a:lnTo>
                    <a:pt x="55" y="50"/>
                  </a:lnTo>
                  <a:lnTo>
                    <a:pt x="332" y="50"/>
                  </a:ln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5" name="Freeform 222"/>
            <p:cNvSpPr>
              <a:spLocks noChangeArrowheads="1"/>
            </p:cNvSpPr>
            <p:nvPr/>
          </p:nvSpPr>
          <p:spPr bwMode="auto">
            <a:xfrm>
              <a:off x="2185988" y="1974850"/>
              <a:ext cx="9525" cy="7938"/>
            </a:xfrm>
            <a:custGeom>
              <a:avLst/>
              <a:gdLst>
                <a:gd name="T0" fmla="*/ 14 w 28"/>
                <a:gd name="T1" fmla="*/ 23 h 24"/>
                <a:gd name="T2" fmla="*/ 14 w 28"/>
                <a:gd name="T3" fmla="*/ 23 h 24"/>
                <a:gd name="T4" fmla="*/ 27 w 28"/>
                <a:gd name="T5" fmla="*/ 14 h 24"/>
                <a:gd name="T6" fmla="*/ 14 w 28"/>
                <a:gd name="T7" fmla="*/ 0 h 24"/>
                <a:gd name="T8" fmla="*/ 0 w 28"/>
                <a:gd name="T9" fmla="*/ 14 h 24"/>
                <a:gd name="T10" fmla="*/ 14 w 28"/>
                <a:gd name="T11" fmla="*/ 23 h 24"/>
              </a:gdLst>
              <a:ahLst/>
              <a:cxnLst>
                <a:cxn ang="0">
                  <a:pos x="T0" y="T1"/>
                </a:cxn>
                <a:cxn ang="0">
                  <a:pos x="T2" y="T3"/>
                </a:cxn>
                <a:cxn ang="0">
                  <a:pos x="T4" y="T5"/>
                </a:cxn>
                <a:cxn ang="0">
                  <a:pos x="T6" y="T7"/>
                </a:cxn>
                <a:cxn ang="0">
                  <a:pos x="T8" y="T9"/>
                </a:cxn>
                <a:cxn ang="0">
                  <a:pos x="T10" y="T11"/>
                </a:cxn>
              </a:cxnLst>
              <a:rect l="0" t="0" r="r" b="b"/>
              <a:pathLst>
                <a:path w="28" h="24">
                  <a:moveTo>
                    <a:pt x="14" y="23"/>
                  </a:moveTo>
                  <a:lnTo>
                    <a:pt x="14" y="23"/>
                  </a:lnTo>
                  <a:cubicBezTo>
                    <a:pt x="18" y="23"/>
                    <a:pt x="27" y="19"/>
                    <a:pt x="27" y="14"/>
                  </a:cubicBezTo>
                  <a:cubicBezTo>
                    <a:pt x="27" y="5"/>
                    <a:pt x="18" y="0"/>
                    <a:pt x="14" y="0"/>
                  </a:cubicBezTo>
                  <a:cubicBezTo>
                    <a:pt x="4" y="0"/>
                    <a:pt x="0" y="5"/>
                    <a:pt x="0" y="14"/>
                  </a:cubicBezTo>
                  <a:cubicBezTo>
                    <a:pt x="0" y="19"/>
                    <a:pt x="4" y="23"/>
                    <a:pt x="14" y="23"/>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6" name="Freeform 223"/>
            <p:cNvSpPr>
              <a:spLocks noChangeArrowheads="1"/>
            </p:cNvSpPr>
            <p:nvPr/>
          </p:nvSpPr>
          <p:spPr bwMode="auto">
            <a:xfrm>
              <a:off x="2159000" y="1838325"/>
              <a:ext cx="61913" cy="87313"/>
            </a:xfrm>
            <a:custGeom>
              <a:avLst/>
              <a:gdLst>
                <a:gd name="T0" fmla="*/ 41 w 172"/>
                <a:gd name="T1" fmla="*/ 105 h 243"/>
                <a:gd name="T2" fmla="*/ 41 w 172"/>
                <a:gd name="T3" fmla="*/ 105 h 243"/>
                <a:gd name="T4" fmla="*/ 41 w 172"/>
                <a:gd name="T5" fmla="*/ 73 h 243"/>
                <a:gd name="T6" fmla="*/ 88 w 172"/>
                <a:gd name="T7" fmla="*/ 27 h 243"/>
                <a:gd name="T8" fmla="*/ 120 w 172"/>
                <a:gd name="T9" fmla="*/ 41 h 243"/>
                <a:gd name="T10" fmla="*/ 134 w 172"/>
                <a:gd name="T11" fmla="*/ 73 h 243"/>
                <a:gd name="T12" fmla="*/ 134 w 172"/>
                <a:gd name="T13" fmla="*/ 105 h 243"/>
                <a:gd name="T14" fmla="*/ 157 w 172"/>
                <a:gd name="T15" fmla="*/ 105 h 243"/>
                <a:gd name="T16" fmla="*/ 157 w 172"/>
                <a:gd name="T17" fmla="*/ 73 h 243"/>
                <a:gd name="T18" fmla="*/ 138 w 172"/>
                <a:gd name="T19" fmla="*/ 23 h 243"/>
                <a:gd name="T20" fmla="*/ 88 w 172"/>
                <a:gd name="T21" fmla="*/ 0 h 243"/>
                <a:gd name="T22" fmla="*/ 88 w 172"/>
                <a:gd name="T23" fmla="*/ 0 h 243"/>
                <a:gd name="T24" fmla="*/ 18 w 172"/>
                <a:gd name="T25" fmla="*/ 73 h 243"/>
                <a:gd name="T26" fmla="*/ 18 w 172"/>
                <a:gd name="T27" fmla="*/ 105 h 243"/>
                <a:gd name="T28" fmla="*/ 0 w 172"/>
                <a:gd name="T29" fmla="*/ 105 h 243"/>
                <a:gd name="T30" fmla="*/ 0 w 172"/>
                <a:gd name="T31" fmla="*/ 242 h 243"/>
                <a:gd name="T32" fmla="*/ 171 w 172"/>
                <a:gd name="T33" fmla="*/ 242 h 243"/>
                <a:gd name="T34" fmla="*/ 171 w 172"/>
                <a:gd name="T35" fmla="*/ 105 h 243"/>
                <a:gd name="T36" fmla="*/ 41 w 172"/>
                <a:gd name="T37" fmla="*/ 10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243">
                  <a:moveTo>
                    <a:pt x="41" y="105"/>
                  </a:moveTo>
                  <a:lnTo>
                    <a:pt x="41" y="105"/>
                  </a:lnTo>
                  <a:cubicBezTo>
                    <a:pt x="41" y="73"/>
                    <a:pt x="41" y="73"/>
                    <a:pt x="41" y="73"/>
                  </a:cubicBezTo>
                  <a:cubicBezTo>
                    <a:pt x="41" y="45"/>
                    <a:pt x="64" y="27"/>
                    <a:pt x="88" y="27"/>
                  </a:cubicBezTo>
                  <a:cubicBezTo>
                    <a:pt x="101" y="27"/>
                    <a:pt x="111" y="32"/>
                    <a:pt x="120" y="41"/>
                  </a:cubicBezTo>
                  <a:cubicBezTo>
                    <a:pt x="129" y="50"/>
                    <a:pt x="134" y="59"/>
                    <a:pt x="134" y="73"/>
                  </a:cubicBezTo>
                  <a:cubicBezTo>
                    <a:pt x="134" y="105"/>
                    <a:pt x="134" y="105"/>
                    <a:pt x="134" y="105"/>
                  </a:cubicBezTo>
                  <a:cubicBezTo>
                    <a:pt x="157" y="105"/>
                    <a:pt x="157" y="105"/>
                    <a:pt x="157" y="105"/>
                  </a:cubicBezTo>
                  <a:cubicBezTo>
                    <a:pt x="157" y="73"/>
                    <a:pt x="157" y="73"/>
                    <a:pt x="157" y="73"/>
                  </a:cubicBezTo>
                  <a:cubicBezTo>
                    <a:pt x="157" y="55"/>
                    <a:pt x="152" y="36"/>
                    <a:pt x="138" y="23"/>
                  </a:cubicBezTo>
                  <a:cubicBezTo>
                    <a:pt x="124" y="9"/>
                    <a:pt x="106" y="0"/>
                    <a:pt x="88" y="0"/>
                  </a:cubicBezTo>
                  <a:lnTo>
                    <a:pt x="88" y="0"/>
                  </a:lnTo>
                  <a:cubicBezTo>
                    <a:pt x="51" y="0"/>
                    <a:pt x="18" y="32"/>
                    <a:pt x="18" y="73"/>
                  </a:cubicBezTo>
                  <a:cubicBezTo>
                    <a:pt x="18" y="105"/>
                    <a:pt x="18" y="105"/>
                    <a:pt x="18" y="105"/>
                  </a:cubicBezTo>
                  <a:cubicBezTo>
                    <a:pt x="0" y="105"/>
                    <a:pt x="0" y="105"/>
                    <a:pt x="0" y="105"/>
                  </a:cubicBezTo>
                  <a:cubicBezTo>
                    <a:pt x="0" y="242"/>
                    <a:pt x="0" y="242"/>
                    <a:pt x="0" y="242"/>
                  </a:cubicBezTo>
                  <a:cubicBezTo>
                    <a:pt x="171" y="242"/>
                    <a:pt x="171" y="242"/>
                    <a:pt x="171" y="242"/>
                  </a:cubicBezTo>
                  <a:cubicBezTo>
                    <a:pt x="171" y="105"/>
                    <a:pt x="171" y="105"/>
                    <a:pt x="171" y="105"/>
                  </a:cubicBezTo>
                  <a:lnTo>
                    <a:pt x="41" y="105"/>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7" name="Freeform 224"/>
            <p:cNvSpPr>
              <a:spLocks noChangeArrowheads="1"/>
            </p:cNvSpPr>
            <p:nvPr/>
          </p:nvSpPr>
          <p:spPr bwMode="auto">
            <a:xfrm>
              <a:off x="2000250" y="1714500"/>
              <a:ext cx="61913" cy="88900"/>
            </a:xfrm>
            <a:custGeom>
              <a:avLst/>
              <a:gdLst>
                <a:gd name="T0" fmla="*/ 37 w 172"/>
                <a:gd name="T1" fmla="*/ 105 h 248"/>
                <a:gd name="T2" fmla="*/ 37 w 172"/>
                <a:gd name="T3" fmla="*/ 105 h 248"/>
                <a:gd name="T4" fmla="*/ 37 w 172"/>
                <a:gd name="T5" fmla="*/ 69 h 248"/>
                <a:gd name="T6" fmla="*/ 83 w 172"/>
                <a:gd name="T7" fmla="*/ 23 h 248"/>
                <a:gd name="T8" fmla="*/ 120 w 172"/>
                <a:gd name="T9" fmla="*/ 37 h 248"/>
                <a:gd name="T10" fmla="*/ 129 w 172"/>
                <a:gd name="T11" fmla="*/ 69 h 248"/>
                <a:gd name="T12" fmla="*/ 129 w 172"/>
                <a:gd name="T13" fmla="*/ 105 h 248"/>
                <a:gd name="T14" fmla="*/ 157 w 172"/>
                <a:gd name="T15" fmla="*/ 105 h 248"/>
                <a:gd name="T16" fmla="*/ 157 w 172"/>
                <a:gd name="T17" fmla="*/ 69 h 248"/>
                <a:gd name="T18" fmla="*/ 138 w 172"/>
                <a:gd name="T19" fmla="*/ 18 h 248"/>
                <a:gd name="T20" fmla="*/ 83 w 172"/>
                <a:gd name="T21" fmla="*/ 0 h 248"/>
                <a:gd name="T22" fmla="*/ 83 w 172"/>
                <a:gd name="T23" fmla="*/ 0 h 248"/>
                <a:gd name="T24" fmla="*/ 13 w 172"/>
                <a:gd name="T25" fmla="*/ 69 h 248"/>
                <a:gd name="T26" fmla="*/ 13 w 172"/>
                <a:gd name="T27" fmla="*/ 105 h 248"/>
                <a:gd name="T28" fmla="*/ 0 w 172"/>
                <a:gd name="T29" fmla="*/ 105 h 248"/>
                <a:gd name="T30" fmla="*/ 0 w 172"/>
                <a:gd name="T31" fmla="*/ 247 h 248"/>
                <a:gd name="T32" fmla="*/ 171 w 172"/>
                <a:gd name="T33" fmla="*/ 247 h 248"/>
                <a:gd name="T34" fmla="*/ 171 w 172"/>
                <a:gd name="T35" fmla="*/ 105 h 248"/>
                <a:gd name="T36" fmla="*/ 37 w 172"/>
                <a:gd name="T37" fmla="*/ 10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248">
                  <a:moveTo>
                    <a:pt x="37" y="105"/>
                  </a:moveTo>
                  <a:lnTo>
                    <a:pt x="37" y="105"/>
                  </a:lnTo>
                  <a:cubicBezTo>
                    <a:pt x="37" y="69"/>
                    <a:pt x="37" y="69"/>
                    <a:pt x="37" y="69"/>
                  </a:cubicBezTo>
                  <a:cubicBezTo>
                    <a:pt x="37" y="46"/>
                    <a:pt x="60" y="23"/>
                    <a:pt x="83" y="23"/>
                  </a:cubicBezTo>
                  <a:cubicBezTo>
                    <a:pt x="97" y="27"/>
                    <a:pt x="111" y="27"/>
                    <a:pt x="120" y="37"/>
                  </a:cubicBezTo>
                  <a:cubicBezTo>
                    <a:pt x="124" y="46"/>
                    <a:pt x="129" y="59"/>
                    <a:pt x="129" y="69"/>
                  </a:cubicBezTo>
                  <a:cubicBezTo>
                    <a:pt x="129" y="105"/>
                    <a:pt x="129" y="105"/>
                    <a:pt x="129" y="105"/>
                  </a:cubicBezTo>
                  <a:cubicBezTo>
                    <a:pt x="157" y="105"/>
                    <a:pt x="157" y="105"/>
                    <a:pt x="157" y="105"/>
                  </a:cubicBezTo>
                  <a:cubicBezTo>
                    <a:pt x="157" y="69"/>
                    <a:pt x="157" y="69"/>
                    <a:pt x="157" y="69"/>
                  </a:cubicBezTo>
                  <a:cubicBezTo>
                    <a:pt x="157" y="50"/>
                    <a:pt x="147" y="32"/>
                    <a:pt x="138" y="18"/>
                  </a:cubicBezTo>
                  <a:cubicBezTo>
                    <a:pt x="124" y="5"/>
                    <a:pt x="106" y="0"/>
                    <a:pt x="83" y="0"/>
                  </a:cubicBezTo>
                  <a:lnTo>
                    <a:pt x="83" y="0"/>
                  </a:lnTo>
                  <a:cubicBezTo>
                    <a:pt x="46" y="0"/>
                    <a:pt x="13" y="32"/>
                    <a:pt x="13" y="69"/>
                  </a:cubicBezTo>
                  <a:cubicBezTo>
                    <a:pt x="13" y="105"/>
                    <a:pt x="13" y="105"/>
                    <a:pt x="13" y="105"/>
                  </a:cubicBezTo>
                  <a:cubicBezTo>
                    <a:pt x="0" y="105"/>
                    <a:pt x="0" y="105"/>
                    <a:pt x="0" y="105"/>
                  </a:cubicBezTo>
                  <a:cubicBezTo>
                    <a:pt x="0" y="247"/>
                    <a:pt x="0" y="247"/>
                    <a:pt x="0" y="247"/>
                  </a:cubicBezTo>
                  <a:cubicBezTo>
                    <a:pt x="171" y="247"/>
                    <a:pt x="171" y="247"/>
                    <a:pt x="171" y="247"/>
                  </a:cubicBezTo>
                  <a:cubicBezTo>
                    <a:pt x="171" y="105"/>
                    <a:pt x="171" y="105"/>
                    <a:pt x="171" y="105"/>
                  </a:cubicBezTo>
                  <a:lnTo>
                    <a:pt x="37" y="105"/>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8" name="Freeform 225"/>
            <p:cNvSpPr>
              <a:spLocks noChangeArrowheads="1"/>
            </p:cNvSpPr>
            <p:nvPr/>
          </p:nvSpPr>
          <p:spPr bwMode="auto">
            <a:xfrm>
              <a:off x="1857375" y="1858963"/>
              <a:ext cx="63500" cy="88900"/>
            </a:xfrm>
            <a:custGeom>
              <a:avLst/>
              <a:gdLst>
                <a:gd name="T0" fmla="*/ 41 w 176"/>
                <a:gd name="T1" fmla="*/ 110 h 248"/>
                <a:gd name="T2" fmla="*/ 41 w 176"/>
                <a:gd name="T3" fmla="*/ 110 h 248"/>
                <a:gd name="T4" fmla="*/ 41 w 176"/>
                <a:gd name="T5" fmla="*/ 73 h 248"/>
                <a:gd name="T6" fmla="*/ 87 w 176"/>
                <a:gd name="T7" fmla="*/ 27 h 248"/>
                <a:gd name="T8" fmla="*/ 120 w 176"/>
                <a:gd name="T9" fmla="*/ 41 h 248"/>
                <a:gd name="T10" fmla="*/ 134 w 176"/>
                <a:gd name="T11" fmla="*/ 73 h 248"/>
                <a:gd name="T12" fmla="*/ 134 w 176"/>
                <a:gd name="T13" fmla="*/ 110 h 248"/>
                <a:gd name="T14" fmla="*/ 161 w 176"/>
                <a:gd name="T15" fmla="*/ 110 h 248"/>
                <a:gd name="T16" fmla="*/ 161 w 176"/>
                <a:gd name="T17" fmla="*/ 73 h 248"/>
                <a:gd name="T18" fmla="*/ 138 w 176"/>
                <a:gd name="T19" fmla="*/ 23 h 248"/>
                <a:gd name="T20" fmla="*/ 87 w 176"/>
                <a:gd name="T21" fmla="*/ 0 h 248"/>
                <a:gd name="T22" fmla="*/ 87 w 176"/>
                <a:gd name="T23" fmla="*/ 0 h 248"/>
                <a:gd name="T24" fmla="*/ 18 w 176"/>
                <a:gd name="T25" fmla="*/ 73 h 248"/>
                <a:gd name="T26" fmla="*/ 18 w 176"/>
                <a:gd name="T27" fmla="*/ 110 h 248"/>
                <a:gd name="T28" fmla="*/ 0 w 176"/>
                <a:gd name="T29" fmla="*/ 110 h 248"/>
                <a:gd name="T30" fmla="*/ 0 w 176"/>
                <a:gd name="T31" fmla="*/ 247 h 248"/>
                <a:gd name="T32" fmla="*/ 175 w 176"/>
                <a:gd name="T33" fmla="*/ 247 h 248"/>
                <a:gd name="T34" fmla="*/ 175 w 176"/>
                <a:gd name="T35" fmla="*/ 110 h 248"/>
                <a:gd name="T36" fmla="*/ 41 w 176"/>
                <a:gd name="T37" fmla="*/ 11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48">
                  <a:moveTo>
                    <a:pt x="41" y="110"/>
                  </a:moveTo>
                  <a:lnTo>
                    <a:pt x="41" y="110"/>
                  </a:lnTo>
                  <a:cubicBezTo>
                    <a:pt x="41" y="73"/>
                    <a:pt x="41" y="73"/>
                    <a:pt x="41" y="73"/>
                  </a:cubicBezTo>
                  <a:cubicBezTo>
                    <a:pt x="41" y="46"/>
                    <a:pt x="64" y="27"/>
                    <a:pt x="87" y="27"/>
                  </a:cubicBezTo>
                  <a:cubicBezTo>
                    <a:pt x="101" y="27"/>
                    <a:pt x="115" y="32"/>
                    <a:pt x="120" y="41"/>
                  </a:cubicBezTo>
                  <a:cubicBezTo>
                    <a:pt x="129" y="50"/>
                    <a:pt x="134" y="59"/>
                    <a:pt x="134" y="73"/>
                  </a:cubicBezTo>
                  <a:cubicBezTo>
                    <a:pt x="134" y="110"/>
                    <a:pt x="134" y="110"/>
                    <a:pt x="134" y="110"/>
                  </a:cubicBezTo>
                  <a:cubicBezTo>
                    <a:pt x="161" y="110"/>
                    <a:pt x="161" y="110"/>
                    <a:pt x="161" y="110"/>
                  </a:cubicBezTo>
                  <a:cubicBezTo>
                    <a:pt x="161" y="73"/>
                    <a:pt x="161" y="73"/>
                    <a:pt x="161" y="73"/>
                  </a:cubicBezTo>
                  <a:cubicBezTo>
                    <a:pt x="161" y="55"/>
                    <a:pt x="152" y="37"/>
                    <a:pt x="138" y="23"/>
                  </a:cubicBezTo>
                  <a:cubicBezTo>
                    <a:pt x="129" y="9"/>
                    <a:pt x="110" y="0"/>
                    <a:pt x="87" y="0"/>
                  </a:cubicBezTo>
                  <a:lnTo>
                    <a:pt x="87" y="0"/>
                  </a:lnTo>
                  <a:cubicBezTo>
                    <a:pt x="50" y="0"/>
                    <a:pt x="18" y="32"/>
                    <a:pt x="18" y="73"/>
                  </a:cubicBezTo>
                  <a:cubicBezTo>
                    <a:pt x="18" y="110"/>
                    <a:pt x="18" y="110"/>
                    <a:pt x="18" y="110"/>
                  </a:cubicBezTo>
                  <a:cubicBezTo>
                    <a:pt x="0" y="110"/>
                    <a:pt x="0" y="110"/>
                    <a:pt x="0" y="110"/>
                  </a:cubicBezTo>
                  <a:cubicBezTo>
                    <a:pt x="0" y="247"/>
                    <a:pt x="0" y="247"/>
                    <a:pt x="0" y="247"/>
                  </a:cubicBezTo>
                  <a:cubicBezTo>
                    <a:pt x="175" y="247"/>
                    <a:pt x="175" y="247"/>
                    <a:pt x="175" y="247"/>
                  </a:cubicBezTo>
                  <a:cubicBezTo>
                    <a:pt x="175" y="110"/>
                    <a:pt x="175" y="110"/>
                    <a:pt x="175" y="110"/>
                  </a:cubicBezTo>
                  <a:lnTo>
                    <a:pt x="41" y="110"/>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30" name="Text Placeholder 1"/>
          <p:cNvSpPr>
            <a:spLocks noGrp="1"/>
          </p:cNvSpPr>
          <p:nvPr>
            <p:ph type="body" sz="quarter" idx="13"/>
          </p:nvPr>
        </p:nvSpPr>
        <p:spPr>
          <a:xfrm>
            <a:off x="439195" y="3431600"/>
            <a:ext cx="2476500" cy="759253"/>
          </a:xfrm>
        </p:spPr>
        <p:txBody>
          <a:bodyPr/>
          <a:lstStyle/>
          <a:p>
            <a:pPr algn="ctr"/>
            <a:r>
              <a:rPr lang="en-US" sz="1800"/>
              <a:t>Identify and recover from threats</a:t>
            </a:r>
          </a:p>
        </p:txBody>
      </p:sp>
      <p:sp>
        <p:nvSpPr>
          <p:cNvPr id="332" name="Text Placeholder 1"/>
          <p:cNvSpPr>
            <a:spLocks noGrp="1"/>
          </p:cNvSpPr>
          <p:nvPr>
            <p:ph type="body" sz="quarter" idx="13"/>
          </p:nvPr>
        </p:nvSpPr>
        <p:spPr>
          <a:xfrm>
            <a:off x="3348811" y="3523963"/>
            <a:ext cx="2438590" cy="666890"/>
          </a:xfrm>
        </p:spPr>
        <p:txBody>
          <a:bodyPr/>
          <a:lstStyle/>
          <a:p>
            <a:pPr algn="ctr"/>
            <a:r>
              <a:rPr lang="en-US" sz="1800"/>
              <a:t>Design securely, to prevent threats</a:t>
            </a:r>
          </a:p>
        </p:txBody>
      </p:sp>
      <p:grpSp>
        <p:nvGrpSpPr>
          <p:cNvPr id="385" name="Group 384"/>
          <p:cNvGrpSpPr/>
          <p:nvPr/>
        </p:nvGrpSpPr>
        <p:grpSpPr>
          <a:xfrm>
            <a:off x="4127080" y="1336723"/>
            <a:ext cx="882052" cy="1135314"/>
            <a:chOff x="7521575" y="1687513"/>
            <a:chExt cx="320675" cy="412750"/>
          </a:xfrm>
        </p:grpSpPr>
        <p:sp>
          <p:nvSpPr>
            <p:cNvPr id="386" name="Freeform 1280"/>
            <p:cNvSpPr>
              <a:spLocks noChangeArrowheads="1"/>
            </p:cNvSpPr>
            <p:nvPr/>
          </p:nvSpPr>
          <p:spPr bwMode="auto">
            <a:xfrm>
              <a:off x="7639050" y="1857375"/>
              <a:ext cx="184150" cy="223838"/>
            </a:xfrm>
            <a:custGeom>
              <a:avLst/>
              <a:gdLst>
                <a:gd name="T0" fmla="*/ 17 w 513"/>
                <a:gd name="T1" fmla="*/ 325 h 621"/>
                <a:gd name="T2" fmla="*/ 17 w 513"/>
                <a:gd name="T3" fmla="*/ 325 h 621"/>
                <a:gd name="T4" fmla="*/ 305 w 513"/>
                <a:gd name="T5" fmla="*/ 620 h 621"/>
                <a:gd name="T6" fmla="*/ 512 w 513"/>
                <a:gd name="T7" fmla="*/ 620 h 621"/>
                <a:gd name="T8" fmla="*/ 512 w 513"/>
                <a:gd name="T9" fmla="*/ 245 h 621"/>
                <a:gd name="T10" fmla="*/ 258 w 513"/>
                <a:gd name="T11" fmla="*/ 0 h 621"/>
                <a:gd name="T12" fmla="*/ 258 w 513"/>
                <a:gd name="T13" fmla="*/ 388 h 621"/>
                <a:gd name="T14" fmla="*/ 110 w 513"/>
                <a:gd name="T15" fmla="*/ 241 h 621"/>
                <a:gd name="T16" fmla="*/ 21 w 513"/>
                <a:gd name="T17" fmla="*/ 237 h 621"/>
                <a:gd name="T18" fmla="*/ 0 w 513"/>
                <a:gd name="T19" fmla="*/ 279 h 621"/>
                <a:gd name="T20" fmla="*/ 17 w 513"/>
                <a:gd name="T21" fmla="*/ 32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 h="621">
                  <a:moveTo>
                    <a:pt x="17" y="325"/>
                  </a:moveTo>
                  <a:lnTo>
                    <a:pt x="17" y="325"/>
                  </a:lnTo>
                  <a:cubicBezTo>
                    <a:pt x="305" y="620"/>
                    <a:pt x="305" y="620"/>
                    <a:pt x="305" y="620"/>
                  </a:cubicBezTo>
                  <a:cubicBezTo>
                    <a:pt x="512" y="620"/>
                    <a:pt x="512" y="620"/>
                    <a:pt x="512" y="620"/>
                  </a:cubicBezTo>
                  <a:cubicBezTo>
                    <a:pt x="512" y="245"/>
                    <a:pt x="512" y="245"/>
                    <a:pt x="512" y="245"/>
                  </a:cubicBezTo>
                  <a:cubicBezTo>
                    <a:pt x="258" y="0"/>
                    <a:pt x="258" y="0"/>
                    <a:pt x="258" y="0"/>
                  </a:cubicBezTo>
                  <a:cubicBezTo>
                    <a:pt x="258" y="388"/>
                    <a:pt x="258" y="388"/>
                    <a:pt x="258" y="388"/>
                  </a:cubicBezTo>
                  <a:cubicBezTo>
                    <a:pt x="110" y="241"/>
                    <a:pt x="110" y="241"/>
                    <a:pt x="110" y="241"/>
                  </a:cubicBezTo>
                  <a:cubicBezTo>
                    <a:pt x="85" y="216"/>
                    <a:pt x="47" y="211"/>
                    <a:pt x="21" y="237"/>
                  </a:cubicBezTo>
                  <a:cubicBezTo>
                    <a:pt x="9" y="249"/>
                    <a:pt x="0" y="262"/>
                    <a:pt x="0" y="279"/>
                  </a:cubicBezTo>
                  <a:cubicBezTo>
                    <a:pt x="0" y="296"/>
                    <a:pt x="9" y="313"/>
                    <a:pt x="17" y="325"/>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7" name="Freeform 1281"/>
            <p:cNvSpPr>
              <a:spLocks noChangeArrowheads="1"/>
            </p:cNvSpPr>
            <p:nvPr/>
          </p:nvSpPr>
          <p:spPr bwMode="auto">
            <a:xfrm>
              <a:off x="7654925" y="2009775"/>
              <a:ext cx="1588" cy="1588"/>
            </a:xfrm>
            <a:custGeom>
              <a:avLst/>
              <a:gdLst>
                <a:gd name="T0" fmla="*/ 0 w 6"/>
                <a:gd name="T1" fmla="*/ 0 h 5"/>
                <a:gd name="T2" fmla="*/ 5 w 6"/>
                <a:gd name="T3" fmla="*/ 4 h 5"/>
                <a:gd name="T4" fmla="*/ 5 w 6"/>
                <a:gd name="T5" fmla="*/ 4 h 5"/>
                <a:gd name="T6" fmla="*/ 0 w 6"/>
                <a:gd name="T7" fmla="*/ 0 h 5"/>
              </a:gdLst>
              <a:ahLst/>
              <a:cxnLst>
                <a:cxn ang="0">
                  <a:pos x="T0" y="T1"/>
                </a:cxn>
                <a:cxn ang="0">
                  <a:pos x="T2" y="T3"/>
                </a:cxn>
                <a:cxn ang="0">
                  <a:pos x="T4" y="T5"/>
                </a:cxn>
                <a:cxn ang="0">
                  <a:pos x="T6" y="T7"/>
                </a:cxn>
              </a:cxnLst>
              <a:rect l="0" t="0" r="r" b="b"/>
              <a:pathLst>
                <a:path w="6" h="5">
                  <a:moveTo>
                    <a:pt x="0" y="0"/>
                  </a:moveTo>
                  <a:lnTo>
                    <a:pt x="5" y="4"/>
                  </a:lnTo>
                  <a:lnTo>
                    <a:pt x="5" y="4"/>
                  </a:lnTo>
                  <a:lnTo>
                    <a:pt x="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8" name="Freeform 1282"/>
            <p:cNvSpPr>
              <a:spLocks noChangeArrowheads="1"/>
            </p:cNvSpPr>
            <p:nvPr/>
          </p:nvSpPr>
          <p:spPr bwMode="auto">
            <a:xfrm>
              <a:off x="7654925" y="2009775"/>
              <a:ext cx="1588" cy="1588"/>
            </a:xfrm>
            <a:custGeom>
              <a:avLst/>
              <a:gdLst>
                <a:gd name="T0" fmla="*/ 0 w 6"/>
                <a:gd name="T1" fmla="*/ 0 h 5"/>
                <a:gd name="T2" fmla="*/ 5 w 6"/>
                <a:gd name="T3" fmla="*/ 4 h 5"/>
                <a:gd name="T4" fmla="*/ 5 w 6"/>
                <a:gd name="T5" fmla="*/ 4 h 5"/>
                <a:gd name="T6" fmla="*/ 0 w 6"/>
                <a:gd name="T7" fmla="*/ 0 h 5"/>
              </a:gdLst>
              <a:ahLst/>
              <a:cxnLst>
                <a:cxn ang="0">
                  <a:pos x="T0" y="T1"/>
                </a:cxn>
                <a:cxn ang="0">
                  <a:pos x="T2" y="T3"/>
                </a:cxn>
                <a:cxn ang="0">
                  <a:pos x="T4" y="T5"/>
                </a:cxn>
                <a:cxn ang="0">
                  <a:pos x="T6" y="T7"/>
                </a:cxn>
              </a:cxnLst>
              <a:rect l="0" t="0" r="r" b="b"/>
              <a:pathLst>
                <a:path w="6" h="5">
                  <a:moveTo>
                    <a:pt x="0" y="0"/>
                  </a:moveTo>
                  <a:lnTo>
                    <a:pt x="5" y="4"/>
                  </a:lnTo>
                  <a:lnTo>
                    <a:pt x="5" y="4"/>
                  </a:lnTo>
                  <a:lnTo>
                    <a:pt x="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9" name="Freeform 1283"/>
            <p:cNvSpPr>
              <a:spLocks noChangeArrowheads="1"/>
            </p:cNvSpPr>
            <p:nvPr/>
          </p:nvSpPr>
          <p:spPr bwMode="auto">
            <a:xfrm>
              <a:off x="7626350" y="1993900"/>
              <a:ext cx="36513" cy="23813"/>
            </a:xfrm>
            <a:custGeom>
              <a:avLst/>
              <a:gdLst>
                <a:gd name="T0" fmla="*/ 38 w 103"/>
                <a:gd name="T1" fmla="*/ 0 h 68"/>
                <a:gd name="T2" fmla="*/ 0 w 103"/>
                <a:gd name="T3" fmla="*/ 0 h 68"/>
                <a:gd name="T4" fmla="*/ 0 w 103"/>
                <a:gd name="T5" fmla="*/ 67 h 68"/>
                <a:gd name="T6" fmla="*/ 102 w 103"/>
                <a:gd name="T7" fmla="*/ 67 h 68"/>
                <a:gd name="T8" fmla="*/ 85 w 103"/>
                <a:gd name="T9" fmla="*/ 50 h 68"/>
                <a:gd name="T10" fmla="*/ 85 w 103"/>
                <a:gd name="T11" fmla="*/ 50 h 68"/>
                <a:gd name="T12" fmla="*/ 80 w 103"/>
                <a:gd name="T13" fmla="*/ 46 h 68"/>
                <a:gd name="T14" fmla="*/ 38 w 103"/>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68">
                  <a:moveTo>
                    <a:pt x="38" y="0"/>
                  </a:moveTo>
                  <a:lnTo>
                    <a:pt x="0" y="0"/>
                  </a:lnTo>
                  <a:lnTo>
                    <a:pt x="0" y="67"/>
                  </a:lnTo>
                  <a:lnTo>
                    <a:pt x="102" y="67"/>
                  </a:lnTo>
                  <a:lnTo>
                    <a:pt x="85" y="50"/>
                  </a:lnTo>
                  <a:lnTo>
                    <a:pt x="85" y="50"/>
                  </a:lnTo>
                  <a:lnTo>
                    <a:pt x="80" y="46"/>
                  </a:lnTo>
                  <a:lnTo>
                    <a:pt x="38"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0" name="Freeform 1284"/>
            <p:cNvSpPr>
              <a:spLocks noChangeArrowheads="1"/>
            </p:cNvSpPr>
            <p:nvPr/>
          </p:nvSpPr>
          <p:spPr bwMode="auto">
            <a:xfrm>
              <a:off x="7626350" y="1993900"/>
              <a:ext cx="36513" cy="23813"/>
            </a:xfrm>
            <a:custGeom>
              <a:avLst/>
              <a:gdLst>
                <a:gd name="T0" fmla="*/ 38 w 103"/>
                <a:gd name="T1" fmla="*/ 0 h 68"/>
                <a:gd name="T2" fmla="*/ 0 w 103"/>
                <a:gd name="T3" fmla="*/ 0 h 68"/>
                <a:gd name="T4" fmla="*/ 0 w 103"/>
                <a:gd name="T5" fmla="*/ 67 h 68"/>
                <a:gd name="T6" fmla="*/ 102 w 103"/>
                <a:gd name="T7" fmla="*/ 67 h 68"/>
                <a:gd name="T8" fmla="*/ 85 w 103"/>
                <a:gd name="T9" fmla="*/ 50 h 68"/>
                <a:gd name="T10" fmla="*/ 85 w 103"/>
                <a:gd name="T11" fmla="*/ 50 h 68"/>
                <a:gd name="T12" fmla="*/ 80 w 103"/>
                <a:gd name="T13" fmla="*/ 46 h 68"/>
                <a:gd name="T14" fmla="*/ 38 w 103"/>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68">
                  <a:moveTo>
                    <a:pt x="38" y="0"/>
                  </a:moveTo>
                  <a:lnTo>
                    <a:pt x="0" y="0"/>
                  </a:lnTo>
                  <a:lnTo>
                    <a:pt x="0" y="67"/>
                  </a:lnTo>
                  <a:lnTo>
                    <a:pt x="102" y="67"/>
                  </a:lnTo>
                  <a:lnTo>
                    <a:pt x="85" y="50"/>
                  </a:lnTo>
                  <a:lnTo>
                    <a:pt x="85" y="50"/>
                  </a:lnTo>
                  <a:lnTo>
                    <a:pt x="80" y="46"/>
                  </a:lnTo>
                  <a:lnTo>
                    <a:pt x="38"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1" name="Freeform 1285"/>
            <p:cNvSpPr>
              <a:spLocks noChangeArrowheads="1"/>
            </p:cNvSpPr>
            <p:nvPr/>
          </p:nvSpPr>
          <p:spPr bwMode="auto">
            <a:xfrm>
              <a:off x="7537450" y="1706563"/>
              <a:ext cx="180975" cy="287337"/>
            </a:xfrm>
            <a:custGeom>
              <a:avLst/>
              <a:gdLst>
                <a:gd name="T0" fmla="*/ 503 w 504"/>
                <a:gd name="T1" fmla="*/ 797 h 798"/>
                <a:gd name="T2" fmla="*/ 0 w 504"/>
                <a:gd name="T3" fmla="*/ 797 h 798"/>
                <a:gd name="T4" fmla="*/ 0 w 504"/>
                <a:gd name="T5" fmla="*/ 0 h 798"/>
                <a:gd name="T6" fmla="*/ 503 w 504"/>
                <a:gd name="T7" fmla="*/ 0 h 798"/>
                <a:gd name="T8" fmla="*/ 503 w 504"/>
                <a:gd name="T9" fmla="*/ 797 h 798"/>
              </a:gdLst>
              <a:ahLst/>
              <a:cxnLst>
                <a:cxn ang="0">
                  <a:pos x="T0" y="T1"/>
                </a:cxn>
                <a:cxn ang="0">
                  <a:pos x="T2" y="T3"/>
                </a:cxn>
                <a:cxn ang="0">
                  <a:pos x="T4" y="T5"/>
                </a:cxn>
                <a:cxn ang="0">
                  <a:pos x="T6" y="T7"/>
                </a:cxn>
                <a:cxn ang="0">
                  <a:pos x="T8" y="T9"/>
                </a:cxn>
              </a:cxnLst>
              <a:rect l="0" t="0" r="r" b="b"/>
              <a:pathLst>
                <a:path w="504" h="798">
                  <a:moveTo>
                    <a:pt x="503" y="797"/>
                  </a:moveTo>
                  <a:lnTo>
                    <a:pt x="0" y="797"/>
                  </a:lnTo>
                  <a:lnTo>
                    <a:pt x="0" y="0"/>
                  </a:lnTo>
                  <a:lnTo>
                    <a:pt x="503" y="0"/>
                  </a:lnTo>
                  <a:lnTo>
                    <a:pt x="503" y="797"/>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2" name="Freeform 1286"/>
            <p:cNvSpPr>
              <a:spLocks noChangeArrowheads="1"/>
            </p:cNvSpPr>
            <p:nvPr/>
          </p:nvSpPr>
          <p:spPr bwMode="auto">
            <a:xfrm>
              <a:off x="7537450" y="1706563"/>
              <a:ext cx="180975" cy="287337"/>
            </a:xfrm>
            <a:custGeom>
              <a:avLst/>
              <a:gdLst>
                <a:gd name="T0" fmla="*/ 503 w 504"/>
                <a:gd name="T1" fmla="*/ 797 h 798"/>
                <a:gd name="T2" fmla="*/ 0 w 504"/>
                <a:gd name="T3" fmla="*/ 797 h 798"/>
                <a:gd name="T4" fmla="*/ 0 w 504"/>
                <a:gd name="T5" fmla="*/ 0 h 798"/>
                <a:gd name="T6" fmla="*/ 503 w 504"/>
                <a:gd name="T7" fmla="*/ 0 h 798"/>
                <a:gd name="T8" fmla="*/ 503 w 504"/>
                <a:gd name="T9" fmla="*/ 797 h 798"/>
              </a:gdLst>
              <a:ahLst/>
              <a:cxnLst>
                <a:cxn ang="0">
                  <a:pos x="T0" y="T1"/>
                </a:cxn>
                <a:cxn ang="0">
                  <a:pos x="T2" y="T3"/>
                </a:cxn>
                <a:cxn ang="0">
                  <a:pos x="T4" y="T5"/>
                </a:cxn>
                <a:cxn ang="0">
                  <a:pos x="T6" y="T7"/>
                </a:cxn>
                <a:cxn ang="0">
                  <a:pos x="T8" y="T9"/>
                </a:cxn>
              </a:cxnLst>
              <a:rect l="0" t="0" r="r" b="b"/>
              <a:pathLst>
                <a:path w="504" h="798">
                  <a:moveTo>
                    <a:pt x="503" y="797"/>
                  </a:moveTo>
                  <a:lnTo>
                    <a:pt x="0" y="797"/>
                  </a:lnTo>
                  <a:lnTo>
                    <a:pt x="0" y="0"/>
                  </a:lnTo>
                  <a:lnTo>
                    <a:pt x="503" y="0"/>
                  </a:lnTo>
                  <a:lnTo>
                    <a:pt x="503" y="797"/>
                  </a:lnTo>
                </a:path>
              </a:pathLst>
            </a:cu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3" name="Freeform 1287"/>
            <p:cNvSpPr>
              <a:spLocks noChangeArrowheads="1"/>
            </p:cNvSpPr>
            <p:nvPr/>
          </p:nvSpPr>
          <p:spPr bwMode="auto">
            <a:xfrm>
              <a:off x="7521575" y="1687513"/>
              <a:ext cx="212725" cy="339725"/>
            </a:xfrm>
            <a:custGeom>
              <a:avLst/>
              <a:gdLst>
                <a:gd name="T0" fmla="*/ 0 w 589"/>
                <a:gd name="T1" fmla="*/ 0 h 942"/>
                <a:gd name="T2" fmla="*/ 0 w 589"/>
                <a:gd name="T3" fmla="*/ 941 h 942"/>
                <a:gd name="T4" fmla="*/ 419 w 589"/>
                <a:gd name="T5" fmla="*/ 941 h 942"/>
                <a:gd name="T6" fmla="*/ 377 w 589"/>
                <a:gd name="T7" fmla="*/ 898 h 942"/>
                <a:gd name="T8" fmla="*/ 330 w 589"/>
                <a:gd name="T9" fmla="*/ 848 h 942"/>
                <a:gd name="T10" fmla="*/ 47 w 589"/>
                <a:gd name="T11" fmla="*/ 848 h 942"/>
                <a:gd name="T12" fmla="*/ 47 w 589"/>
                <a:gd name="T13" fmla="*/ 51 h 942"/>
                <a:gd name="T14" fmla="*/ 542 w 589"/>
                <a:gd name="T15" fmla="*/ 51 h 942"/>
                <a:gd name="T16" fmla="*/ 542 w 589"/>
                <a:gd name="T17" fmla="*/ 742 h 942"/>
                <a:gd name="T18" fmla="*/ 588 w 589"/>
                <a:gd name="T19" fmla="*/ 789 h 942"/>
                <a:gd name="T20" fmla="*/ 588 w 589"/>
                <a:gd name="T21" fmla="*/ 0 h 942"/>
                <a:gd name="T22" fmla="*/ 0 w 589"/>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942">
                  <a:moveTo>
                    <a:pt x="0" y="0"/>
                  </a:moveTo>
                  <a:lnTo>
                    <a:pt x="0" y="941"/>
                  </a:lnTo>
                  <a:lnTo>
                    <a:pt x="419" y="941"/>
                  </a:lnTo>
                  <a:lnTo>
                    <a:pt x="377" y="898"/>
                  </a:lnTo>
                  <a:lnTo>
                    <a:pt x="330" y="848"/>
                  </a:lnTo>
                  <a:lnTo>
                    <a:pt x="47" y="848"/>
                  </a:lnTo>
                  <a:lnTo>
                    <a:pt x="47" y="51"/>
                  </a:lnTo>
                  <a:lnTo>
                    <a:pt x="542" y="51"/>
                  </a:lnTo>
                  <a:lnTo>
                    <a:pt x="542" y="742"/>
                  </a:lnTo>
                  <a:lnTo>
                    <a:pt x="588" y="789"/>
                  </a:lnTo>
                  <a:lnTo>
                    <a:pt x="588" y="0"/>
                  </a:lnTo>
                  <a:lnTo>
                    <a:pt x="0" y="0"/>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4" name="Freeform 1288"/>
            <p:cNvSpPr>
              <a:spLocks noChangeArrowheads="1"/>
            </p:cNvSpPr>
            <p:nvPr/>
          </p:nvSpPr>
          <p:spPr bwMode="auto">
            <a:xfrm>
              <a:off x="7521575" y="1687513"/>
              <a:ext cx="212725" cy="339725"/>
            </a:xfrm>
            <a:custGeom>
              <a:avLst/>
              <a:gdLst>
                <a:gd name="T0" fmla="*/ 0 w 589"/>
                <a:gd name="T1" fmla="*/ 0 h 942"/>
                <a:gd name="T2" fmla="*/ 0 w 589"/>
                <a:gd name="T3" fmla="*/ 941 h 942"/>
                <a:gd name="T4" fmla="*/ 419 w 589"/>
                <a:gd name="T5" fmla="*/ 941 h 942"/>
                <a:gd name="T6" fmla="*/ 377 w 589"/>
                <a:gd name="T7" fmla="*/ 898 h 942"/>
                <a:gd name="T8" fmla="*/ 330 w 589"/>
                <a:gd name="T9" fmla="*/ 848 h 942"/>
                <a:gd name="T10" fmla="*/ 47 w 589"/>
                <a:gd name="T11" fmla="*/ 848 h 942"/>
                <a:gd name="T12" fmla="*/ 47 w 589"/>
                <a:gd name="T13" fmla="*/ 51 h 942"/>
                <a:gd name="T14" fmla="*/ 542 w 589"/>
                <a:gd name="T15" fmla="*/ 51 h 942"/>
                <a:gd name="T16" fmla="*/ 542 w 589"/>
                <a:gd name="T17" fmla="*/ 742 h 942"/>
                <a:gd name="T18" fmla="*/ 588 w 589"/>
                <a:gd name="T19" fmla="*/ 789 h 942"/>
                <a:gd name="T20" fmla="*/ 588 w 589"/>
                <a:gd name="T21" fmla="*/ 0 h 942"/>
                <a:gd name="T22" fmla="*/ 0 w 589"/>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9" h="942">
                  <a:moveTo>
                    <a:pt x="0" y="0"/>
                  </a:moveTo>
                  <a:lnTo>
                    <a:pt x="0" y="941"/>
                  </a:lnTo>
                  <a:lnTo>
                    <a:pt x="419" y="941"/>
                  </a:lnTo>
                  <a:lnTo>
                    <a:pt x="377" y="898"/>
                  </a:lnTo>
                  <a:lnTo>
                    <a:pt x="330" y="848"/>
                  </a:lnTo>
                  <a:lnTo>
                    <a:pt x="47" y="848"/>
                  </a:lnTo>
                  <a:lnTo>
                    <a:pt x="47" y="51"/>
                  </a:lnTo>
                  <a:lnTo>
                    <a:pt x="542" y="51"/>
                  </a:lnTo>
                  <a:lnTo>
                    <a:pt x="542" y="742"/>
                  </a:lnTo>
                  <a:lnTo>
                    <a:pt x="588" y="789"/>
                  </a:lnTo>
                  <a:lnTo>
                    <a:pt x="588" y="0"/>
                  </a:lnTo>
                  <a:lnTo>
                    <a:pt x="0" y="0"/>
                  </a:lnTo>
                </a:path>
              </a:pathLst>
            </a:custGeom>
            <a:solidFill>
              <a:srgbClr val="C01818"/>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5" name="Freeform 1289"/>
            <p:cNvSpPr>
              <a:spLocks noChangeArrowheads="1"/>
            </p:cNvSpPr>
            <p:nvPr/>
          </p:nvSpPr>
          <p:spPr bwMode="auto">
            <a:xfrm>
              <a:off x="7626350" y="1706563"/>
              <a:ext cx="90488" cy="249237"/>
            </a:xfrm>
            <a:custGeom>
              <a:avLst/>
              <a:gdLst>
                <a:gd name="T0" fmla="*/ 250 w 251"/>
                <a:gd name="T1" fmla="*/ 0 h 692"/>
                <a:gd name="T2" fmla="*/ 250 w 251"/>
                <a:gd name="T3" fmla="*/ 0 h 692"/>
                <a:gd name="T4" fmla="*/ 0 w 251"/>
                <a:gd name="T5" fmla="*/ 0 h 692"/>
                <a:gd name="T6" fmla="*/ 0 w 251"/>
                <a:gd name="T7" fmla="*/ 653 h 692"/>
                <a:gd name="T8" fmla="*/ 25 w 251"/>
                <a:gd name="T9" fmla="*/ 624 h 692"/>
                <a:gd name="T10" fmla="*/ 25 w 251"/>
                <a:gd name="T11" fmla="*/ 624 h 692"/>
                <a:gd name="T12" fmla="*/ 25 w 251"/>
                <a:gd name="T13" fmla="*/ 624 h 692"/>
                <a:gd name="T14" fmla="*/ 102 w 251"/>
                <a:gd name="T15" fmla="*/ 590 h 692"/>
                <a:gd name="T16" fmla="*/ 182 w 251"/>
                <a:gd name="T17" fmla="*/ 624 h 692"/>
                <a:gd name="T18" fmla="*/ 250 w 251"/>
                <a:gd name="T19" fmla="*/ 691 h 692"/>
                <a:gd name="T20" fmla="*/ 250 w 251"/>
                <a:gd name="T21" fmla="*/ 308 h 692"/>
                <a:gd name="T22" fmla="*/ 250 w 251"/>
                <a:gd name="T23" fmla="*/ 308 h 692"/>
                <a:gd name="T24" fmla="*/ 250 w 251"/>
                <a:gd name="T2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1" h="692">
                  <a:moveTo>
                    <a:pt x="250" y="0"/>
                  </a:moveTo>
                  <a:lnTo>
                    <a:pt x="250" y="0"/>
                  </a:lnTo>
                  <a:cubicBezTo>
                    <a:pt x="0" y="0"/>
                    <a:pt x="0" y="0"/>
                    <a:pt x="0" y="0"/>
                  </a:cubicBezTo>
                  <a:cubicBezTo>
                    <a:pt x="0" y="653"/>
                    <a:pt x="0" y="653"/>
                    <a:pt x="0" y="653"/>
                  </a:cubicBezTo>
                  <a:cubicBezTo>
                    <a:pt x="9" y="641"/>
                    <a:pt x="13" y="632"/>
                    <a:pt x="25" y="624"/>
                  </a:cubicBezTo>
                  <a:lnTo>
                    <a:pt x="25" y="624"/>
                  </a:lnTo>
                  <a:lnTo>
                    <a:pt x="25" y="624"/>
                  </a:lnTo>
                  <a:cubicBezTo>
                    <a:pt x="47" y="603"/>
                    <a:pt x="72" y="590"/>
                    <a:pt x="102" y="590"/>
                  </a:cubicBezTo>
                  <a:cubicBezTo>
                    <a:pt x="131" y="590"/>
                    <a:pt x="161" y="603"/>
                    <a:pt x="182" y="624"/>
                  </a:cubicBezTo>
                  <a:cubicBezTo>
                    <a:pt x="250" y="691"/>
                    <a:pt x="250" y="691"/>
                    <a:pt x="250" y="691"/>
                  </a:cubicBezTo>
                  <a:cubicBezTo>
                    <a:pt x="250" y="308"/>
                    <a:pt x="250" y="308"/>
                    <a:pt x="250" y="308"/>
                  </a:cubicBezTo>
                  <a:lnTo>
                    <a:pt x="250" y="308"/>
                  </a:lnTo>
                  <a:cubicBezTo>
                    <a:pt x="250" y="0"/>
                    <a:pt x="250" y="0"/>
                    <a:pt x="250"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6" name="Freeform 1290"/>
            <p:cNvSpPr>
              <a:spLocks noChangeArrowheads="1"/>
            </p:cNvSpPr>
            <p:nvPr/>
          </p:nvSpPr>
          <p:spPr bwMode="auto">
            <a:xfrm>
              <a:off x="7716838" y="1706563"/>
              <a:ext cx="3175" cy="114300"/>
            </a:xfrm>
            <a:custGeom>
              <a:avLst/>
              <a:gdLst>
                <a:gd name="T0" fmla="*/ 0 w 9"/>
                <a:gd name="T1" fmla="*/ 308 h 317"/>
                <a:gd name="T2" fmla="*/ 0 w 9"/>
                <a:gd name="T3" fmla="*/ 308 h 317"/>
                <a:gd name="T4" fmla="*/ 4 w 9"/>
                <a:gd name="T5" fmla="*/ 312 h 317"/>
                <a:gd name="T6" fmla="*/ 8 w 9"/>
                <a:gd name="T7" fmla="*/ 316 h 317"/>
                <a:gd name="T8" fmla="*/ 0 w 9"/>
                <a:gd name="T9" fmla="*/ 308 h 317"/>
                <a:gd name="T10" fmla="*/ 0 w 9"/>
                <a:gd name="T11" fmla="*/ 0 h 317"/>
                <a:gd name="T12" fmla="*/ 0 w 9"/>
                <a:gd name="T13" fmla="*/ 0 h 317"/>
                <a:gd name="T14" fmla="*/ 0 w 9"/>
                <a:gd name="T15" fmla="*/ 308 h 317"/>
                <a:gd name="T16" fmla="*/ 0 w 9"/>
                <a:gd name="T17"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317">
                  <a:moveTo>
                    <a:pt x="0" y="308"/>
                  </a:moveTo>
                  <a:lnTo>
                    <a:pt x="0" y="308"/>
                  </a:lnTo>
                  <a:lnTo>
                    <a:pt x="4" y="312"/>
                  </a:lnTo>
                  <a:lnTo>
                    <a:pt x="8" y="316"/>
                  </a:lnTo>
                  <a:lnTo>
                    <a:pt x="0" y="308"/>
                  </a:lnTo>
                  <a:close/>
                  <a:moveTo>
                    <a:pt x="0" y="0"/>
                  </a:moveTo>
                  <a:lnTo>
                    <a:pt x="0" y="0"/>
                  </a:lnTo>
                  <a:lnTo>
                    <a:pt x="0" y="308"/>
                  </a:lnTo>
                  <a:lnTo>
                    <a:pt x="0" y="0"/>
                  </a:lnTo>
                  <a:close/>
                </a:path>
              </a:pathLst>
            </a:custGeom>
            <a:solidFill>
              <a:srgbClr val="A3141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7" name="Freeform 1291"/>
            <p:cNvSpPr>
              <a:spLocks noChangeArrowheads="1"/>
            </p:cNvSpPr>
            <p:nvPr/>
          </p:nvSpPr>
          <p:spPr bwMode="auto">
            <a:xfrm>
              <a:off x="7716838" y="1817688"/>
              <a:ext cx="3175" cy="3175"/>
            </a:xfrm>
            <a:custGeom>
              <a:avLst/>
              <a:gdLst>
                <a:gd name="T0" fmla="*/ 0 w 9"/>
                <a:gd name="T1" fmla="*/ 0 h 9"/>
                <a:gd name="T2" fmla="*/ 0 w 9"/>
                <a:gd name="T3" fmla="*/ 0 h 9"/>
                <a:gd name="T4" fmla="*/ 4 w 9"/>
                <a:gd name="T5" fmla="*/ 4 h 9"/>
                <a:gd name="T6" fmla="*/ 8 w 9"/>
                <a:gd name="T7" fmla="*/ 8 h 9"/>
                <a:gd name="T8" fmla="*/ 0 w 9"/>
                <a:gd name="T9" fmla="*/ 0 h 9"/>
              </a:gdLst>
              <a:ahLst/>
              <a:cxnLst>
                <a:cxn ang="0">
                  <a:pos x="T0" y="T1"/>
                </a:cxn>
                <a:cxn ang="0">
                  <a:pos x="T2" y="T3"/>
                </a:cxn>
                <a:cxn ang="0">
                  <a:pos x="T4" y="T5"/>
                </a:cxn>
                <a:cxn ang="0">
                  <a:pos x="T6" y="T7"/>
                </a:cxn>
                <a:cxn ang="0">
                  <a:pos x="T8" y="T9"/>
                </a:cxn>
              </a:cxnLst>
              <a:rect l="0" t="0" r="r" b="b"/>
              <a:pathLst>
                <a:path w="9" h="9">
                  <a:moveTo>
                    <a:pt x="0" y="0"/>
                  </a:moveTo>
                  <a:lnTo>
                    <a:pt x="0" y="0"/>
                  </a:lnTo>
                  <a:lnTo>
                    <a:pt x="4" y="4"/>
                  </a:lnTo>
                  <a:lnTo>
                    <a:pt x="8" y="8"/>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8" name="Freeform 1292"/>
            <p:cNvSpPr>
              <a:spLocks noChangeArrowheads="1"/>
            </p:cNvSpPr>
            <p:nvPr/>
          </p:nvSpPr>
          <p:spPr bwMode="auto">
            <a:xfrm>
              <a:off x="7716838" y="1706563"/>
              <a:ext cx="1587" cy="111125"/>
            </a:xfrm>
            <a:custGeom>
              <a:avLst/>
              <a:gdLst>
                <a:gd name="T0" fmla="*/ 0 w 1"/>
                <a:gd name="T1" fmla="*/ 0 h 309"/>
                <a:gd name="T2" fmla="*/ 0 w 1"/>
                <a:gd name="T3" fmla="*/ 0 h 309"/>
                <a:gd name="T4" fmla="*/ 0 w 1"/>
                <a:gd name="T5" fmla="*/ 308 h 309"/>
                <a:gd name="T6" fmla="*/ 0 w 1"/>
                <a:gd name="T7" fmla="*/ 0 h 309"/>
              </a:gdLst>
              <a:ahLst/>
              <a:cxnLst>
                <a:cxn ang="0">
                  <a:pos x="T0" y="T1"/>
                </a:cxn>
                <a:cxn ang="0">
                  <a:pos x="T2" y="T3"/>
                </a:cxn>
                <a:cxn ang="0">
                  <a:pos x="T4" y="T5"/>
                </a:cxn>
                <a:cxn ang="0">
                  <a:pos x="T6" y="T7"/>
                </a:cxn>
              </a:cxnLst>
              <a:rect l="0" t="0" r="r" b="b"/>
              <a:pathLst>
                <a:path w="1" h="309">
                  <a:moveTo>
                    <a:pt x="0" y="0"/>
                  </a:moveTo>
                  <a:lnTo>
                    <a:pt x="0" y="0"/>
                  </a:lnTo>
                  <a:lnTo>
                    <a:pt x="0" y="308"/>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9" name="Freeform 1293"/>
            <p:cNvSpPr>
              <a:spLocks noChangeArrowheads="1"/>
            </p:cNvSpPr>
            <p:nvPr/>
          </p:nvSpPr>
          <p:spPr bwMode="auto">
            <a:xfrm>
              <a:off x="7626350" y="1919288"/>
              <a:ext cx="90488" cy="36512"/>
            </a:xfrm>
            <a:custGeom>
              <a:avLst/>
              <a:gdLst>
                <a:gd name="T0" fmla="*/ 25 w 251"/>
                <a:gd name="T1" fmla="*/ 34 h 102"/>
                <a:gd name="T2" fmla="*/ 25 w 251"/>
                <a:gd name="T3" fmla="*/ 34 h 102"/>
                <a:gd name="T4" fmla="*/ 0 w 251"/>
                <a:gd name="T5" fmla="*/ 63 h 102"/>
                <a:gd name="T6" fmla="*/ 0 w 251"/>
                <a:gd name="T7" fmla="*/ 63 h 102"/>
                <a:gd name="T8" fmla="*/ 25 w 251"/>
                <a:gd name="T9" fmla="*/ 34 h 102"/>
                <a:gd name="T10" fmla="*/ 102 w 251"/>
                <a:gd name="T11" fmla="*/ 0 h 102"/>
                <a:gd name="T12" fmla="*/ 102 w 251"/>
                <a:gd name="T13" fmla="*/ 0 h 102"/>
                <a:gd name="T14" fmla="*/ 25 w 251"/>
                <a:gd name="T15" fmla="*/ 34 h 102"/>
                <a:gd name="T16" fmla="*/ 25 w 251"/>
                <a:gd name="T17" fmla="*/ 34 h 102"/>
                <a:gd name="T18" fmla="*/ 25 w 251"/>
                <a:gd name="T19" fmla="*/ 34 h 102"/>
                <a:gd name="T20" fmla="*/ 102 w 251"/>
                <a:gd name="T21" fmla="*/ 0 h 102"/>
                <a:gd name="T22" fmla="*/ 182 w 251"/>
                <a:gd name="T23" fmla="*/ 34 h 102"/>
                <a:gd name="T24" fmla="*/ 250 w 251"/>
                <a:gd name="T25" fmla="*/ 101 h 102"/>
                <a:gd name="T26" fmla="*/ 182 w 251"/>
                <a:gd name="T27" fmla="*/ 34 h 102"/>
                <a:gd name="T28" fmla="*/ 102 w 251"/>
                <a:gd name="T29" fmla="*/ 0 h 102"/>
                <a:gd name="T30" fmla="*/ 25 w 251"/>
                <a:gd name="T31" fmla="*/ 3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1" h="102">
                  <a:moveTo>
                    <a:pt x="25" y="34"/>
                  </a:moveTo>
                  <a:lnTo>
                    <a:pt x="25" y="34"/>
                  </a:lnTo>
                  <a:cubicBezTo>
                    <a:pt x="13" y="42"/>
                    <a:pt x="9" y="51"/>
                    <a:pt x="0" y="63"/>
                  </a:cubicBezTo>
                  <a:lnTo>
                    <a:pt x="0" y="63"/>
                  </a:lnTo>
                  <a:cubicBezTo>
                    <a:pt x="9" y="51"/>
                    <a:pt x="13" y="42"/>
                    <a:pt x="25" y="34"/>
                  </a:cubicBezTo>
                  <a:lnTo>
                    <a:pt x="102" y="0"/>
                  </a:lnTo>
                  <a:lnTo>
                    <a:pt x="102" y="0"/>
                  </a:lnTo>
                  <a:cubicBezTo>
                    <a:pt x="72" y="0"/>
                    <a:pt x="47" y="13"/>
                    <a:pt x="25" y="34"/>
                  </a:cubicBezTo>
                  <a:lnTo>
                    <a:pt x="25" y="34"/>
                  </a:lnTo>
                  <a:lnTo>
                    <a:pt x="25" y="34"/>
                  </a:lnTo>
                  <a:cubicBezTo>
                    <a:pt x="47" y="13"/>
                    <a:pt x="72" y="0"/>
                    <a:pt x="102" y="0"/>
                  </a:cubicBezTo>
                  <a:cubicBezTo>
                    <a:pt x="131" y="0"/>
                    <a:pt x="161" y="13"/>
                    <a:pt x="182" y="34"/>
                  </a:cubicBezTo>
                  <a:cubicBezTo>
                    <a:pt x="250" y="101"/>
                    <a:pt x="250" y="101"/>
                    <a:pt x="250" y="101"/>
                  </a:cubicBezTo>
                  <a:cubicBezTo>
                    <a:pt x="182" y="34"/>
                    <a:pt x="182" y="34"/>
                    <a:pt x="182" y="34"/>
                  </a:cubicBezTo>
                  <a:cubicBezTo>
                    <a:pt x="161" y="13"/>
                    <a:pt x="131" y="0"/>
                    <a:pt x="102" y="0"/>
                  </a:cubicBezTo>
                  <a:lnTo>
                    <a:pt x="25" y="34"/>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0" name="Freeform 1294"/>
            <p:cNvSpPr>
              <a:spLocks noChangeArrowheads="1"/>
            </p:cNvSpPr>
            <p:nvPr/>
          </p:nvSpPr>
          <p:spPr bwMode="auto">
            <a:xfrm>
              <a:off x="7716838" y="1817688"/>
              <a:ext cx="1587" cy="1587"/>
            </a:xfrm>
            <a:custGeom>
              <a:avLst/>
              <a:gdLst>
                <a:gd name="T0" fmla="*/ 0 w 5"/>
                <a:gd name="T1" fmla="*/ 0 h 5"/>
                <a:gd name="T2" fmla="*/ 0 w 5"/>
                <a:gd name="T3" fmla="*/ 0 h 5"/>
                <a:gd name="T4" fmla="*/ 4 w 5"/>
                <a:gd name="T5" fmla="*/ 4 h 5"/>
                <a:gd name="T6" fmla="*/ 0 w 5"/>
                <a:gd name="T7" fmla="*/ 0 h 5"/>
              </a:gdLst>
              <a:ahLst/>
              <a:cxnLst>
                <a:cxn ang="0">
                  <a:pos x="T0" y="T1"/>
                </a:cxn>
                <a:cxn ang="0">
                  <a:pos x="T2" y="T3"/>
                </a:cxn>
                <a:cxn ang="0">
                  <a:pos x="T4" y="T5"/>
                </a:cxn>
                <a:cxn ang="0">
                  <a:pos x="T6" y="T7"/>
                </a:cxn>
              </a:cxnLst>
              <a:rect l="0" t="0" r="r" b="b"/>
              <a:pathLst>
                <a:path w="5" h="5">
                  <a:moveTo>
                    <a:pt x="0" y="0"/>
                  </a:moveTo>
                  <a:lnTo>
                    <a:pt x="0" y="0"/>
                  </a:lnTo>
                  <a:lnTo>
                    <a:pt x="4" y="4"/>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1" name="Freeform 1295"/>
            <p:cNvSpPr>
              <a:spLocks noChangeArrowheads="1"/>
            </p:cNvSpPr>
            <p:nvPr/>
          </p:nvSpPr>
          <p:spPr bwMode="auto">
            <a:xfrm>
              <a:off x="7716838" y="1817688"/>
              <a:ext cx="1587" cy="1587"/>
            </a:xfrm>
            <a:custGeom>
              <a:avLst/>
              <a:gdLst>
                <a:gd name="T0" fmla="*/ 0 w 5"/>
                <a:gd name="T1" fmla="*/ 0 h 5"/>
                <a:gd name="T2" fmla="*/ 0 w 5"/>
                <a:gd name="T3" fmla="*/ 0 h 5"/>
                <a:gd name="T4" fmla="*/ 4 w 5"/>
                <a:gd name="T5" fmla="*/ 4 h 5"/>
                <a:gd name="T6" fmla="*/ 0 w 5"/>
                <a:gd name="T7" fmla="*/ 0 h 5"/>
              </a:gdLst>
              <a:ahLst/>
              <a:cxnLst>
                <a:cxn ang="0">
                  <a:pos x="T0" y="T1"/>
                </a:cxn>
                <a:cxn ang="0">
                  <a:pos x="T2" y="T3"/>
                </a:cxn>
                <a:cxn ang="0">
                  <a:pos x="T4" y="T5"/>
                </a:cxn>
                <a:cxn ang="0">
                  <a:pos x="T6" y="T7"/>
                </a:cxn>
              </a:cxnLst>
              <a:rect l="0" t="0" r="r" b="b"/>
              <a:pathLst>
                <a:path w="5" h="5">
                  <a:moveTo>
                    <a:pt x="0" y="0"/>
                  </a:moveTo>
                  <a:lnTo>
                    <a:pt x="0" y="0"/>
                  </a:lnTo>
                  <a:lnTo>
                    <a:pt x="4" y="4"/>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2" name="Freeform 1296"/>
            <p:cNvSpPr>
              <a:spLocks noChangeArrowheads="1"/>
            </p:cNvSpPr>
            <p:nvPr/>
          </p:nvSpPr>
          <p:spPr bwMode="auto">
            <a:xfrm>
              <a:off x="7618413" y="2000250"/>
              <a:ext cx="17462" cy="15875"/>
            </a:xfrm>
            <a:custGeom>
              <a:avLst/>
              <a:gdLst>
                <a:gd name="T0" fmla="*/ 21 w 47"/>
                <a:gd name="T1" fmla="*/ 42 h 43"/>
                <a:gd name="T2" fmla="*/ 21 w 47"/>
                <a:gd name="T3" fmla="*/ 42 h 43"/>
                <a:gd name="T4" fmla="*/ 46 w 47"/>
                <a:gd name="T5" fmla="*/ 21 h 43"/>
                <a:gd name="T6" fmla="*/ 21 w 47"/>
                <a:gd name="T7" fmla="*/ 0 h 43"/>
                <a:gd name="T8" fmla="*/ 0 w 47"/>
                <a:gd name="T9" fmla="*/ 21 h 43"/>
                <a:gd name="T10" fmla="*/ 21 w 47"/>
                <a:gd name="T11" fmla="*/ 42 h 43"/>
              </a:gdLst>
              <a:ahLst/>
              <a:cxnLst>
                <a:cxn ang="0">
                  <a:pos x="T0" y="T1"/>
                </a:cxn>
                <a:cxn ang="0">
                  <a:pos x="T2" y="T3"/>
                </a:cxn>
                <a:cxn ang="0">
                  <a:pos x="T4" y="T5"/>
                </a:cxn>
                <a:cxn ang="0">
                  <a:pos x="T6" y="T7"/>
                </a:cxn>
                <a:cxn ang="0">
                  <a:pos x="T8" y="T9"/>
                </a:cxn>
                <a:cxn ang="0">
                  <a:pos x="T10" y="T11"/>
                </a:cxn>
              </a:cxnLst>
              <a:rect l="0" t="0" r="r" b="b"/>
              <a:pathLst>
                <a:path w="47" h="43">
                  <a:moveTo>
                    <a:pt x="21" y="42"/>
                  </a:moveTo>
                  <a:lnTo>
                    <a:pt x="21" y="42"/>
                  </a:lnTo>
                  <a:cubicBezTo>
                    <a:pt x="34" y="42"/>
                    <a:pt x="46" y="34"/>
                    <a:pt x="46" y="21"/>
                  </a:cubicBezTo>
                  <a:cubicBezTo>
                    <a:pt x="46" y="8"/>
                    <a:pt x="34" y="0"/>
                    <a:pt x="21" y="0"/>
                  </a:cubicBezTo>
                  <a:cubicBezTo>
                    <a:pt x="13" y="0"/>
                    <a:pt x="0" y="8"/>
                    <a:pt x="0" y="21"/>
                  </a:cubicBezTo>
                  <a:cubicBezTo>
                    <a:pt x="0" y="34"/>
                    <a:pt x="13" y="42"/>
                    <a:pt x="21" y="42"/>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3" name="Freeform 1297"/>
            <p:cNvSpPr>
              <a:spLocks noChangeArrowheads="1"/>
            </p:cNvSpPr>
            <p:nvPr/>
          </p:nvSpPr>
          <p:spPr bwMode="auto">
            <a:xfrm>
              <a:off x="7621588" y="1817688"/>
              <a:ext cx="220662" cy="282575"/>
            </a:xfrm>
            <a:custGeom>
              <a:avLst/>
              <a:gdLst>
                <a:gd name="T0" fmla="*/ 610 w 611"/>
                <a:gd name="T1" fmla="*/ 784 h 785"/>
                <a:gd name="T2" fmla="*/ 610 w 611"/>
                <a:gd name="T3" fmla="*/ 784 h 785"/>
                <a:gd name="T4" fmla="*/ 335 w 611"/>
                <a:gd name="T5" fmla="*/ 784 h 785"/>
                <a:gd name="T6" fmla="*/ 34 w 611"/>
                <a:gd name="T7" fmla="*/ 472 h 785"/>
                <a:gd name="T8" fmla="*/ 0 w 611"/>
                <a:gd name="T9" fmla="*/ 392 h 785"/>
                <a:gd name="T10" fmla="*/ 38 w 611"/>
                <a:gd name="T11" fmla="*/ 316 h 785"/>
                <a:gd name="T12" fmla="*/ 195 w 611"/>
                <a:gd name="T13" fmla="*/ 316 h 785"/>
                <a:gd name="T14" fmla="*/ 263 w 611"/>
                <a:gd name="T15" fmla="*/ 383 h 785"/>
                <a:gd name="T16" fmla="*/ 263 w 611"/>
                <a:gd name="T17" fmla="*/ 0 h 785"/>
                <a:gd name="T18" fmla="*/ 610 w 611"/>
                <a:gd name="T19" fmla="*/ 337 h 785"/>
                <a:gd name="T20" fmla="*/ 610 w 611"/>
                <a:gd name="T21" fmla="*/ 784 h 785"/>
                <a:gd name="T22" fmla="*/ 356 w 611"/>
                <a:gd name="T23" fmla="*/ 733 h 785"/>
                <a:gd name="T24" fmla="*/ 356 w 611"/>
                <a:gd name="T25" fmla="*/ 733 h 785"/>
                <a:gd name="T26" fmla="*/ 563 w 611"/>
                <a:gd name="T27" fmla="*/ 733 h 785"/>
                <a:gd name="T28" fmla="*/ 563 w 611"/>
                <a:gd name="T29" fmla="*/ 358 h 785"/>
                <a:gd name="T30" fmla="*/ 309 w 611"/>
                <a:gd name="T31" fmla="*/ 113 h 785"/>
                <a:gd name="T32" fmla="*/ 309 w 611"/>
                <a:gd name="T33" fmla="*/ 501 h 785"/>
                <a:gd name="T34" fmla="*/ 161 w 611"/>
                <a:gd name="T35" fmla="*/ 354 h 785"/>
                <a:gd name="T36" fmla="*/ 72 w 611"/>
                <a:gd name="T37" fmla="*/ 350 h 785"/>
                <a:gd name="T38" fmla="*/ 51 w 611"/>
                <a:gd name="T39" fmla="*/ 392 h 785"/>
                <a:gd name="T40" fmla="*/ 68 w 611"/>
                <a:gd name="T41" fmla="*/ 438 h 785"/>
                <a:gd name="T42" fmla="*/ 356 w 611"/>
                <a:gd name="T43" fmla="*/ 733 h 785"/>
                <a:gd name="T44" fmla="*/ 610 w 611"/>
                <a:gd name="T45" fmla="*/ 78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1" h="785">
                  <a:moveTo>
                    <a:pt x="610" y="784"/>
                  </a:moveTo>
                  <a:lnTo>
                    <a:pt x="610" y="784"/>
                  </a:lnTo>
                  <a:cubicBezTo>
                    <a:pt x="335" y="784"/>
                    <a:pt x="335" y="784"/>
                    <a:pt x="335" y="784"/>
                  </a:cubicBezTo>
                  <a:cubicBezTo>
                    <a:pt x="34" y="472"/>
                    <a:pt x="34" y="472"/>
                    <a:pt x="34" y="472"/>
                  </a:cubicBezTo>
                  <a:cubicBezTo>
                    <a:pt x="13" y="451"/>
                    <a:pt x="0" y="421"/>
                    <a:pt x="0" y="392"/>
                  </a:cubicBezTo>
                  <a:cubicBezTo>
                    <a:pt x="5" y="362"/>
                    <a:pt x="17" y="333"/>
                    <a:pt x="38" y="316"/>
                  </a:cubicBezTo>
                  <a:cubicBezTo>
                    <a:pt x="81" y="270"/>
                    <a:pt x="153" y="274"/>
                    <a:pt x="195" y="316"/>
                  </a:cubicBezTo>
                  <a:cubicBezTo>
                    <a:pt x="263" y="383"/>
                    <a:pt x="263" y="383"/>
                    <a:pt x="263" y="383"/>
                  </a:cubicBezTo>
                  <a:cubicBezTo>
                    <a:pt x="263" y="0"/>
                    <a:pt x="263" y="0"/>
                    <a:pt x="263" y="0"/>
                  </a:cubicBezTo>
                  <a:cubicBezTo>
                    <a:pt x="610" y="337"/>
                    <a:pt x="610" y="337"/>
                    <a:pt x="610" y="337"/>
                  </a:cubicBezTo>
                  <a:cubicBezTo>
                    <a:pt x="610" y="784"/>
                    <a:pt x="610" y="784"/>
                    <a:pt x="610" y="784"/>
                  </a:cubicBezTo>
                  <a:lnTo>
                    <a:pt x="356" y="733"/>
                  </a:lnTo>
                  <a:lnTo>
                    <a:pt x="356" y="733"/>
                  </a:lnTo>
                  <a:cubicBezTo>
                    <a:pt x="563" y="733"/>
                    <a:pt x="563" y="733"/>
                    <a:pt x="563" y="733"/>
                  </a:cubicBezTo>
                  <a:cubicBezTo>
                    <a:pt x="563" y="358"/>
                    <a:pt x="563" y="358"/>
                    <a:pt x="563" y="358"/>
                  </a:cubicBezTo>
                  <a:cubicBezTo>
                    <a:pt x="309" y="113"/>
                    <a:pt x="309" y="113"/>
                    <a:pt x="309" y="113"/>
                  </a:cubicBezTo>
                  <a:cubicBezTo>
                    <a:pt x="309" y="501"/>
                    <a:pt x="309" y="501"/>
                    <a:pt x="309" y="501"/>
                  </a:cubicBezTo>
                  <a:cubicBezTo>
                    <a:pt x="161" y="354"/>
                    <a:pt x="161" y="354"/>
                    <a:pt x="161" y="354"/>
                  </a:cubicBezTo>
                  <a:cubicBezTo>
                    <a:pt x="136" y="329"/>
                    <a:pt x="98" y="324"/>
                    <a:pt x="72" y="350"/>
                  </a:cubicBezTo>
                  <a:cubicBezTo>
                    <a:pt x="60" y="362"/>
                    <a:pt x="51" y="375"/>
                    <a:pt x="51" y="392"/>
                  </a:cubicBezTo>
                  <a:cubicBezTo>
                    <a:pt x="51" y="409"/>
                    <a:pt x="60" y="426"/>
                    <a:pt x="68" y="438"/>
                  </a:cubicBezTo>
                  <a:cubicBezTo>
                    <a:pt x="356" y="733"/>
                    <a:pt x="356" y="733"/>
                    <a:pt x="356" y="733"/>
                  </a:cubicBezTo>
                  <a:lnTo>
                    <a:pt x="610" y="784"/>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4" name="Freeform 1298"/>
            <p:cNvSpPr>
              <a:spLocks noChangeArrowheads="1"/>
            </p:cNvSpPr>
            <p:nvPr/>
          </p:nvSpPr>
          <p:spPr bwMode="auto">
            <a:xfrm>
              <a:off x="7664450" y="1857375"/>
              <a:ext cx="160338" cy="223838"/>
            </a:xfrm>
            <a:custGeom>
              <a:avLst/>
              <a:gdLst>
                <a:gd name="T0" fmla="*/ 190 w 445"/>
                <a:gd name="T1" fmla="*/ 0 h 621"/>
                <a:gd name="T2" fmla="*/ 190 w 445"/>
                <a:gd name="T3" fmla="*/ 317 h 621"/>
                <a:gd name="T4" fmla="*/ 190 w 445"/>
                <a:gd name="T5" fmla="*/ 317 h 621"/>
                <a:gd name="T6" fmla="*/ 190 w 445"/>
                <a:gd name="T7" fmla="*/ 388 h 621"/>
                <a:gd name="T8" fmla="*/ 152 w 445"/>
                <a:gd name="T9" fmla="*/ 350 h 621"/>
                <a:gd name="T10" fmla="*/ 152 w 445"/>
                <a:gd name="T11" fmla="*/ 376 h 621"/>
                <a:gd name="T12" fmla="*/ 0 w 445"/>
                <a:gd name="T13" fmla="*/ 376 h 621"/>
                <a:gd name="T14" fmla="*/ 237 w 445"/>
                <a:gd name="T15" fmla="*/ 620 h 621"/>
                <a:gd name="T16" fmla="*/ 444 w 445"/>
                <a:gd name="T17" fmla="*/ 620 h 621"/>
                <a:gd name="T18" fmla="*/ 444 w 445"/>
                <a:gd name="T19" fmla="*/ 245 h 621"/>
                <a:gd name="T20" fmla="*/ 190 w 445"/>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621">
                  <a:moveTo>
                    <a:pt x="190" y="0"/>
                  </a:moveTo>
                  <a:lnTo>
                    <a:pt x="190" y="317"/>
                  </a:lnTo>
                  <a:lnTo>
                    <a:pt x="190" y="317"/>
                  </a:lnTo>
                  <a:lnTo>
                    <a:pt x="190" y="388"/>
                  </a:lnTo>
                  <a:lnTo>
                    <a:pt x="152" y="350"/>
                  </a:lnTo>
                  <a:lnTo>
                    <a:pt x="152" y="376"/>
                  </a:lnTo>
                  <a:lnTo>
                    <a:pt x="0" y="376"/>
                  </a:lnTo>
                  <a:lnTo>
                    <a:pt x="237" y="620"/>
                  </a:lnTo>
                  <a:lnTo>
                    <a:pt x="444" y="620"/>
                  </a:lnTo>
                  <a:lnTo>
                    <a:pt x="444" y="245"/>
                  </a:lnTo>
                  <a:lnTo>
                    <a:pt x="19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5" name="Freeform 1299"/>
            <p:cNvSpPr>
              <a:spLocks noChangeArrowheads="1"/>
            </p:cNvSpPr>
            <p:nvPr/>
          </p:nvSpPr>
          <p:spPr bwMode="auto">
            <a:xfrm>
              <a:off x="7664450" y="1857375"/>
              <a:ext cx="160338" cy="223838"/>
            </a:xfrm>
            <a:custGeom>
              <a:avLst/>
              <a:gdLst>
                <a:gd name="T0" fmla="*/ 190 w 445"/>
                <a:gd name="T1" fmla="*/ 0 h 621"/>
                <a:gd name="T2" fmla="*/ 190 w 445"/>
                <a:gd name="T3" fmla="*/ 317 h 621"/>
                <a:gd name="T4" fmla="*/ 190 w 445"/>
                <a:gd name="T5" fmla="*/ 317 h 621"/>
                <a:gd name="T6" fmla="*/ 190 w 445"/>
                <a:gd name="T7" fmla="*/ 388 h 621"/>
                <a:gd name="T8" fmla="*/ 152 w 445"/>
                <a:gd name="T9" fmla="*/ 350 h 621"/>
                <a:gd name="T10" fmla="*/ 152 w 445"/>
                <a:gd name="T11" fmla="*/ 376 h 621"/>
                <a:gd name="T12" fmla="*/ 0 w 445"/>
                <a:gd name="T13" fmla="*/ 376 h 621"/>
                <a:gd name="T14" fmla="*/ 237 w 445"/>
                <a:gd name="T15" fmla="*/ 620 h 621"/>
                <a:gd name="T16" fmla="*/ 444 w 445"/>
                <a:gd name="T17" fmla="*/ 620 h 621"/>
                <a:gd name="T18" fmla="*/ 444 w 445"/>
                <a:gd name="T19" fmla="*/ 245 h 621"/>
                <a:gd name="T20" fmla="*/ 190 w 445"/>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621">
                  <a:moveTo>
                    <a:pt x="190" y="0"/>
                  </a:moveTo>
                  <a:lnTo>
                    <a:pt x="190" y="317"/>
                  </a:lnTo>
                  <a:lnTo>
                    <a:pt x="190" y="317"/>
                  </a:lnTo>
                  <a:lnTo>
                    <a:pt x="190" y="388"/>
                  </a:lnTo>
                  <a:lnTo>
                    <a:pt x="152" y="350"/>
                  </a:lnTo>
                  <a:lnTo>
                    <a:pt x="152" y="376"/>
                  </a:lnTo>
                  <a:lnTo>
                    <a:pt x="0" y="376"/>
                  </a:lnTo>
                  <a:lnTo>
                    <a:pt x="237" y="620"/>
                  </a:lnTo>
                  <a:lnTo>
                    <a:pt x="444" y="620"/>
                  </a:lnTo>
                  <a:lnTo>
                    <a:pt x="444" y="245"/>
                  </a:lnTo>
                  <a:lnTo>
                    <a:pt x="19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6" name="Freeform 1300"/>
            <p:cNvSpPr>
              <a:spLocks noChangeArrowheads="1"/>
            </p:cNvSpPr>
            <p:nvPr/>
          </p:nvSpPr>
          <p:spPr bwMode="auto">
            <a:xfrm>
              <a:off x="7639050" y="1936750"/>
              <a:ext cx="79375" cy="57150"/>
            </a:xfrm>
            <a:custGeom>
              <a:avLst/>
              <a:gdLst>
                <a:gd name="T0" fmla="*/ 64 w 221"/>
                <a:gd name="T1" fmla="*/ 0 h 157"/>
                <a:gd name="T2" fmla="*/ 64 w 221"/>
                <a:gd name="T3" fmla="*/ 0 h 157"/>
                <a:gd name="T4" fmla="*/ 21 w 221"/>
                <a:gd name="T5" fmla="*/ 17 h 157"/>
                <a:gd name="T6" fmla="*/ 0 w 221"/>
                <a:gd name="T7" fmla="*/ 59 h 157"/>
                <a:gd name="T8" fmla="*/ 0 w 221"/>
                <a:gd name="T9" fmla="*/ 63 h 157"/>
                <a:gd name="T10" fmla="*/ 17 w 221"/>
                <a:gd name="T11" fmla="*/ 105 h 157"/>
                <a:gd name="T12" fmla="*/ 68 w 221"/>
                <a:gd name="T13" fmla="*/ 156 h 157"/>
                <a:gd name="T14" fmla="*/ 220 w 221"/>
                <a:gd name="T15" fmla="*/ 156 h 157"/>
                <a:gd name="T16" fmla="*/ 220 w 221"/>
                <a:gd name="T17" fmla="*/ 130 h 157"/>
                <a:gd name="T18" fmla="*/ 110 w 221"/>
                <a:gd name="T19" fmla="*/ 21 h 157"/>
                <a:gd name="T20" fmla="*/ 64 w 221"/>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157">
                  <a:moveTo>
                    <a:pt x="64" y="0"/>
                  </a:moveTo>
                  <a:lnTo>
                    <a:pt x="64" y="0"/>
                  </a:lnTo>
                  <a:cubicBezTo>
                    <a:pt x="47" y="0"/>
                    <a:pt x="34" y="4"/>
                    <a:pt x="21" y="17"/>
                  </a:cubicBezTo>
                  <a:cubicBezTo>
                    <a:pt x="9" y="29"/>
                    <a:pt x="0" y="42"/>
                    <a:pt x="0" y="59"/>
                  </a:cubicBezTo>
                  <a:cubicBezTo>
                    <a:pt x="0" y="63"/>
                    <a:pt x="0" y="63"/>
                    <a:pt x="0" y="63"/>
                  </a:cubicBezTo>
                  <a:cubicBezTo>
                    <a:pt x="0" y="80"/>
                    <a:pt x="9" y="93"/>
                    <a:pt x="17" y="105"/>
                  </a:cubicBezTo>
                  <a:cubicBezTo>
                    <a:pt x="68" y="156"/>
                    <a:pt x="68" y="156"/>
                    <a:pt x="68" y="156"/>
                  </a:cubicBezTo>
                  <a:cubicBezTo>
                    <a:pt x="220" y="156"/>
                    <a:pt x="220" y="156"/>
                    <a:pt x="220" y="156"/>
                  </a:cubicBezTo>
                  <a:cubicBezTo>
                    <a:pt x="220" y="130"/>
                    <a:pt x="220" y="130"/>
                    <a:pt x="220" y="130"/>
                  </a:cubicBezTo>
                  <a:cubicBezTo>
                    <a:pt x="110" y="21"/>
                    <a:pt x="110" y="21"/>
                    <a:pt x="110" y="21"/>
                  </a:cubicBezTo>
                  <a:cubicBezTo>
                    <a:pt x="97" y="8"/>
                    <a:pt x="81" y="0"/>
                    <a:pt x="64" y="0"/>
                  </a:cubicBez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7" name="Freeform 1301"/>
            <p:cNvSpPr>
              <a:spLocks noChangeArrowheads="1"/>
            </p:cNvSpPr>
            <p:nvPr/>
          </p:nvSpPr>
          <p:spPr bwMode="auto">
            <a:xfrm>
              <a:off x="7732713" y="1857375"/>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8" name="Freeform 1302"/>
            <p:cNvSpPr>
              <a:spLocks noChangeArrowheads="1"/>
            </p:cNvSpPr>
            <p:nvPr/>
          </p:nvSpPr>
          <p:spPr bwMode="auto">
            <a:xfrm>
              <a:off x="7732713" y="1857375"/>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A31414"/>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9" name="Freeform 1303"/>
            <p:cNvSpPr>
              <a:spLocks noChangeArrowheads="1"/>
            </p:cNvSpPr>
            <p:nvPr/>
          </p:nvSpPr>
          <p:spPr bwMode="auto">
            <a:xfrm>
              <a:off x="7597775" y="1736725"/>
              <a:ext cx="66675" cy="149225"/>
            </a:xfrm>
            <a:custGeom>
              <a:avLst/>
              <a:gdLst>
                <a:gd name="T0" fmla="*/ 38 w 187"/>
                <a:gd name="T1" fmla="*/ 181 h 414"/>
                <a:gd name="T2" fmla="*/ 38 w 187"/>
                <a:gd name="T3" fmla="*/ 181 h 414"/>
                <a:gd name="T4" fmla="*/ 0 w 187"/>
                <a:gd name="T5" fmla="*/ 181 h 414"/>
                <a:gd name="T6" fmla="*/ 0 w 187"/>
                <a:gd name="T7" fmla="*/ 122 h 414"/>
                <a:gd name="T8" fmla="*/ 38 w 187"/>
                <a:gd name="T9" fmla="*/ 122 h 414"/>
                <a:gd name="T10" fmla="*/ 38 w 187"/>
                <a:gd name="T11" fmla="*/ 110 h 414"/>
                <a:gd name="T12" fmla="*/ 160 w 187"/>
                <a:gd name="T13" fmla="*/ 0 h 414"/>
                <a:gd name="T14" fmla="*/ 186 w 187"/>
                <a:gd name="T15" fmla="*/ 0 h 414"/>
                <a:gd name="T16" fmla="*/ 186 w 187"/>
                <a:gd name="T17" fmla="*/ 63 h 414"/>
                <a:gd name="T18" fmla="*/ 169 w 187"/>
                <a:gd name="T19" fmla="*/ 63 h 414"/>
                <a:gd name="T20" fmla="*/ 114 w 187"/>
                <a:gd name="T21" fmla="*/ 110 h 414"/>
                <a:gd name="T22" fmla="*/ 114 w 187"/>
                <a:gd name="T23" fmla="*/ 122 h 414"/>
                <a:gd name="T24" fmla="*/ 177 w 187"/>
                <a:gd name="T25" fmla="*/ 122 h 414"/>
                <a:gd name="T26" fmla="*/ 177 w 187"/>
                <a:gd name="T27" fmla="*/ 181 h 414"/>
                <a:gd name="T28" fmla="*/ 114 w 187"/>
                <a:gd name="T29" fmla="*/ 181 h 414"/>
                <a:gd name="T30" fmla="*/ 114 w 187"/>
                <a:gd name="T31" fmla="*/ 413 h 414"/>
                <a:gd name="T32" fmla="*/ 38 w 187"/>
                <a:gd name="T33" fmla="*/ 413 h 414"/>
                <a:gd name="T34" fmla="*/ 38 w 187"/>
                <a:gd name="T35" fmla="*/ 181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414">
                  <a:moveTo>
                    <a:pt x="38" y="181"/>
                  </a:moveTo>
                  <a:lnTo>
                    <a:pt x="38" y="181"/>
                  </a:lnTo>
                  <a:cubicBezTo>
                    <a:pt x="0" y="181"/>
                    <a:pt x="0" y="181"/>
                    <a:pt x="0" y="181"/>
                  </a:cubicBezTo>
                  <a:cubicBezTo>
                    <a:pt x="0" y="122"/>
                    <a:pt x="0" y="122"/>
                    <a:pt x="0" y="122"/>
                  </a:cubicBezTo>
                  <a:cubicBezTo>
                    <a:pt x="38" y="122"/>
                    <a:pt x="38" y="122"/>
                    <a:pt x="38" y="122"/>
                  </a:cubicBezTo>
                  <a:cubicBezTo>
                    <a:pt x="38" y="110"/>
                    <a:pt x="38" y="110"/>
                    <a:pt x="38" y="110"/>
                  </a:cubicBezTo>
                  <a:cubicBezTo>
                    <a:pt x="38" y="13"/>
                    <a:pt x="118" y="0"/>
                    <a:pt x="160" y="0"/>
                  </a:cubicBezTo>
                  <a:cubicBezTo>
                    <a:pt x="173" y="0"/>
                    <a:pt x="186" y="0"/>
                    <a:pt x="186" y="0"/>
                  </a:cubicBezTo>
                  <a:cubicBezTo>
                    <a:pt x="186" y="63"/>
                    <a:pt x="186" y="63"/>
                    <a:pt x="186" y="63"/>
                  </a:cubicBezTo>
                  <a:cubicBezTo>
                    <a:pt x="186" y="63"/>
                    <a:pt x="177" y="63"/>
                    <a:pt x="169" y="63"/>
                  </a:cubicBezTo>
                  <a:cubicBezTo>
                    <a:pt x="148" y="63"/>
                    <a:pt x="114" y="67"/>
                    <a:pt x="114" y="110"/>
                  </a:cubicBezTo>
                  <a:cubicBezTo>
                    <a:pt x="114" y="122"/>
                    <a:pt x="114" y="122"/>
                    <a:pt x="114" y="122"/>
                  </a:cubicBezTo>
                  <a:cubicBezTo>
                    <a:pt x="177" y="122"/>
                    <a:pt x="177" y="122"/>
                    <a:pt x="177" y="122"/>
                  </a:cubicBezTo>
                  <a:cubicBezTo>
                    <a:pt x="177" y="181"/>
                    <a:pt x="177" y="181"/>
                    <a:pt x="177" y="181"/>
                  </a:cubicBezTo>
                  <a:cubicBezTo>
                    <a:pt x="114" y="181"/>
                    <a:pt x="114" y="181"/>
                    <a:pt x="114" y="181"/>
                  </a:cubicBezTo>
                  <a:cubicBezTo>
                    <a:pt x="114" y="413"/>
                    <a:pt x="114" y="413"/>
                    <a:pt x="114" y="413"/>
                  </a:cubicBezTo>
                  <a:cubicBezTo>
                    <a:pt x="38" y="413"/>
                    <a:pt x="38" y="413"/>
                    <a:pt x="38" y="413"/>
                  </a:cubicBezTo>
                  <a:lnTo>
                    <a:pt x="38" y="181"/>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410" name="Text Placeholder 1"/>
          <p:cNvSpPr>
            <a:spLocks noGrp="1"/>
          </p:cNvSpPr>
          <p:nvPr>
            <p:ph type="body" sz="quarter" idx="13"/>
          </p:nvPr>
        </p:nvSpPr>
        <p:spPr>
          <a:xfrm>
            <a:off x="6297157" y="3573103"/>
            <a:ext cx="2295053" cy="616239"/>
          </a:xfrm>
        </p:spPr>
        <p:txBody>
          <a:bodyPr/>
          <a:lstStyle/>
          <a:p>
            <a:pPr algn="ctr"/>
            <a:r>
              <a:rPr lang="en-US" sz="1800"/>
              <a:t>Search for existing and future threats</a:t>
            </a:r>
          </a:p>
        </p:txBody>
      </p:sp>
      <p:cxnSp>
        <p:nvCxnSpPr>
          <p:cNvPr id="515" name="Straight Connector 514"/>
          <p:cNvCxnSpPr/>
          <p:nvPr/>
        </p:nvCxnSpPr>
        <p:spPr>
          <a:xfrm>
            <a:off x="591595" y="3473171"/>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16" name="Text Placeholder 1"/>
          <p:cNvSpPr>
            <a:spLocks noGrp="1"/>
          </p:cNvSpPr>
          <p:nvPr>
            <p:ph type="body" sz="quarter" idx="13"/>
          </p:nvPr>
        </p:nvSpPr>
        <p:spPr>
          <a:xfrm>
            <a:off x="317144" y="2823199"/>
            <a:ext cx="2741756" cy="479909"/>
          </a:xfrm>
        </p:spPr>
        <p:txBody>
          <a:bodyPr/>
          <a:lstStyle/>
          <a:p>
            <a:pPr algn="ctr"/>
            <a:r>
              <a:rPr lang="en-US" sz="2200" b="1">
                <a:solidFill>
                  <a:schemeClr val="bg2"/>
                </a:solidFill>
              </a:rPr>
              <a:t>Info Security</a:t>
            </a:r>
            <a:br>
              <a:rPr lang="en-US" sz="2200" b="1">
                <a:solidFill>
                  <a:schemeClr val="bg2"/>
                </a:solidFill>
              </a:rPr>
            </a:br>
            <a:r>
              <a:rPr lang="en-US" sz="2200" b="1">
                <a:solidFill>
                  <a:schemeClr val="bg2"/>
                </a:solidFill>
              </a:rPr>
              <a:t> Analyst</a:t>
            </a:r>
          </a:p>
        </p:txBody>
      </p:sp>
      <p:cxnSp>
        <p:nvCxnSpPr>
          <p:cNvPr id="520" name="Straight Connector 519"/>
          <p:cNvCxnSpPr/>
          <p:nvPr/>
        </p:nvCxnSpPr>
        <p:spPr>
          <a:xfrm>
            <a:off x="3471679" y="3472941"/>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21" name="Text Placeholder 1"/>
          <p:cNvSpPr>
            <a:spLocks noGrp="1"/>
          </p:cNvSpPr>
          <p:nvPr>
            <p:ph type="body" sz="quarter" idx="13"/>
          </p:nvPr>
        </p:nvSpPr>
        <p:spPr>
          <a:xfrm>
            <a:off x="3197228" y="2822969"/>
            <a:ext cx="2741756" cy="479909"/>
          </a:xfrm>
        </p:spPr>
        <p:txBody>
          <a:bodyPr/>
          <a:lstStyle/>
          <a:p>
            <a:pPr algn="ctr"/>
            <a:r>
              <a:rPr lang="en-US" sz="2200" b="1">
                <a:solidFill>
                  <a:schemeClr val="bg2"/>
                </a:solidFill>
              </a:rPr>
              <a:t>Software </a:t>
            </a:r>
            <a:br>
              <a:rPr lang="en-US" sz="2200" b="1">
                <a:solidFill>
                  <a:schemeClr val="bg2"/>
                </a:solidFill>
              </a:rPr>
            </a:br>
            <a:r>
              <a:rPr lang="en-US" sz="2200" b="1">
                <a:solidFill>
                  <a:schemeClr val="bg2"/>
                </a:solidFill>
              </a:rPr>
              <a:t>Developer</a:t>
            </a:r>
          </a:p>
        </p:txBody>
      </p:sp>
      <p:cxnSp>
        <p:nvCxnSpPr>
          <p:cNvPr id="522" name="Straight Connector 521"/>
          <p:cNvCxnSpPr/>
          <p:nvPr/>
        </p:nvCxnSpPr>
        <p:spPr>
          <a:xfrm>
            <a:off x="6369763" y="3472252"/>
            <a:ext cx="224028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23" name="Text Placeholder 1"/>
          <p:cNvSpPr>
            <a:spLocks noGrp="1"/>
          </p:cNvSpPr>
          <p:nvPr>
            <p:ph type="body" sz="quarter" idx="13"/>
          </p:nvPr>
        </p:nvSpPr>
        <p:spPr>
          <a:xfrm>
            <a:off x="6031774" y="2822280"/>
            <a:ext cx="2741756" cy="479909"/>
          </a:xfrm>
        </p:spPr>
        <p:txBody>
          <a:bodyPr/>
          <a:lstStyle/>
          <a:p>
            <a:pPr algn="ctr"/>
            <a:r>
              <a:rPr lang="en-US" sz="2200" b="1">
                <a:solidFill>
                  <a:schemeClr val="bg2"/>
                </a:solidFill>
              </a:rPr>
              <a:t>Threat </a:t>
            </a:r>
            <a:br>
              <a:rPr lang="en-US" sz="2200" b="1">
                <a:solidFill>
                  <a:schemeClr val="bg2"/>
                </a:solidFill>
              </a:rPr>
            </a:br>
            <a:r>
              <a:rPr lang="en-US" sz="2200" b="1">
                <a:solidFill>
                  <a:schemeClr val="bg2"/>
                </a:solidFill>
              </a:rPr>
              <a:t>Researcher</a:t>
            </a:r>
          </a:p>
        </p:txBody>
      </p:sp>
      <p:grpSp>
        <p:nvGrpSpPr>
          <p:cNvPr id="3" name="Group 2"/>
          <p:cNvGrpSpPr/>
          <p:nvPr/>
        </p:nvGrpSpPr>
        <p:grpSpPr>
          <a:xfrm>
            <a:off x="6867120" y="1336723"/>
            <a:ext cx="1034670" cy="1111629"/>
            <a:chOff x="6867120" y="1336723"/>
            <a:chExt cx="1034670" cy="1111629"/>
          </a:xfrm>
        </p:grpSpPr>
        <p:sp>
          <p:nvSpPr>
            <p:cNvPr id="627" name="Freeform 269"/>
            <p:cNvSpPr>
              <a:spLocks noChangeArrowheads="1"/>
            </p:cNvSpPr>
            <p:nvPr/>
          </p:nvSpPr>
          <p:spPr bwMode="auto">
            <a:xfrm>
              <a:off x="6978283" y="1358099"/>
              <a:ext cx="820895" cy="974813"/>
            </a:xfrm>
            <a:custGeom>
              <a:avLst/>
              <a:gdLst>
                <a:gd name="T0" fmla="*/ 741 w 846"/>
                <a:gd name="T1" fmla="*/ 509 h 1005"/>
                <a:gd name="T2" fmla="*/ 741 w 846"/>
                <a:gd name="T3" fmla="*/ 509 h 1005"/>
                <a:gd name="T4" fmla="*/ 762 w 846"/>
                <a:gd name="T5" fmla="*/ 341 h 1005"/>
                <a:gd name="T6" fmla="*/ 425 w 846"/>
                <a:gd name="T7" fmla="*/ 0 h 1005"/>
                <a:gd name="T8" fmla="*/ 87 w 846"/>
                <a:gd name="T9" fmla="*/ 341 h 1005"/>
                <a:gd name="T10" fmla="*/ 108 w 846"/>
                <a:gd name="T11" fmla="*/ 509 h 1005"/>
                <a:gd name="T12" fmla="*/ 0 w 846"/>
                <a:gd name="T13" fmla="*/ 509 h 1005"/>
                <a:gd name="T14" fmla="*/ 0 w 846"/>
                <a:gd name="T15" fmla="*/ 1004 h 1005"/>
                <a:gd name="T16" fmla="*/ 845 w 846"/>
                <a:gd name="T17" fmla="*/ 1004 h 1005"/>
                <a:gd name="T18" fmla="*/ 845 w 846"/>
                <a:gd name="T19" fmla="*/ 509 h 1005"/>
                <a:gd name="T20" fmla="*/ 741 w 846"/>
                <a:gd name="T21" fmla="*/ 509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6" h="1005">
                  <a:moveTo>
                    <a:pt x="741" y="509"/>
                  </a:moveTo>
                  <a:lnTo>
                    <a:pt x="741" y="509"/>
                  </a:lnTo>
                  <a:cubicBezTo>
                    <a:pt x="762" y="341"/>
                    <a:pt x="762" y="341"/>
                    <a:pt x="762" y="341"/>
                  </a:cubicBezTo>
                  <a:cubicBezTo>
                    <a:pt x="762" y="151"/>
                    <a:pt x="612" y="0"/>
                    <a:pt x="425" y="0"/>
                  </a:cubicBezTo>
                  <a:cubicBezTo>
                    <a:pt x="237" y="0"/>
                    <a:pt x="87" y="151"/>
                    <a:pt x="87" y="341"/>
                  </a:cubicBezTo>
                  <a:cubicBezTo>
                    <a:pt x="108" y="509"/>
                    <a:pt x="108" y="509"/>
                    <a:pt x="108" y="509"/>
                  </a:cubicBezTo>
                  <a:cubicBezTo>
                    <a:pt x="0" y="509"/>
                    <a:pt x="0" y="509"/>
                    <a:pt x="0" y="509"/>
                  </a:cubicBezTo>
                  <a:cubicBezTo>
                    <a:pt x="0" y="1004"/>
                    <a:pt x="0" y="1004"/>
                    <a:pt x="0" y="1004"/>
                  </a:cubicBezTo>
                  <a:cubicBezTo>
                    <a:pt x="845" y="1004"/>
                    <a:pt x="845" y="1004"/>
                    <a:pt x="845" y="1004"/>
                  </a:cubicBezTo>
                  <a:cubicBezTo>
                    <a:pt x="845" y="509"/>
                    <a:pt x="845" y="509"/>
                    <a:pt x="845" y="509"/>
                  </a:cubicBezTo>
                  <a:cubicBezTo>
                    <a:pt x="741" y="509"/>
                    <a:pt x="741" y="509"/>
                    <a:pt x="741" y="509"/>
                  </a:cubicBez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8" name="Freeform 270"/>
            <p:cNvSpPr>
              <a:spLocks noChangeArrowheads="1"/>
            </p:cNvSpPr>
            <p:nvPr/>
          </p:nvSpPr>
          <p:spPr bwMode="auto">
            <a:xfrm>
              <a:off x="6952630" y="1828404"/>
              <a:ext cx="867927" cy="530162"/>
            </a:xfrm>
            <a:custGeom>
              <a:avLst/>
              <a:gdLst>
                <a:gd name="T0" fmla="*/ 796 w 896"/>
                <a:gd name="T1" fmla="*/ 0 h 548"/>
                <a:gd name="T2" fmla="*/ 746 w 896"/>
                <a:gd name="T3" fmla="*/ 0 h 548"/>
                <a:gd name="T4" fmla="*/ 662 w 896"/>
                <a:gd name="T5" fmla="*/ 0 h 548"/>
                <a:gd name="T6" fmla="*/ 233 w 896"/>
                <a:gd name="T7" fmla="*/ 0 h 548"/>
                <a:gd name="T8" fmla="*/ 154 w 896"/>
                <a:gd name="T9" fmla="*/ 0 h 548"/>
                <a:gd name="T10" fmla="*/ 104 w 896"/>
                <a:gd name="T11" fmla="*/ 0 h 548"/>
                <a:gd name="T12" fmla="*/ 0 w 896"/>
                <a:gd name="T13" fmla="*/ 0 h 548"/>
                <a:gd name="T14" fmla="*/ 0 w 896"/>
                <a:gd name="T15" fmla="*/ 547 h 548"/>
                <a:gd name="T16" fmla="*/ 895 w 896"/>
                <a:gd name="T17" fmla="*/ 547 h 548"/>
                <a:gd name="T18" fmla="*/ 895 w 896"/>
                <a:gd name="T19" fmla="*/ 0 h 548"/>
                <a:gd name="T20" fmla="*/ 796 w 896"/>
                <a:gd name="T21" fmla="*/ 0 h 548"/>
                <a:gd name="T22" fmla="*/ 850 w 896"/>
                <a:gd name="T23" fmla="*/ 496 h 548"/>
                <a:gd name="T24" fmla="*/ 50 w 896"/>
                <a:gd name="T25" fmla="*/ 496 h 548"/>
                <a:gd name="T26" fmla="*/ 50 w 896"/>
                <a:gd name="T27" fmla="*/ 51 h 548"/>
                <a:gd name="T28" fmla="*/ 850 w 896"/>
                <a:gd name="T29" fmla="*/ 51 h 548"/>
                <a:gd name="T30" fmla="*/ 850 w 896"/>
                <a:gd name="T31" fmla="*/ 49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6" h="548">
                  <a:moveTo>
                    <a:pt x="796" y="0"/>
                  </a:moveTo>
                  <a:lnTo>
                    <a:pt x="746" y="0"/>
                  </a:lnTo>
                  <a:lnTo>
                    <a:pt x="662" y="0"/>
                  </a:lnTo>
                  <a:lnTo>
                    <a:pt x="233" y="0"/>
                  </a:lnTo>
                  <a:lnTo>
                    <a:pt x="154" y="0"/>
                  </a:lnTo>
                  <a:lnTo>
                    <a:pt x="104" y="0"/>
                  </a:lnTo>
                  <a:lnTo>
                    <a:pt x="0" y="0"/>
                  </a:lnTo>
                  <a:lnTo>
                    <a:pt x="0" y="547"/>
                  </a:lnTo>
                  <a:lnTo>
                    <a:pt x="895" y="547"/>
                  </a:lnTo>
                  <a:lnTo>
                    <a:pt x="895" y="0"/>
                  </a:lnTo>
                  <a:lnTo>
                    <a:pt x="796" y="0"/>
                  </a:lnTo>
                  <a:close/>
                  <a:moveTo>
                    <a:pt x="850" y="496"/>
                  </a:moveTo>
                  <a:lnTo>
                    <a:pt x="50" y="496"/>
                  </a:lnTo>
                  <a:lnTo>
                    <a:pt x="50" y="51"/>
                  </a:lnTo>
                  <a:lnTo>
                    <a:pt x="850" y="51"/>
                  </a:lnTo>
                  <a:lnTo>
                    <a:pt x="850" y="496"/>
                  </a:ln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9" name="Freeform 271"/>
            <p:cNvSpPr>
              <a:spLocks noChangeArrowheads="1"/>
            </p:cNvSpPr>
            <p:nvPr/>
          </p:nvSpPr>
          <p:spPr bwMode="auto">
            <a:xfrm>
              <a:off x="7388730" y="1879710"/>
              <a:ext cx="389071" cy="431826"/>
            </a:xfrm>
            <a:custGeom>
              <a:avLst/>
              <a:gdLst>
                <a:gd name="T0" fmla="*/ 400 w 401"/>
                <a:gd name="T1" fmla="*/ 0 h 446"/>
                <a:gd name="T2" fmla="*/ 0 w 401"/>
                <a:gd name="T3" fmla="*/ 0 h 446"/>
                <a:gd name="T4" fmla="*/ 0 w 401"/>
                <a:gd name="T5" fmla="*/ 445 h 446"/>
                <a:gd name="T6" fmla="*/ 400 w 401"/>
                <a:gd name="T7" fmla="*/ 445 h 446"/>
                <a:gd name="T8" fmla="*/ 400 w 401"/>
                <a:gd name="T9" fmla="*/ 0 h 446"/>
              </a:gdLst>
              <a:ahLst/>
              <a:cxnLst>
                <a:cxn ang="0">
                  <a:pos x="T0" y="T1"/>
                </a:cxn>
                <a:cxn ang="0">
                  <a:pos x="T2" y="T3"/>
                </a:cxn>
                <a:cxn ang="0">
                  <a:pos x="T4" y="T5"/>
                </a:cxn>
                <a:cxn ang="0">
                  <a:pos x="T6" y="T7"/>
                </a:cxn>
                <a:cxn ang="0">
                  <a:pos x="T8" y="T9"/>
                </a:cxn>
              </a:cxnLst>
              <a:rect l="0" t="0" r="r" b="b"/>
              <a:pathLst>
                <a:path w="401" h="446">
                  <a:moveTo>
                    <a:pt x="400" y="0"/>
                  </a:moveTo>
                  <a:lnTo>
                    <a:pt x="0" y="0"/>
                  </a:lnTo>
                  <a:lnTo>
                    <a:pt x="0" y="445"/>
                  </a:lnTo>
                  <a:lnTo>
                    <a:pt x="400" y="445"/>
                  </a:lnTo>
                  <a:lnTo>
                    <a:pt x="40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0" name="Freeform 272"/>
            <p:cNvSpPr>
              <a:spLocks noChangeArrowheads="1"/>
            </p:cNvSpPr>
            <p:nvPr/>
          </p:nvSpPr>
          <p:spPr bwMode="auto">
            <a:xfrm>
              <a:off x="7388730" y="1879710"/>
              <a:ext cx="389071" cy="431826"/>
            </a:xfrm>
            <a:custGeom>
              <a:avLst/>
              <a:gdLst>
                <a:gd name="T0" fmla="*/ 400 w 401"/>
                <a:gd name="T1" fmla="*/ 0 h 446"/>
                <a:gd name="T2" fmla="*/ 0 w 401"/>
                <a:gd name="T3" fmla="*/ 0 h 446"/>
                <a:gd name="T4" fmla="*/ 0 w 401"/>
                <a:gd name="T5" fmla="*/ 445 h 446"/>
                <a:gd name="T6" fmla="*/ 400 w 401"/>
                <a:gd name="T7" fmla="*/ 445 h 446"/>
                <a:gd name="T8" fmla="*/ 400 w 401"/>
                <a:gd name="T9" fmla="*/ 0 h 446"/>
              </a:gdLst>
              <a:ahLst/>
              <a:cxnLst>
                <a:cxn ang="0">
                  <a:pos x="T0" y="T1"/>
                </a:cxn>
                <a:cxn ang="0">
                  <a:pos x="T2" y="T3"/>
                </a:cxn>
                <a:cxn ang="0">
                  <a:pos x="T4" y="T5"/>
                </a:cxn>
                <a:cxn ang="0">
                  <a:pos x="T6" y="T7"/>
                </a:cxn>
                <a:cxn ang="0">
                  <a:pos x="T8" y="T9"/>
                </a:cxn>
              </a:cxnLst>
              <a:rect l="0" t="0" r="r" b="b"/>
              <a:pathLst>
                <a:path w="401" h="446">
                  <a:moveTo>
                    <a:pt x="400" y="0"/>
                  </a:moveTo>
                  <a:lnTo>
                    <a:pt x="0" y="0"/>
                  </a:lnTo>
                  <a:lnTo>
                    <a:pt x="0" y="445"/>
                  </a:lnTo>
                  <a:lnTo>
                    <a:pt x="400" y="445"/>
                  </a:lnTo>
                  <a:lnTo>
                    <a:pt x="400" y="0"/>
                  </a:lnTo>
                </a:path>
              </a:pathLst>
            </a:custGeom>
            <a:solidFill>
              <a:srgbClr val="D9D9D9"/>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1" name="Freeform 273"/>
            <p:cNvSpPr>
              <a:spLocks noChangeArrowheads="1"/>
            </p:cNvSpPr>
            <p:nvPr/>
          </p:nvSpPr>
          <p:spPr bwMode="auto">
            <a:xfrm>
              <a:off x="7388730" y="1358099"/>
              <a:ext cx="329215" cy="470305"/>
            </a:xfrm>
            <a:custGeom>
              <a:avLst/>
              <a:gdLst>
                <a:gd name="T0" fmla="*/ 91 w 338"/>
                <a:gd name="T1" fmla="*/ 446 h 484"/>
                <a:gd name="T2" fmla="*/ 91 w 338"/>
                <a:gd name="T3" fmla="*/ 446 h 484"/>
                <a:gd name="T4" fmla="*/ 33 w 338"/>
                <a:gd name="T5" fmla="*/ 433 h 484"/>
                <a:gd name="T6" fmla="*/ 145 w 338"/>
                <a:gd name="T7" fmla="*/ 353 h 484"/>
                <a:gd name="T8" fmla="*/ 91 w 338"/>
                <a:gd name="T9" fmla="*/ 446 h 484"/>
                <a:gd name="T10" fmla="*/ 0 w 338"/>
                <a:gd name="T11" fmla="*/ 0 h 484"/>
                <a:gd name="T12" fmla="*/ 0 w 338"/>
                <a:gd name="T13" fmla="*/ 0 h 484"/>
                <a:gd name="T14" fmla="*/ 0 w 338"/>
                <a:gd name="T15" fmla="*/ 483 h 484"/>
                <a:gd name="T16" fmla="*/ 212 w 338"/>
                <a:gd name="T17" fmla="*/ 483 h 484"/>
                <a:gd name="T18" fmla="*/ 296 w 338"/>
                <a:gd name="T19" fmla="*/ 483 h 484"/>
                <a:gd name="T20" fmla="*/ 321 w 338"/>
                <a:gd name="T21" fmla="*/ 483 h 484"/>
                <a:gd name="T22" fmla="*/ 337 w 338"/>
                <a:gd name="T23" fmla="*/ 341 h 484"/>
                <a:gd name="T24" fmla="*/ 0 w 338"/>
                <a:gd name="T25" fmla="*/ 0 h 484"/>
                <a:gd name="T26" fmla="*/ 91 w 338"/>
                <a:gd name="T27" fmla="*/ 44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8" h="484">
                  <a:moveTo>
                    <a:pt x="91" y="446"/>
                  </a:moveTo>
                  <a:lnTo>
                    <a:pt x="91" y="446"/>
                  </a:lnTo>
                  <a:cubicBezTo>
                    <a:pt x="62" y="446"/>
                    <a:pt x="33" y="433"/>
                    <a:pt x="33" y="433"/>
                  </a:cubicBezTo>
                  <a:cubicBezTo>
                    <a:pt x="145" y="353"/>
                    <a:pt x="145" y="353"/>
                    <a:pt x="145" y="353"/>
                  </a:cubicBezTo>
                  <a:cubicBezTo>
                    <a:pt x="158" y="429"/>
                    <a:pt x="125" y="446"/>
                    <a:pt x="91" y="446"/>
                  </a:cubicBezTo>
                  <a:lnTo>
                    <a:pt x="0" y="0"/>
                  </a:lnTo>
                  <a:lnTo>
                    <a:pt x="0" y="0"/>
                  </a:lnTo>
                  <a:cubicBezTo>
                    <a:pt x="0" y="483"/>
                    <a:pt x="0" y="483"/>
                    <a:pt x="0" y="483"/>
                  </a:cubicBezTo>
                  <a:cubicBezTo>
                    <a:pt x="212" y="483"/>
                    <a:pt x="212" y="483"/>
                    <a:pt x="212" y="483"/>
                  </a:cubicBezTo>
                  <a:cubicBezTo>
                    <a:pt x="296" y="483"/>
                    <a:pt x="296" y="483"/>
                    <a:pt x="296" y="483"/>
                  </a:cubicBezTo>
                  <a:cubicBezTo>
                    <a:pt x="321" y="483"/>
                    <a:pt x="321" y="483"/>
                    <a:pt x="321" y="483"/>
                  </a:cubicBezTo>
                  <a:cubicBezTo>
                    <a:pt x="337" y="341"/>
                    <a:pt x="337" y="341"/>
                    <a:pt x="337" y="341"/>
                  </a:cubicBezTo>
                  <a:cubicBezTo>
                    <a:pt x="337" y="151"/>
                    <a:pt x="187" y="0"/>
                    <a:pt x="0" y="0"/>
                  </a:cubicBezTo>
                  <a:lnTo>
                    <a:pt x="91" y="446"/>
                  </a:lnTo>
                </a:path>
              </a:pathLst>
            </a:custGeom>
            <a:solidFill>
              <a:srgbClr val="D9D9D9"/>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2" name="Freeform 274"/>
            <p:cNvSpPr>
              <a:spLocks noChangeArrowheads="1"/>
            </p:cNvSpPr>
            <p:nvPr/>
          </p:nvSpPr>
          <p:spPr bwMode="auto">
            <a:xfrm>
              <a:off x="7153580" y="1584702"/>
              <a:ext cx="478856" cy="260804"/>
            </a:xfrm>
            <a:custGeom>
              <a:avLst/>
              <a:gdLst>
                <a:gd name="T0" fmla="*/ 488 w 493"/>
                <a:gd name="T1" fmla="*/ 88 h 270"/>
                <a:gd name="T2" fmla="*/ 488 w 493"/>
                <a:gd name="T3" fmla="*/ 88 h 270"/>
                <a:gd name="T4" fmla="*/ 492 w 493"/>
                <a:gd name="T5" fmla="*/ 72 h 270"/>
                <a:gd name="T6" fmla="*/ 479 w 493"/>
                <a:gd name="T7" fmla="*/ 64 h 270"/>
                <a:gd name="T8" fmla="*/ 246 w 493"/>
                <a:gd name="T9" fmla="*/ 0 h 270"/>
                <a:gd name="T10" fmla="*/ 12 w 493"/>
                <a:gd name="T11" fmla="*/ 64 h 270"/>
                <a:gd name="T12" fmla="*/ 0 w 493"/>
                <a:gd name="T13" fmla="*/ 72 h 270"/>
                <a:gd name="T14" fmla="*/ 0 w 493"/>
                <a:gd name="T15" fmla="*/ 88 h 270"/>
                <a:gd name="T16" fmla="*/ 29 w 493"/>
                <a:gd name="T17" fmla="*/ 252 h 270"/>
                <a:gd name="T18" fmla="*/ 458 w 493"/>
                <a:gd name="T19" fmla="*/ 252 h 270"/>
                <a:gd name="T20" fmla="*/ 488 w 493"/>
                <a:gd name="T21" fmla="*/ 88 h 270"/>
                <a:gd name="T22" fmla="*/ 100 w 493"/>
                <a:gd name="T23" fmla="*/ 122 h 270"/>
                <a:gd name="T24" fmla="*/ 100 w 493"/>
                <a:gd name="T25" fmla="*/ 122 h 270"/>
                <a:gd name="T26" fmla="*/ 212 w 493"/>
                <a:gd name="T27" fmla="*/ 202 h 270"/>
                <a:gd name="T28" fmla="*/ 100 w 493"/>
                <a:gd name="T29" fmla="*/ 122 h 270"/>
                <a:gd name="T30" fmla="*/ 279 w 493"/>
                <a:gd name="T31" fmla="*/ 202 h 270"/>
                <a:gd name="T32" fmla="*/ 279 w 493"/>
                <a:gd name="T33" fmla="*/ 202 h 270"/>
                <a:gd name="T34" fmla="*/ 391 w 493"/>
                <a:gd name="T35" fmla="*/ 122 h 270"/>
                <a:gd name="T36" fmla="*/ 279 w 493"/>
                <a:gd name="T37" fmla="*/ 20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3" h="270">
                  <a:moveTo>
                    <a:pt x="488" y="88"/>
                  </a:moveTo>
                  <a:lnTo>
                    <a:pt x="488" y="88"/>
                  </a:lnTo>
                  <a:cubicBezTo>
                    <a:pt x="492" y="72"/>
                    <a:pt x="492" y="72"/>
                    <a:pt x="492" y="72"/>
                  </a:cubicBezTo>
                  <a:cubicBezTo>
                    <a:pt x="479" y="64"/>
                    <a:pt x="479" y="64"/>
                    <a:pt x="479" y="64"/>
                  </a:cubicBezTo>
                  <a:cubicBezTo>
                    <a:pt x="475" y="64"/>
                    <a:pt x="383" y="0"/>
                    <a:pt x="246" y="0"/>
                  </a:cubicBezTo>
                  <a:cubicBezTo>
                    <a:pt x="108" y="0"/>
                    <a:pt x="16" y="64"/>
                    <a:pt x="12" y="64"/>
                  </a:cubicBezTo>
                  <a:cubicBezTo>
                    <a:pt x="0" y="72"/>
                    <a:pt x="0" y="72"/>
                    <a:pt x="0" y="72"/>
                  </a:cubicBezTo>
                  <a:cubicBezTo>
                    <a:pt x="0" y="88"/>
                    <a:pt x="0" y="88"/>
                    <a:pt x="0" y="88"/>
                  </a:cubicBezTo>
                  <a:cubicBezTo>
                    <a:pt x="4" y="147"/>
                    <a:pt x="16" y="202"/>
                    <a:pt x="29" y="252"/>
                  </a:cubicBezTo>
                  <a:cubicBezTo>
                    <a:pt x="458" y="252"/>
                    <a:pt x="458" y="252"/>
                    <a:pt x="458" y="252"/>
                  </a:cubicBezTo>
                  <a:cubicBezTo>
                    <a:pt x="475" y="202"/>
                    <a:pt x="488" y="147"/>
                    <a:pt x="488" y="88"/>
                  </a:cubicBezTo>
                  <a:close/>
                  <a:moveTo>
                    <a:pt x="100" y="122"/>
                  </a:moveTo>
                  <a:lnTo>
                    <a:pt x="100" y="122"/>
                  </a:lnTo>
                  <a:cubicBezTo>
                    <a:pt x="212" y="202"/>
                    <a:pt x="212" y="202"/>
                    <a:pt x="212" y="202"/>
                  </a:cubicBezTo>
                  <a:cubicBezTo>
                    <a:pt x="212" y="202"/>
                    <a:pt x="79" y="269"/>
                    <a:pt x="100" y="122"/>
                  </a:cubicBezTo>
                  <a:close/>
                  <a:moveTo>
                    <a:pt x="279" y="202"/>
                  </a:moveTo>
                  <a:lnTo>
                    <a:pt x="279" y="202"/>
                  </a:lnTo>
                  <a:cubicBezTo>
                    <a:pt x="391" y="122"/>
                    <a:pt x="391" y="122"/>
                    <a:pt x="391" y="122"/>
                  </a:cubicBezTo>
                  <a:cubicBezTo>
                    <a:pt x="412" y="269"/>
                    <a:pt x="279" y="202"/>
                    <a:pt x="279" y="202"/>
                  </a:cubicBezTo>
                  <a:close/>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3" name="Freeform 275"/>
            <p:cNvSpPr>
              <a:spLocks noChangeArrowheads="1"/>
            </p:cNvSpPr>
            <p:nvPr/>
          </p:nvSpPr>
          <p:spPr bwMode="auto">
            <a:xfrm>
              <a:off x="7038140" y="1336723"/>
              <a:ext cx="705458" cy="491681"/>
            </a:xfrm>
            <a:custGeom>
              <a:avLst/>
              <a:gdLst>
                <a:gd name="T0" fmla="*/ 67 w 726"/>
                <a:gd name="T1" fmla="*/ 508 h 509"/>
                <a:gd name="T2" fmla="*/ 67 w 726"/>
                <a:gd name="T3" fmla="*/ 508 h 509"/>
                <a:gd name="T4" fmla="*/ 50 w 726"/>
                <a:gd name="T5" fmla="*/ 366 h 509"/>
                <a:gd name="T6" fmla="*/ 363 w 726"/>
                <a:gd name="T7" fmla="*/ 50 h 509"/>
                <a:gd name="T8" fmla="*/ 675 w 726"/>
                <a:gd name="T9" fmla="*/ 361 h 509"/>
                <a:gd name="T10" fmla="*/ 659 w 726"/>
                <a:gd name="T11" fmla="*/ 508 h 509"/>
                <a:gd name="T12" fmla="*/ 709 w 726"/>
                <a:gd name="T13" fmla="*/ 508 h 509"/>
                <a:gd name="T14" fmla="*/ 725 w 726"/>
                <a:gd name="T15" fmla="*/ 366 h 509"/>
                <a:gd name="T16" fmla="*/ 363 w 726"/>
                <a:gd name="T17" fmla="*/ 0 h 509"/>
                <a:gd name="T18" fmla="*/ 0 w 726"/>
                <a:gd name="T19" fmla="*/ 370 h 509"/>
                <a:gd name="T20" fmla="*/ 17 w 726"/>
                <a:gd name="T21" fmla="*/ 508 h 509"/>
                <a:gd name="T22" fmla="*/ 67 w 726"/>
                <a:gd name="T23"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6" h="509">
                  <a:moveTo>
                    <a:pt x="67" y="508"/>
                  </a:moveTo>
                  <a:lnTo>
                    <a:pt x="67" y="508"/>
                  </a:lnTo>
                  <a:cubicBezTo>
                    <a:pt x="50" y="366"/>
                    <a:pt x="50" y="366"/>
                    <a:pt x="50" y="366"/>
                  </a:cubicBezTo>
                  <a:cubicBezTo>
                    <a:pt x="50" y="193"/>
                    <a:pt x="188" y="50"/>
                    <a:pt x="363" y="50"/>
                  </a:cubicBezTo>
                  <a:cubicBezTo>
                    <a:pt x="533" y="50"/>
                    <a:pt x="675" y="193"/>
                    <a:pt x="675" y="361"/>
                  </a:cubicBezTo>
                  <a:cubicBezTo>
                    <a:pt x="659" y="508"/>
                    <a:pt x="659" y="508"/>
                    <a:pt x="659" y="508"/>
                  </a:cubicBezTo>
                  <a:cubicBezTo>
                    <a:pt x="709" y="508"/>
                    <a:pt x="709" y="508"/>
                    <a:pt x="709" y="508"/>
                  </a:cubicBezTo>
                  <a:cubicBezTo>
                    <a:pt x="725" y="366"/>
                    <a:pt x="725" y="366"/>
                    <a:pt x="725" y="366"/>
                  </a:cubicBezTo>
                  <a:cubicBezTo>
                    <a:pt x="725" y="164"/>
                    <a:pt x="563" y="0"/>
                    <a:pt x="363" y="0"/>
                  </a:cubicBezTo>
                  <a:cubicBezTo>
                    <a:pt x="163" y="0"/>
                    <a:pt x="0" y="164"/>
                    <a:pt x="0" y="370"/>
                  </a:cubicBezTo>
                  <a:cubicBezTo>
                    <a:pt x="17" y="508"/>
                    <a:pt x="17" y="508"/>
                    <a:pt x="17" y="508"/>
                  </a:cubicBezTo>
                  <a:lnTo>
                    <a:pt x="67" y="508"/>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4" name="Freeform 276"/>
            <p:cNvSpPr>
              <a:spLocks noChangeArrowheads="1"/>
            </p:cNvSpPr>
            <p:nvPr/>
          </p:nvSpPr>
          <p:spPr bwMode="auto">
            <a:xfrm>
              <a:off x="6867120" y="2397046"/>
              <a:ext cx="1034670" cy="51306"/>
            </a:xfrm>
            <a:custGeom>
              <a:avLst/>
              <a:gdLst>
                <a:gd name="T0" fmla="*/ 0 w 1068"/>
                <a:gd name="T1" fmla="*/ 0 h 51"/>
                <a:gd name="T2" fmla="*/ 0 w 1068"/>
                <a:gd name="T3" fmla="*/ 50 h 51"/>
                <a:gd name="T4" fmla="*/ 1067 w 1068"/>
                <a:gd name="T5" fmla="*/ 50 h 51"/>
                <a:gd name="T6" fmla="*/ 1067 w 1068"/>
                <a:gd name="T7" fmla="*/ 0 h 51"/>
                <a:gd name="T8" fmla="*/ 0 w 1068"/>
                <a:gd name="T9" fmla="*/ 0 h 51"/>
              </a:gdLst>
              <a:ahLst/>
              <a:cxnLst>
                <a:cxn ang="0">
                  <a:pos x="T0" y="T1"/>
                </a:cxn>
                <a:cxn ang="0">
                  <a:pos x="T2" y="T3"/>
                </a:cxn>
                <a:cxn ang="0">
                  <a:pos x="T4" y="T5"/>
                </a:cxn>
                <a:cxn ang="0">
                  <a:pos x="T6" y="T7"/>
                </a:cxn>
                <a:cxn ang="0">
                  <a:pos x="T8" y="T9"/>
                </a:cxn>
              </a:cxnLst>
              <a:rect l="0" t="0" r="r" b="b"/>
              <a:pathLst>
                <a:path w="1068" h="51">
                  <a:moveTo>
                    <a:pt x="0" y="0"/>
                  </a:moveTo>
                  <a:lnTo>
                    <a:pt x="0" y="50"/>
                  </a:lnTo>
                  <a:lnTo>
                    <a:pt x="1067" y="50"/>
                  </a:lnTo>
                  <a:lnTo>
                    <a:pt x="1067" y="0"/>
                  </a:lnTo>
                  <a:lnTo>
                    <a:pt x="0" y="0"/>
                  </a:lnTo>
                </a:path>
              </a:pathLst>
            </a:custGeom>
            <a:solidFill>
              <a:srgbClr val="C0181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5" name="Freeform 277"/>
            <p:cNvSpPr>
              <a:spLocks noChangeArrowheads="1"/>
            </p:cNvSpPr>
            <p:nvPr/>
          </p:nvSpPr>
          <p:spPr bwMode="auto">
            <a:xfrm>
              <a:off x="7422934" y="1704416"/>
              <a:ext cx="128265" cy="145367"/>
            </a:xfrm>
            <a:custGeom>
              <a:avLst/>
              <a:gdLst>
                <a:gd name="T0" fmla="*/ 112 w 134"/>
                <a:gd name="T1" fmla="*/ 0 h 148"/>
                <a:gd name="T2" fmla="*/ 112 w 134"/>
                <a:gd name="T3" fmla="*/ 0 h 148"/>
                <a:gd name="T4" fmla="*/ 0 w 134"/>
                <a:gd name="T5" fmla="*/ 80 h 148"/>
                <a:gd name="T6" fmla="*/ 112 w 134"/>
                <a:gd name="T7" fmla="*/ 0 h 148"/>
              </a:gdLst>
              <a:ahLst/>
              <a:cxnLst>
                <a:cxn ang="0">
                  <a:pos x="T0" y="T1"/>
                </a:cxn>
                <a:cxn ang="0">
                  <a:pos x="T2" y="T3"/>
                </a:cxn>
                <a:cxn ang="0">
                  <a:pos x="T4" y="T5"/>
                </a:cxn>
                <a:cxn ang="0">
                  <a:pos x="T6" y="T7"/>
                </a:cxn>
              </a:cxnLst>
              <a:rect l="0" t="0" r="r" b="b"/>
              <a:pathLst>
                <a:path w="134" h="148">
                  <a:moveTo>
                    <a:pt x="112" y="0"/>
                  </a:moveTo>
                  <a:lnTo>
                    <a:pt x="112" y="0"/>
                  </a:lnTo>
                  <a:cubicBezTo>
                    <a:pt x="133" y="147"/>
                    <a:pt x="0" y="80"/>
                    <a:pt x="0" y="80"/>
                  </a:cubicBezTo>
                  <a:lnTo>
                    <a:pt x="112" y="0"/>
                  </a:lnTo>
                </a:path>
              </a:pathLst>
            </a:custGeom>
            <a:solidFill>
              <a:srgbClr val="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500695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fade">
                                      <p:cBhvr>
                                        <p:cTn id="7" dur="500"/>
                                        <p:tgtEl>
                                          <p:spTgt spid="2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0">
                                            <p:txEl>
                                              <p:pRg st="0" end="0"/>
                                            </p:txEl>
                                          </p:spTgt>
                                        </p:tgtEl>
                                        <p:attrNameLst>
                                          <p:attrName>style.visibility</p:attrName>
                                        </p:attrNameLst>
                                      </p:cBhvr>
                                      <p:to>
                                        <p:strVal val="visible"/>
                                      </p:to>
                                    </p:set>
                                    <p:animEffect transition="in" filter="fade">
                                      <p:cBhvr>
                                        <p:cTn id="10" dur="500"/>
                                        <p:tgtEl>
                                          <p:spTgt spid="330">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15"/>
                                        </p:tgtEl>
                                        <p:attrNameLst>
                                          <p:attrName>style.visibility</p:attrName>
                                        </p:attrNameLst>
                                      </p:cBhvr>
                                      <p:to>
                                        <p:strVal val="visible"/>
                                      </p:to>
                                    </p:set>
                                    <p:animEffect transition="in" filter="fade">
                                      <p:cBhvr>
                                        <p:cTn id="13" dur="500"/>
                                        <p:tgtEl>
                                          <p:spTgt spid="5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6">
                                            <p:txEl>
                                              <p:pRg st="0" end="0"/>
                                            </p:txEl>
                                          </p:spTgt>
                                        </p:tgtEl>
                                        <p:attrNameLst>
                                          <p:attrName>style.visibility</p:attrName>
                                        </p:attrNameLst>
                                      </p:cBhvr>
                                      <p:to>
                                        <p:strVal val="visible"/>
                                      </p:to>
                                    </p:set>
                                    <p:animEffect transition="in" filter="fade">
                                      <p:cBhvr>
                                        <p:cTn id="16" dur="500"/>
                                        <p:tgtEl>
                                          <p:spTgt spid="5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2">
                                            <p:txEl>
                                              <p:pRg st="0" end="0"/>
                                            </p:txEl>
                                          </p:spTgt>
                                        </p:tgtEl>
                                        <p:attrNameLst>
                                          <p:attrName>style.visibility</p:attrName>
                                        </p:attrNameLst>
                                      </p:cBhvr>
                                      <p:to>
                                        <p:strVal val="visible"/>
                                      </p:to>
                                    </p:set>
                                    <p:animEffect transition="in" filter="fade">
                                      <p:cBhvr>
                                        <p:cTn id="21" dur="500"/>
                                        <p:tgtEl>
                                          <p:spTgt spid="332">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85"/>
                                        </p:tgtEl>
                                        <p:attrNameLst>
                                          <p:attrName>style.visibility</p:attrName>
                                        </p:attrNameLst>
                                      </p:cBhvr>
                                      <p:to>
                                        <p:strVal val="visible"/>
                                      </p:to>
                                    </p:set>
                                    <p:animEffect transition="in" filter="fade">
                                      <p:cBhvr>
                                        <p:cTn id="24" dur="500"/>
                                        <p:tgtEl>
                                          <p:spTgt spid="385"/>
                                        </p:tgtEl>
                                      </p:cBhvr>
                                    </p:animEffect>
                                  </p:childTnLst>
                                </p:cTn>
                              </p:par>
                              <p:par>
                                <p:cTn id="25" presetID="10" presetClass="entr" presetSubtype="0" fill="hold" nodeType="withEffect">
                                  <p:stCondLst>
                                    <p:cond delay="0"/>
                                  </p:stCondLst>
                                  <p:childTnLst>
                                    <p:set>
                                      <p:cBhvr>
                                        <p:cTn id="26" dur="1" fill="hold">
                                          <p:stCondLst>
                                            <p:cond delay="0"/>
                                          </p:stCondLst>
                                        </p:cTn>
                                        <p:tgtEl>
                                          <p:spTgt spid="520"/>
                                        </p:tgtEl>
                                        <p:attrNameLst>
                                          <p:attrName>style.visibility</p:attrName>
                                        </p:attrNameLst>
                                      </p:cBhvr>
                                      <p:to>
                                        <p:strVal val="visible"/>
                                      </p:to>
                                    </p:set>
                                    <p:animEffect transition="in" filter="fade">
                                      <p:cBhvr>
                                        <p:cTn id="27" dur="500"/>
                                        <p:tgtEl>
                                          <p:spTgt spid="5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21">
                                            <p:txEl>
                                              <p:pRg st="0" end="0"/>
                                            </p:txEl>
                                          </p:spTgt>
                                        </p:tgtEl>
                                        <p:attrNameLst>
                                          <p:attrName>style.visibility</p:attrName>
                                        </p:attrNameLst>
                                      </p:cBhvr>
                                      <p:to>
                                        <p:strVal val="visible"/>
                                      </p:to>
                                    </p:set>
                                    <p:animEffect transition="in" filter="fade">
                                      <p:cBhvr>
                                        <p:cTn id="30" dur="500"/>
                                        <p:tgtEl>
                                          <p:spTgt spid="5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10">
                                            <p:txEl>
                                              <p:pRg st="0" end="0"/>
                                            </p:txEl>
                                          </p:spTgt>
                                        </p:tgtEl>
                                        <p:attrNameLst>
                                          <p:attrName>style.visibility</p:attrName>
                                        </p:attrNameLst>
                                      </p:cBhvr>
                                      <p:to>
                                        <p:strVal val="visible"/>
                                      </p:to>
                                    </p:set>
                                    <p:animEffect transition="in" filter="fade">
                                      <p:cBhvr>
                                        <p:cTn id="38" dur="500"/>
                                        <p:tgtEl>
                                          <p:spTgt spid="410">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22"/>
                                        </p:tgtEl>
                                        <p:attrNameLst>
                                          <p:attrName>style.visibility</p:attrName>
                                        </p:attrNameLst>
                                      </p:cBhvr>
                                      <p:to>
                                        <p:strVal val="visible"/>
                                      </p:to>
                                    </p:set>
                                    <p:animEffect transition="in" filter="fade">
                                      <p:cBhvr>
                                        <p:cTn id="41" dur="500"/>
                                        <p:tgtEl>
                                          <p:spTgt spid="5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23">
                                            <p:txEl>
                                              <p:pRg st="0" end="0"/>
                                            </p:txEl>
                                          </p:spTgt>
                                        </p:tgtEl>
                                        <p:attrNameLst>
                                          <p:attrName>style.visibility</p:attrName>
                                        </p:attrNameLst>
                                      </p:cBhvr>
                                      <p:to>
                                        <p:strVal val="visible"/>
                                      </p:to>
                                    </p:set>
                                    <p:animEffect transition="in" filter="fade">
                                      <p:cBhvr>
                                        <p:cTn id="44" dur="500"/>
                                        <p:tgtEl>
                                          <p:spTgt spid="5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build="p"/>
      <p:bldP spid="332" grpId="0" build="p"/>
      <p:bldP spid="410" grpId="0" build="p"/>
      <p:bldP spid="516" grpId="0" build="p"/>
      <p:bldP spid="521" grpId="0" build="p"/>
      <p:bldP spid="52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288145" y="3132201"/>
            <a:ext cx="2286192" cy="1791163"/>
          </a:xfrm>
          <a:prstGeom prst="rect">
            <a:avLst/>
          </a:prstGeom>
        </p:spPr>
      </p:pic>
      <p:sp>
        <p:nvSpPr>
          <p:cNvPr id="45" name="Rectangle 44"/>
          <p:cNvSpPr/>
          <p:nvPr/>
        </p:nvSpPr>
        <p:spPr>
          <a:xfrm>
            <a:off x="6843215" y="3137914"/>
            <a:ext cx="2293117" cy="1802231"/>
          </a:xfrm>
          <a:prstGeom prst="rect">
            <a:avLst/>
          </a:prstGeom>
          <a:solidFill>
            <a:schemeClr val="bg2"/>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39" name="Rectangle 38"/>
          <p:cNvSpPr/>
          <p:nvPr/>
        </p:nvSpPr>
        <p:spPr>
          <a:xfrm>
            <a:off x="2284414" y="3140449"/>
            <a:ext cx="2289936" cy="1791327"/>
          </a:xfrm>
          <a:prstGeom prst="rect">
            <a:avLst/>
          </a:prstGeom>
          <a:solidFill>
            <a:schemeClr val="bg2">
              <a:alpha val="88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grpSp>
        <p:nvGrpSpPr>
          <p:cNvPr id="14" name="Group 13"/>
          <p:cNvGrpSpPr/>
          <p:nvPr/>
        </p:nvGrpSpPr>
        <p:grpSpPr>
          <a:xfrm>
            <a:off x="6855825" y="3132721"/>
            <a:ext cx="2298622" cy="1846841"/>
            <a:chOff x="6855825" y="3132721"/>
            <a:chExt cx="2298622" cy="1846841"/>
          </a:xfrm>
        </p:grpSpPr>
        <p:sp>
          <p:nvSpPr>
            <p:cNvPr id="21" name="Rectangle 20"/>
            <p:cNvSpPr/>
            <p:nvPr/>
          </p:nvSpPr>
          <p:spPr>
            <a:xfrm>
              <a:off x="6855825" y="3132721"/>
              <a:ext cx="2284236" cy="1790576"/>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93" name="TextBox 92"/>
            <p:cNvSpPr txBox="1"/>
            <p:nvPr/>
          </p:nvSpPr>
          <p:spPr>
            <a:xfrm>
              <a:off x="6956076" y="3234469"/>
              <a:ext cx="2198371" cy="1745093"/>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lang="en-US" sz="1000">
                  <a:solidFill>
                    <a:srgbClr val="C00000"/>
                  </a:solidFill>
                </a:rPr>
                <a:t>Data Scientist</a:t>
              </a:r>
            </a:p>
            <a:p>
              <a:pPr marL="171450" indent="-171450">
                <a:lnSpc>
                  <a:spcPct val="120000"/>
                </a:lnSpc>
                <a:buFont typeface="Arial" panose="020B0604020202020204" pitchFamily="34" charset="0"/>
                <a:buChar char="•"/>
              </a:pPr>
              <a:r>
                <a:rPr lang="en-US" sz="1000">
                  <a:solidFill>
                    <a:srgbClr val="C00000"/>
                  </a:solidFill>
                </a:rPr>
                <a:t>Policy Writer/Analyst</a:t>
              </a:r>
            </a:p>
            <a:p>
              <a:pPr marL="171450" indent="-171450">
                <a:lnSpc>
                  <a:spcPct val="120000"/>
                </a:lnSpc>
                <a:buFont typeface="Arial" panose="020B0604020202020204" pitchFamily="34" charset="0"/>
                <a:buChar char="•"/>
              </a:pPr>
              <a:r>
                <a:rPr lang="en-US" sz="1000">
                  <a:solidFill>
                    <a:srgbClr val="C00000"/>
                  </a:solidFill>
                </a:rPr>
                <a:t>Security Systems Admin</a:t>
              </a:r>
            </a:p>
            <a:p>
              <a:pPr marL="171450" indent="-171450">
                <a:lnSpc>
                  <a:spcPct val="120000"/>
                </a:lnSpc>
                <a:buFont typeface="Arial" panose="020B0604020202020204" pitchFamily="34" charset="0"/>
                <a:buChar char="•"/>
              </a:pPr>
              <a:r>
                <a:rPr lang="en-US" sz="1000">
                  <a:solidFill>
                    <a:srgbClr val="C00000"/>
                  </a:solidFill>
                </a:rPr>
                <a:t>Penetration Tester</a:t>
              </a:r>
            </a:p>
            <a:p>
              <a:pPr marL="171450" indent="-171450">
                <a:lnSpc>
                  <a:spcPct val="120000"/>
                </a:lnSpc>
                <a:buFont typeface="Arial" panose="020B0604020202020204" pitchFamily="34" charset="0"/>
                <a:buChar char="•"/>
              </a:pPr>
              <a:r>
                <a:rPr lang="en-US" sz="1000">
                  <a:solidFill>
                    <a:srgbClr val="C00000"/>
                  </a:solidFill>
                </a:rPr>
                <a:t>Professional Services Engineer</a:t>
              </a:r>
            </a:p>
            <a:p>
              <a:pPr marL="171450" indent="-171450">
                <a:lnSpc>
                  <a:spcPct val="120000"/>
                </a:lnSpc>
                <a:buFont typeface="Arial" panose="020B0604020202020204" pitchFamily="34" charset="0"/>
                <a:buChar char="•"/>
              </a:pPr>
              <a:r>
                <a:rPr lang="en-US" sz="1000">
                  <a:solidFill>
                    <a:srgbClr val="C00000"/>
                  </a:solidFill>
                </a:rPr>
                <a:t>Cryptographer</a:t>
              </a:r>
            </a:p>
            <a:p>
              <a:pPr marL="171450" indent="-171450">
                <a:lnSpc>
                  <a:spcPct val="120000"/>
                </a:lnSpc>
                <a:buFont typeface="Arial" panose="020B0604020202020204" pitchFamily="34" charset="0"/>
                <a:buChar char="•"/>
              </a:pPr>
              <a:r>
                <a:rPr lang="en-US" sz="1000">
                  <a:solidFill>
                    <a:srgbClr val="C00000"/>
                  </a:solidFill>
                </a:rPr>
                <a:t>Sales Engineer</a:t>
              </a:r>
            </a:p>
            <a:p>
              <a:pPr marL="171450" indent="-171450">
                <a:lnSpc>
                  <a:spcPct val="120000"/>
                </a:lnSpc>
                <a:buFont typeface="Arial" panose="020B0604020202020204" pitchFamily="34" charset="0"/>
                <a:buChar char="•"/>
              </a:pPr>
              <a:r>
                <a:rPr lang="en-US" sz="1000">
                  <a:solidFill>
                    <a:srgbClr val="C00000"/>
                  </a:solidFill>
                </a:rPr>
                <a:t>Intelligence Analyst</a:t>
              </a:r>
            </a:p>
            <a:p>
              <a:pPr>
                <a:lnSpc>
                  <a:spcPct val="95000"/>
                </a:lnSpc>
              </a:pPr>
              <a:endParaRPr lang="en-US" sz="1200">
                <a:solidFill>
                  <a:schemeClr val="bg1"/>
                </a:solidFill>
              </a:endParaRPr>
            </a:p>
          </p:txBody>
        </p:sp>
      </p:grpSp>
      <p:pic>
        <p:nvPicPr>
          <p:cNvPr id="6" name="Picture 5"/>
          <p:cNvPicPr>
            <a:picLocks noChangeAspect="1"/>
          </p:cNvPicPr>
          <p:nvPr/>
        </p:nvPicPr>
        <p:blipFill>
          <a:blip r:embed="rId4"/>
          <a:stretch>
            <a:fillRect/>
          </a:stretch>
        </p:blipFill>
        <p:spPr>
          <a:xfrm>
            <a:off x="1033" y="1345045"/>
            <a:ext cx="2293739" cy="1795700"/>
          </a:xfrm>
          <a:prstGeom prst="rect">
            <a:avLst/>
          </a:prstGeom>
        </p:spPr>
      </p:pic>
      <p:sp>
        <p:nvSpPr>
          <p:cNvPr id="38" name="Rectangle 37"/>
          <p:cNvSpPr/>
          <p:nvPr/>
        </p:nvSpPr>
        <p:spPr>
          <a:xfrm>
            <a:off x="-3935" y="1342146"/>
            <a:ext cx="2289936" cy="1791327"/>
          </a:xfrm>
          <a:prstGeom prst="rect">
            <a:avLst/>
          </a:prstGeom>
          <a:solidFill>
            <a:schemeClr val="bg2">
              <a:alpha val="88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9" name="Picture 8"/>
          <p:cNvPicPr>
            <a:picLocks noChangeAspect="1"/>
          </p:cNvPicPr>
          <p:nvPr/>
        </p:nvPicPr>
        <p:blipFill>
          <a:blip r:embed="rId5"/>
          <a:stretch>
            <a:fillRect/>
          </a:stretch>
        </p:blipFill>
        <p:spPr>
          <a:xfrm>
            <a:off x="2287049" y="1341525"/>
            <a:ext cx="2303177" cy="1793448"/>
          </a:xfrm>
          <a:prstGeom prst="rect">
            <a:avLst/>
          </a:prstGeom>
        </p:spPr>
      </p:pic>
      <p:pic>
        <p:nvPicPr>
          <p:cNvPr id="31" name="Picture 30"/>
          <p:cNvPicPr>
            <a:picLocks noChangeAspect="1"/>
          </p:cNvPicPr>
          <p:nvPr/>
        </p:nvPicPr>
        <p:blipFill>
          <a:blip r:embed="rId6"/>
          <a:stretch>
            <a:fillRect/>
          </a:stretch>
        </p:blipFill>
        <p:spPr>
          <a:xfrm>
            <a:off x="4577586" y="1346648"/>
            <a:ext cx="2282950" cy="1786073"/>
          </a:xfrm>
          <a:prstGeom prst="rect">
            <a:avLst/>
          </a:prstGeom>
        </p:spPr>
      </p:pic>
      <p:sp>
        <p:nvSpPr>
          <p:cNvPr id="2" name="Title 1"/>
          <p:cNvSpPr>
            <a:spLocks noGrp="1"/>
          </p:cNvSpPr>
          <p:nvPr>
            <p:ph type="title"/>
          </p:nvPr>
        </p:nvSpPr>
        <p:spPr>
          <a:xfrm>
            <a:off x="448398" y="400854"/>
            <a:ext cx="8239328" cy="337360"/>
          </a:xfrm>
        </p:spPr>
        <p:txBody>
          <a:bodyPr/>
          <a:lstStyle/>
          <a:p>
            <a:r>
              <a:rPr lang="en-US"/>
              <a:t>Limitless Careers in Cybersecurity</a:t>
            </a:r>
          </a:p>
        </p:txBody>
      </p:sp>
      <p:pic>
        <p:nvPicPr>
          <p:cNvPr id="61" name="Picture 60"/>
          <p:cNvPicPr>
            <a:picLocks noChangeAspect="1"/>
          </p:cNvPicPr>
          <p:nvPr/>
        </p:nvPicPr>
        <p:blipFill rotWithShape="1">
          <a:blip r:embed="rId7"/>
          <a:srcRect l="646" t="9969" b="30782"/>
          <a:stretch/>
        </p:blipFill>
        <p:spPr>
          <a:xfrm>
            <a:off x="6852090" y="1342147"/>
            <a:ext cx="2287971" cy="1791326"/>
          </a:xfrm>
          <a:prstGeom prst="rect">
            <a:avLst/>
          </a:prstGeom>
        </p:spPr>
      </p:pic>
      <p:pic>
        <p:nvPicPr>
          <p:cNvPr id="63" name="Picture 62"/>
          <p:cNvPicPr>
            <a:picLocks noChangeAspect="1"/>
          </p:cNvPicPr>
          <p:nvPr/>
        </p:nvPicPr>
        <p:blipFill rotWithShape="1">
          <a:blip r:embed="rId8"/>
          <a:srcRect t="21537" b="5624"/>
          <a:stretch/>
        </p:blipFill>
        <p:spPr>
          <a:xfrm>
            <a:off x="4572000" y="3133473"/>
            <a:ext cx="2280414" cy="1789824"/>
          </a:xfrm>
          <a:prstGeom prst="rect">
            <a:avLst/>
          </a:prstGeom>
        </p:spPr>
      </p:pic>
      <p:pic>
        <p:nvPicPr>
          <p:cNvPr id="64" name="Picture 63"/>
          <p:cNvPicPr>
            <a:picLocks noChangeAspect="1"/>
          </p:cNvPicPr>
          <p:nvPr/>
        </p:nvPicPr>
        <p:blipFill rotWithShape="1">
          <a:blip r:embed="rId9">
            <a:extLst>
              <a:ext uri="{28A0092B-C50C-407E-A947-70E740481C1C}">
                <a14:useLocalDpi xmlns:a14="http://schemas.microsoft.com/office/drawing/2010/main" val="0"/>
              </a:ext>
            </a:extLst>
          </a:blip>
          <a:srcRect l="-259" t="6913" r="38036" b="16679"/>
          <a:stretch/>
        </p:blipFill>
        <p:spPr>
          <a:xfrm>
            <a:off x="-3935" y="3133473"/>
            <a:ext cx="2291584" cy="1789824"/>
          </a:xfrm>
          <a:prstGeom prst="rect">
            <a:avLst/>
          </a:prstGeom>
        </p:spPr>
      </p:pic>
      <p:sp>
        <p:nvSpPr>
          <p:cNvPr id="40" name="Rectangle 39"/>
          <p:cNvSpPr/>
          <p:nvPr/>
        </p:nvSpPr>
        <p:spPr>
          <a:xfrm>
            <a:off x="4565435" y="1342207"/>
            <a:ext cx="2286871" cy="1791327"/>
          </a:xfrm>
          <a:prstGeom prst="rect">
            <a:avLst/>
          </a:prstGeom>
          <a:solidFill>
            <a:schemeClr val="bg2">
              <a:alpha val="88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41" name="Rectangle 40"/>
          <p:cNvSpPr/>
          <p:nvPr/>
        </p:nvSpPr>
        <p:spPr>
          <a:xfrm>
            <a:off x="-4260" y="3134973"/>
            <a:ext cx="2289936" cy="1791327"/>
          </a:xfrm>
          <a:prstGeom prst="rect">
            <a:avLst/>
          </a:prstGeom>
          <a:solidFill>
            <a:schemeClr val="tx1">
              <a:lumMod val="75000"/>
              <a:alpha val="88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42" name="Rectangle 41"/>
          <p:cNvSpPr/>
          <p:nvPr/>
        </p:nvSpPr>
        <p:spPr>
          <a:xfrm>
            <a:off x="2287974" y="1347683"/>
            <a:ext cx="2289936" cy="1791327"/>
          </a:xfrm>
          <a:prstGeom prst="rect">
            <a:avLst/>
          </a:prstGeom>
          <a:solidFill>
            <a:schemeClr val="tx1">
              <a:lumMod val="75000"/>
              <a:alpha val="88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43" name="Rectangle 42"/>
          <p:cNvSpPr/>
          <p:nvPr/>
        </p:nvSpPr>
        <p:spPr>
          <a:xfrm>
            <a:off x="4574297" y="3133910"/>
            <a:ext cx="2278783" cy="1795966"/>
          </a:xfrm>
          <a:prstGeom prst="rect">
            <a:avLst/>
          </a:prstGeom>
          <a:solidFill>
            <a:schemeClr val="tx1">
              <a:lumMod val="75000"/>
              <a:alpha val="88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46" name="Rectangle 45"/>
          <p:cNvSpPr/>
          <p:nvPr/>
        </p:nvSpPr>
        <p:spPr>
          <a:xfrm>
            <a:off x="6850883" y="1344916"/>
            <a:ext cx="2293117" cy="1796632"/>
          </a:xfrm>
          <a:prstGeom prst="rect">
            <a:avLst/>
          </a:prstGeom>
          <a:solidFill>
            <a:schemeClr val="tx1">
              <a:lumMod val="75000"/>
              <a:alpha val="88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85" name="Text Placeholder 1"/>
          <p:cNvSpPr>
            <a:spLocks noGrp="1"/>
          </p:cNvSpPr>
          <p:nvPr>
            <p:ph type="body" sz="quarter" idx="13"/>
          </p:nvPr>
        </p:nvSpPr>
        <p:spPr>
          <a:xfrm>
            <a:off x="359805" y="1943359"/>
            <a:ext cx="1549438" cy="533090"/>
          </a:xfrm>
        </p:spPr>
        <p:txBody>
          <a:bodyPr anchor="ctr"/>
          <a:lstStyle/>
          <a:p>
            <a:pPr algn="ctr"/>
            <a:r>
              <a:rPr lang="en-US" sz="1400">
                <a:solidFill>
                  <a:schemeClr val="bg1"/>
                </a:solidFill>
              </a:rPr>
              <a:t>Software  Developer</a:t>
            </a:r>
          </a:p>
        </p:txBody>
      </p:sp>
      <p:sp>
        <p:nvSpPr>
          <p:cNvPr id="86" name="Text Placeholder 1"/>
          <p:cNvSpPr>
            <a:spLocks noGrp="1"/>
          </p:cNvSpPr>
          <p:nvPr>
            <p:ph type="body" sz="quarter" idx="13"/>
          </p:nvPr>
        </p:nvSpPr>
        <p:spPr>
          <a:xfrm>
            <a:off x="2576329" y="1970888"/>
            <a:ext cx="1703168" cy="533090"/>
          </a:xfrm>
        </p:spPr>
        <p:txBody>
          <a:bodyPr anchor="ctr"/>
          <a:lstStyle/>
          <a:p>
            <a:pPr algn="ctr"/>
            <a:r>
              <a:rPr lang="en-US" sz="1400">
                <a:solidFill>
                  <a:schemeClr val="bg1"/>
                </a:solidFill>
              </a:rPr>
              <a:t>Sales Account Representative</a:t>
            </a:r>
          </a:p>
        </p:txBody>
      </p:sp>
      <p:sp>
        <p:nvSpPr>
          <p:cNvPr id="87" name="Text Placeholder 1"/>
          <p:cNvSpPr>
            <a:spLocks noGrp="1"/>
          </p:cNvSpPr>
          <p:nvPr>
            <p:ph type="body" sz="quarter" idx="13"/>
          </p:nvPr>
        </p:nvSpPr>
        <p:spPr>
          <a:xfrm>
            <a:off x="4688008" y="1941855"/>
            <a:ext cx="2033483" cy="533090"/>
          </a:xfrm>
        </p:spPr>
        <p:txBody>
          <a:bodyPr anchor="ctr"/>
          <a:lstStyle/>
          <a:p>
            <a:pPr algn="ctr"/>
            <a:r>
              <a:rPr lang="en-US" sz="1400">
                <a:solidFill>
                  <a:schemeClr val="bg1"/>
                </a:solidFill>
              </a:rPr>
              <a:t>Information </a:t>
            </a:r>
            <a:br>
              <a:rPr lang="en-US" sz="1400">
                <a:solidFill>
                  <a:schemeClr val="bg1"/>
                </a:solidFill>
              </a:rPr>
            </a:br>
            <a:r>
              <a:rPr lang="en-US" sz="1400">
                <a:solidFill>
                  <a:schemeClr val="bg1"/>
                </a:solidFill>
              </a:rPr>
              <a:t>Security Analyst</a:t>
            </a:r>
          </a:p>
        </p:txBody>
      </p:sp>
      <p:sp>
        <p:nvSpPr>
          <p:cNvPr id="88" name="Text Placeholder 1"/>
          <p:cNvSpPr>
            <a:spLocks noGrp="1"/>
          </p:cNvSpPr>
          <p:nvPr>
            <p:ph type="body" sz="quarter" idx="13"/>
          </p:nvPr>
        </p:nvSpPr>
        <p:spPr>
          <a:xfrm>
            <a:off x="2577229" y="3764406"/>
            <a:ext cx="1703168" cy="533090"/>
          </a:xfrm>
        </p:spPr>
        <p:txBody>
          <a:bodyPr anchor="ctr"/>
          <a:lstStyle/>
          <a:p>
            <a:pPr algn="ctr"/>
            <a:r>
              <a:rPr lang="en-US" sz="1400">
                <a:solidFill>
                  <a:schemeClr val="bg1"/>
                </a:solidFill>
              </a:rPr>
              <a:t>Technical Program Manager</a:t>
            </a:r>
          </a:p>
        </p:txBody>
      </p:sp>
      <p:sp>
        <p:nvSpPr>
          <p:cNvPr id="89" name="Text Placeholder 1"/>
          <p:cNvSpPr>
            <a:spLocks noGrp="1"/>
          </p:cNvSpPr>
          <p:nvPr>
            <p:ph type="body" sz="quarter" idx="13"/>
          </p:nvPr>
        </p:nvSpPr>
        <p:spPr>
          <a:xfrm>
            <a:off x="296620" y="3729004"/>
            <a:ext cx="1703168" cy="533090"/>
          </a:xfrm>
        </p:spPr>
        <p:txBody>
          <a:bodyPr anchor="ctr"/>
          <a:lstStyle/>
          <a:p>
            <a:pPr algn="ctr"/>
            <a:r>
              <a:rPr lang="en-US" sz="1400">
                <a:solidFill>
                  <a:schemeClr val="bg1"/>
                </a:solidFill>
              </a:rPr>
              <a:t>Support </a:t>
            </a:r>
            <a:br>
              <a:rPr lang="en-US" sz="1400">
                <a:solidFill>
                  <a:schemeClr val="bg1"/>
                </a:solidFill>
              </a:rPr>
            </a:br>
            <a:r>
              <a:rPr lang="en-US" sz="1400">
                <a:solidFill>
                  <a:schemeClr val="bg1"/>
                </a:solidFill>
              </a:rPr>
              <a:t>Engineer</a:t>
            </a:r>
          </a:p>
        </p:txBody>
      </p:sp>
      <p:sp>
        <p:nvSpPr>
          <p:cNvPr id="90" name="Text Placeholder 1"/>
          <p:cNvSpPr>
            <a:spLocks noGrp="1"/>
          </p:cNvSpPr>
          <p:nvPr>
            <p:ph type="body" sz="quarter" idx="13"/>
          </p:nvPr>
        </p:nvSpPr>
        <p:spPr>
          <a:xfrm>
            <a:off x="4856038" y="3729004"/>
            <a:ext cx="1703168" cy="533090"/>
          </a:xfrm>
        </p:spPr>
        <p:txBody>
          <a:bodyPr anchor="ctr"/>
          <a:lstStyle/>
          <a:p>
            <a:pPr algn="ctr"/>
            <a:r>
              <a:rPr lang="en-US" sz="1400">
                <a:solidFill>
                  <a:schemeClr val="bg1"/>
                </a:solidFill>
              </a:rPr>
              <a:t>Network </a:t>
            </a:r>
            <a:br>
              <a:rPr lang="en-US" sz="1400">
                <a:solidFill>
                  <a:schemeClr val="bg1"/>
                </a:solidFill>
              </a:rPr>
            </a:br>
            <a:r>
              <a:rPr lang="en-US" sz="1400">
                <a:solidFill>
                  <a:schemeClr val="bg1"/>
                </a:solidFill>
              </a:rPr>
              <a:t>Architect</a:t>
            </a:r>
          </a:p>
        </p:txBody>
      </p:sp>
      <p:sp>
        <p:nvSpPr>
          <p:cNvPr id="91" name="Text Placeholder 1"/>
          <p:cNvSpPr>
            <a:spLocks noGrp="1"/>
          </p:cNvSpPr>
          <p:nvPr>
            <p:ph type="body" sz="quarter" idx="13"/>
          </p:nvPr>
        </p:nvSpPr>
        <p:spPr>
          <a:xfrm>
            <a:off x="7157420" y="1982354"/>
            <a:ext cx="1703168" cy="533090"/>
          </a:xfrm>
        </p:spPr>
        <p:txBody>
          <a:bodyPr anchor="ctr"/>
          <a:lstStyle/>
          <a:p>
            <a:pPr algn="ctr"/>
            <a:r>
              <a:rPr lang="en-US" sz="1400">
                <a:solidFill>
                  <a:schemeClr val="bg1"/>
                </a:solidFill>
              </a:rPr>
              <a:t>IT Security Consultant</a:t>
            </a:r>
          </a:p>
        </p:txBody>
      </p:sp>
      <p:sp>
        <p:nvSpPr>
          <p:cNvPr id="12" name="Text Placeholder 11"/>
          <p:cNvSpPr>
            <a:spLocks noGrp="1"/>
          </p:cNvSpPr>
          <p:nvPr>
            <p:ph type="body" sz="quarter" idx="13"/>
          </p:nvPr>
        </p:nvSpPr>
        <p:spPr/>
        <p:txBody>
          <a:bodyPr/>
          <a:lstStyle/>
          <a:p>
            <a:endParaRPr lang="en-US"/>
          </a:p>
        </p:txBody>
      </p:sp>
      <p:sp>
        <p:nvSpPr>
          <p:cNvPr id="50" name="Rectangle 49"/>
          <p:cNvSpPr/>
          <p:nvPr/>
        </p:nvSpPr>
        <p:spPr>
          <a:xfrm>
            <a:off x="6849398" y="3142553"/>
            <a:ext cx="2286871" cy="1791327"/>
          </a:xfrm>
          <a:prstGeom prst="rect">
            <a:avLst/>
          </a:prstGeom>
          <a:solidFill>
            <a:schemeClr val="bg2">
              <a:alpha val="88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94" name="Text Placeholder 1"/>
          <p:cNvSpPr>
            <a:spLocks noGrp="1"/>
          </p:cNvSpPr>
          <p:nvPr>
            <p:ph type="body" sz="quarter" idx="13"/>
          </p:nvPr>
        </p:nvSpPr>
        <p:spPr>
          <a:xfrm>
            <a:off x="7151072" y="3729560"/>
            <a:ext cx="1703168" cy="533090"/>
          </a:xfrm>
        </p:spPr>
        <p:txBody>
          <a:bodyPr anchor="ctr"/>
          <a:lstStyle/>
          <a:p>
            <a:pPr algn="ctr"/>
            <a:r>
              <a:rPr lang="en-US" sz="1400">
                <a:solidFill>
                  <a:schemeClr val="bg1"/>
                </a:solidFill>
              </a:rPr>
              <a:t>…and more!</a:t>
            </a:r>
          </a:p>
        </p:txBody>
      </p:sp>
    </p:spTree>
    <p:extLst>
      <p:ext uri="{BB962C8B-B14F-4D97-AF65-F5344CB8AC3E}">
        <p14:creationId xmlns:p14="http://schemas.microsoft.com/office/powerpoint/2010/main" val="4109293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
                                            <p:txEl>
                                              <p:pRg st="0" end="0"/>
                                            </p:txEl>
                                          </p:spTgt>
                                        </p:tgtEl>
                                        <p:attrNameLst>
                                          <p:attrName>style.visibility</p:attrName>
                                        </p:attrNameLst>
                                      </p:cBhvr>
                                      <p:to>
                                        <p:strVal val="visible"/>
                                      </p:to>
                                    </p:set>
                                    <p:animEffect transition="in" filter="fade">
                                      <p:cBhvr>
                                        <p:cTn id="7" dur="500"/>
                                        <p:tgtEl>
                                          <p:spTgt spid="8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6">
                                            <p:txEl>
                                              <p:pRg st="0" end="0"/>
                                            </p:txEl>
                                          </p:spTgt>
                                        </p:tgtEl>
                                        <p:attrNameLst>
                                          <p:attrName>style.visibility</p:attrName>
                                        </p:attrNameLst>
                                      </p:cBhvr>
                                      <p:to>
                                        <p:strVal val="visible"/>
                                      </p:to>
                                    </p:set>
                                    <p:animEffect transition="in" filter="fade">
                                      <p:cBhvr>
                                        <p:cTn id="15" dur="500"/>
                                        <p:tgtEl>
                                          <p:spTgt spid="86">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0">
                                            <p:txEl>
                                              <p:pRg st="0" end="0"/>
                                            </p:txEl>
                                          </p:spTgt>
                                        </p:tgtEl>
                                        <p:attrNameLst>
                                          <p:attrName>style.visibility</p:attrName>
                                        </p:attrNameLst>
                                      </p:cBhvr>
                                      <p:to>
                                        <p:strVal val="visible"/>
                                      </p:to>
                                    </p:set>
                                    <p:animEffect transition="in" filter="fade">
                                      <p:cBhvr>
                                        <p:cTn id="23" dur="500"/>
                                        <p:tgtEl>
                                          <p:spTgt spid="90">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1">
                                            <p:txEl>
                                              <p:pRg st="0" end="0"/>
                                            </p:txEl>
                                          </p:spTgt>
                                        </p:tgtEl>
                                        <p:attrNameLst>
                                          <p:attrName>style.visibility</p:attrName>
                                        </p:attrNameLst>
                                      </p:cBhvr>
                                      <p:to>
                                        <p:strVal val="visible"/>
                                      </p:to>
                                    </p:set>
                                    <p:animEffect transition="in" filter="fade">
                                      <p:cBhvr>
                                        <p:cTn id="31" dur="500"/>
                                        <p:tgtEl>
                                          <p:spTgt spid="91">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5">
                                            <p:txEl>
                                              <p:pRg st="0" end="0"/>
                                            </p:txEl>
                                          </p:spTgt>
                                        </p:tgtEl>
                                        <p:attrNameLst>
                                          <p:attrName>style.visibility</p:attrName>
                                        </p:attrNameLst>
                                      </p:cBhvr>
                                      <p:to>
                                        <p:strVal val="visible"/>
                                      </p:to>
                                    </p:set>
                                    <p:animEffect transition="in" filter="fade">
                                      <p:cBhvr>
                                        <p:cTn id="39" dur="500"/>
                                        <p:tgtEl>
                                          <p:spTgt spid="85">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8">
                                            <p:txEl>
                                              <p:pRg st="0" end="0"/>
                                            </p:txEl>
                                          </p:spTgt>
                                        </p:tgtEl>
                                        <p:attrNameLst>
                                          <p:attrName>style.visibility</p:attrName>
                                        </p:attrNameLst>
                                      </p:cBhvr>
                                      <p:to>
                                        <p:strVal val="visible"/>
                                      </p:to>
                                    </p:set>
                                    <p:animEffect transition="in" filter="fade">
                                      <p:cBhvr>
                                        <p:cTn id="47" dur="500"/>
                                        <p:tgtEl>
                                          <p:spTgt spid="88">
                                            <p:txEl>
                                              <p:pRg st="0" end="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7">
                                            <p:txEl>
                                              <p:pRg st="0" end="0"/>
                                            </p:txEl>
                                          </p:spTgt>
                                        </p:tgtEl>
                                        <p:attrNameLst>
                                          <p:attrName>style.visibility</p:attrName>
                                        </p:attrNameLst>
                                      </p:cBhvr>
                                      <p:to>
                                        <p:strVal val="visible"/>
                                      </p:to>
                                    </p:set>
                                    <p:animEffect transition="in" filter="fade">
                                      <p:cBhvr>
                                        <p:cTn id="55" dur="500"/>
                                        <p:tgtEl>
                                          <p:spTgt spid="87">
                                            <p:txEl>
                                              <p:pRg st="0" end="0"/>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4">
                                            <p:txEl>
                                              <p:pRg st="0" end="0"/>
                                            </p:txEl>
                                          </p:spTgt>
                                        </p:tgtEl>
                                        <p:attrNameLst>
                                          <p:attrName>style.visibility</p:attrName>
                                        </p:attrNameLst>
                                      </p:cBhvr>
                                      <p:to>
                                        <p:strVal val="visible"/>
                                      </p:to>
                                    </p:set>
                                    <p:animEffect transition="in" filter="fade">
                                      <p:cBhvr>
                                        <p:cTn id="66" dur="500"/>
                                        <p:tgtEl>
                                          <p:spTgt spid="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P spid="40" grpId="0" animBg="1"/>
      <p:bldP spid="41" grpId="0" animBg="1"/>
      <p:bldP spid="42" grpId="0" animBg="1"/>
      <p:bldP spid="43" grpId="0" animBg="1"/>
      <p:bldP spid="46" grpId="0" animBg="1"/>
      <p:bldP spid="85" grpId="0" build="p"/>
      <p:bldP spid="86" grpId="0" build="p"/>
      <p:bldP spid="87" grpId="0" build="p"/>
      <p:bldP spid="88" grpId="0" build="p"/>
      <p:bldP spid="89" grpId="0" build="p"/>
      <p:bldP spid="90" grpId="0" build="p"/>
      <p:bldP spid="91" grpId="0" build="p"/>
      <p:bldP spid="50" grpId="0" animBg="1"/>
      <p:bldP spid="9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a:solidFill>
                  <a:schemeClr val="bg2"/>
                </a:solidFill>
              </a:rPr>
              <a:t>Qualities that could make YOU suited for cybersecurity</a:t>
            </a:r>
          </a:p>
        </p:txBody>
      </p:sp>
      <p:sp>
        <p:nvSpPr>
          <p:cNvPr id="11" name="Content Placeholder 4"/>
          <p:cNvSpPr>
            <a:spLocks noGrp="1"/>
          </p:cNvSpPr>
          <p:nvPr>
            <p:ph sz="half" idx="2"/>
          </p:nvPr>
        </p:nvSpPr>
        <p:spPr>
          <a:xfrm>
            <a:off x="3886198" y="1208348"/>
            <a:ext cx="4676505" cy="3261916"/>
          </a:xfrm>
        </p:spPr>
        <p:txBody>
          <a:bodyPr/>
          <a:lstStyle/>
          <a:p>
            <a:pPr lvl="1"/>
            <a:r>
              <a:rPr lang="en-US"/>
              <a:t>Effective Communication Skills</a:t>
            </a:r>
          </a:p>
          <a:p>
            <a:pPr lvl="1"/>
            <a:r>
              <a:rPr lang="en-US"/>
              <a:t>Ability to Work in Teams</a:t>
            </a:r>
          </a:p>
          <a:p>
            <a:pPr lvl="1"/>
            <a:r>
              <a:rPr lang="en-US"/>
              <a:t>Organizational and Problem Solving Skills</a:t>
            </a:r>
          </a:p>
          <a:p>
            <a:pPr lvl="1"/>
            <a:r>
              <a:rPr lang="en-US"/>
              <a:t>Programming Skills</a:t>
            </a:r>
          </a:p>
          <a:p>
            <a:pPr lvl="1"/>
            <a:r>
              <a:rPr lang="en-US"/>
              <a:t>Creativity</a:t>
            </a:r>
          </a:p>
          <a:p>
            <a:pPr lvl="1"/>
            <a:r>
              <a:rPr lang="en-US"/>
              <a:t>Integrity</a:t>
            </a:r>
          </a:p>
          <a:p>
            <a:pPr lvl="1"/>
            <a:r>
              <a:rPr lang="en-US"/>
              <a:t>Boundless Curiosity</a:t>
            </a:r>
          </a:p>
        </p:txBody>
      </p:sp>
      <p:sp>
        <p:nvSpPr>
          <p:cNvPr id="3" name="Title 2"/>
          <p:cNvSpPr>
            <a:spLocks noGrp="1"/>
          </p:cNvSpPr>
          <p:nvPr>
            <p:ph type="title"/>
          </p:nvPr>
        </p:nvSpPr>
        <p:spPr/>
        <p:txBody>
          <a:bodyPr/>
          <a:lstStyle/>
          <a:p>
            <a:r>
              <a:rPr lang="en-IE"/>
              <a:t>Key Skills</a:t>
            </a:r>
            <a:endParaRPr lang="en-US"/>
          </a:p>
        </p:txBody>
      </p:sp>
      <p:sp>
        <p:nvSpPr>
          <p:cNvPr id="10" name="Rectangle 9"/>
          <p:cNvSpPr/>
          <p:nvPr/>
        </p:nvSpPr>
        <p:spPr>
          <a:xfrm>
            <a:off x="1" y="7621"/>
            <a:ext cx="3584573" cy="490915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1306" r="20103"/>
          <a:stretch/>
        </p:blipFill>
        <p:spPr>
          <a:xfrm>
            <a:off x="0" y="-1"/>
            <a:ext cx="3584574" cy="4916775"/>
          </a:xfrm>
          <a:prstGeom prst="rect">
            <a:avLst/>
          </a:prstGeom>
        </p:spPr>
      </p:pic>
    </p:spTree>
    <p:extLst>
      <p:ext uri="{BB962C8B-B14F-4D97-AF65-F5344CB8AC3E}">
        <p14:creationId xmlns:p14="http://schemas.microsoft.com/office/powerpoint/2010/main" val="3107055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p:txBody>
          <a:bodyPr/>
          <a:lstStyle/>
          <a:p>
            <a:r>
              <a:rPr lang="en-US">
                <a:solidFill>
                  <a:schemeClr val="bg2"/>
                </a:solidFill>
              </a:rPr>
              <a:t>Talk to parents, teachers, and industry professionals to learn more….</a:t>
            </a:r>
          </a:p>
        </p:txBody>
      </p:sp>
      <p:sp>
        <p:nvSpPr>
          <p:cNvPr id="14" name="Title 13"/>
          <p:cNvSpPr>
            <a:spLocks noGrp="1"/>
          </p:cNvSpPr>
          <p:nvPr>
            <p:ph type="title"/>
          </p:nvPr>
        </p:nvSpPr>
        <p:spPr/>
        <p:txBody>
          <a:bodyPr/>
          <a:lstStyle/>
          <a:p>
            <a:r>
              <a:rPr lang="en-US"/>
              <a:t>Get involved!</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sp>
        <p:nvSpPr>
          <p:cNvPr id="10" name="Rectangle 9"/>
          <p:cNvSpPr/>
          <p:nvPr/>
        </p:nvSpPr>
        <p:spPr>
          <a:xfrm>
            <a:off x="1" y="1334125"/>
            <a:ext cx="9143999" cy="3582649"/>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 t="14427" b="24922"/>
          <a:stretch/>
        </p:blipFill>
        <p:spPr>
          <a:xfrm>
            <a:off x="1" y="1334125"/>
            <a:ext cx="9143999" cy="3582650"/>
          </a:xfrm>
          <a:prstGeom prst="rect">
            <a:avLst/>
          </a:prstGeom>
        </p:spPr>
      </p:pic>
    </p:spTree>
    <p:extLst>
      <p:ext uri="{BB962C8B-B14F-4D97-AF65-F5344CB8AC3E}">
        <p14:creationId xmlns:p14="http://schemas.microsoft.com/office/powerpoint/2010/main" val="305473157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p:cNvSpPr>
            <a:spLocks noGrp="1"/>
          </p:cNvSpPr>
          <p:nvPr>
            <p:ph type="body" sz="quarter" idx="14"/>
          </p:nvPr>
        </p:nvSpPr>
        <p:spPr>
          <a:xfrm>
            <a:off x="472438" y="801688"/>
            <a:ext cx="4801899" cy="193465"/>
          </a:xfrm>
        </p:spPr>
        <p:txBody>
          <a:bodyPr/>
          <a:lstStyle/>
          <a:p>
            <a:r>
              <a:rPr lang="en-IE">
                <a:solidFill>
                  <a:schemeClr val="bg2"/>
                </a:solidFill>
              </a:rPr>
              <a:t>Digital safety for young people.</a:t>
            </a:r>
          </a:p>
        </p:txBody>
      </p:sp>
      <p:sp>
        <p:nvSpPr>
          <p:cNvPr id="9" name="Content Placeholder 4"/>
          <p:cNvSpPr>
            <a:spLocks noGrp="1"/>
          </p:cNvSpPr>
          <p:nvPr>
            <p:ph sz="half" idx="2"/>
          </p:nvPr>
        </p:nvSpPr>
        <p:spPr>
          <a:xfrm>
            <a:off x="472438" y="1185863"/>
            <a:ext cx="4676505" cy="3261916"/>
          </a:xfrm>
        </p:spPr>
        <p:txBody>
          <a:bodyPr/>
          <a:lstStyle/>
          <a:p>
            <a:pPr lvl="1"/>
            <a:endParaRPr lang="en-US"/>
          </a:p>
          <a:p>
            <a:pPr lvl="1"/>
            <a:r>
              <a:rPr lang="en-US"/>
              <a:t>Change your passwords and keep them safe</a:t>
            </a:r>
          </a:p>
          <a:p>
            <a:pPr lvl="1"/>
            <a:r>
              <a:rPr lang="en-US"/>
              <a:t>Think twice before You post</a:t>
            </a:r>
          </a:p>
          <a:p>
            <a:pPr lvl="1"/>
            <a:r>
              <a:rPr lang="en-US"/>
              <a:t>Review and update your online privacy settings </a:t>
            </a:r>
          </a:p>
          <a:p>
            <a:pPr lvl="1"/>
            <a:r>
              <a:rPr lang="en-US"/>
              <a:t>Use Security Software to protect your devices</a:t>
            </a:r>
          </a:p>
          <a:p>
            <a:pPr lvl="1"/>
            <a:endParaRPr lang="en-US"/>
          </a:p>
        </p:txBody>
      </p:sp>
      <p:sp>
        <p:nvSpPr>
          <p:cNvPr id="12" name="Title 2"/>
          <p:cNvSpPr>
            <a:spLocks noGrp="1"/>
          </p:cNvSpPr>
          <p:nvPr>
            <p:ph type="title"/>
          </p:nvPr>
        </p:nvSpPr>
        <p:spPr>
          <a:xfrm>
            <a:off x="472438" y="372253"/>
            <a:ext cx="4801900" cy="337360"/>
          </a:xfrm>
        </p:spPr>
        <p:txBody>
          <a:bodyPr/>
          <a:lstStyle/>
          <a:p>
            <a:r>
              <a:rPr lang="en-IE"/>
              <a:t>Summary</a:t>
            </a:r>
            <a:endParaRPr lang="en-US"/>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9266" t="170" r="9528" b="596"/>
          <a:stretch/>
        </p:blipFill>
        <p:spPr>
          <a:xfrm>
            <a:off x="5559425" y="0"/>
            <a:ext cx="3584575" cy="4911213"/>
          </a:xfrm>
          <a:prstGeom prst="rect">
            <a:avLst/>
          </a:prstGeom>
        </p:spPr>
      </p:pic>
    </p:spTree>
    <p:extLst>
      <p:ext uri="{BB962C8B-B14F-4D97-AF65-F5344CB8AC3E}">
        <p14:creationId xmlns:p14="http://schemas.microsoft.com/office/powerpoint/2010/main" val="2922912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a:t>Thank You</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sp>
        <p:nvSpPr>
          <p:cNvPr id="10" name="Rectangle 9"/>
          <p:cNvSpPr/>
          <p:nvPr/>
        </p:nvSpPr>
        <p:spPr>
          <a:xfrm>
            <a:off x="1" y="1334125"/>
            <a:ext cx="9143999" cy="3582649"/>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0267" b="8855"/>
          <a:stretch/>
        </p:blipFill>
        <p:spPr>
          <a:xfrm>
            <a:off x="1" y="1334125"/>
            <a:ext cx="9143999" cy="3582649"/>
          </a:xfrm>
          <a:prstGeom prst="rect">
            <a:avLst/>
          </a:prstGeom>
        </p:spPr>
      </p:pic>
    </p:spTree>
    <p:extLst>
      <p:ext uri="{BB962C8B-B14F-4D97-AF65-F5344CB8AC3E}">
        <p14:creationId xmlns:p14="http://schemas.microsoft.com/office/powerpoint/2010/main" val="4124273544"/>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3712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a:solidFill>
                  <a:schemeClr val="bg2"/>
                </a:solidFill>
              </a:rPr>
              <a:t>How to spot potential problems.</a:t>
            </a:r>
          </a:p>
        </p:txBody>
      </p:sp>
      <p:sp>
        <p:nvSpPr>
          <p:cNvPr id="10" name="Content Placeholder 4"/>
          <p:cNvSpPr>
            <a:spLocks noGrp="1"/>
          </p:cNvSpPr>
          <p:nvPr>
            <p:ph sz="half" idx="2"/>
          </p:nvPr>
        </p:nvSpPr>
        <p:spPr/>
        <p:txBody>
          <a:bodyPr/>
          <a:lstStyle/>
          <a:p>
            <a:pPr lvl="1"/>
            <a:r>
              <a:rPr lang="en-US"/>
              <a:t>Weak password</a:t>
            </a:r>
          </a:p>
          <a:p>
            <a:pPr lvl="1"/>
            <a:r>
              <a:rPr lang="en-US"/>
              <a:t>Games, contests and downloads</a:t>
            </a:r>
          </a:p>
          <a:p>
            <a:pPr lvl="1"/>
            <a:r>
              <a:rPr lang="en-US"/>
              <a:t>Unlocked smartphone</a:t>
            </a:r>
          </a:p>
          <a:p>
            <a:pPr lvl="1"/>
            <a:r>
              <a:rPr lang="en-US"/>
              <a:t>Wi-Fi hotspots</a:t>
            </a:r>
          </a:p>
          <a:p>
            <a:pPr lvl="1"/>
            <a:r>
              <a:rPr lang="en-US"/>
              <a:t>http:// vs https://</a:t>
            </a:r>
          </a:p>
          <a:p>
            <a:pPr lvl="1"/>
            <a:r>
              <a:rPr lang="en-US"/>
              <a:t>P2P networking</a:t>
            </a:r>
          </a:p>
          <a:p>
            <a:pPr lvl="1"/>
            <a:r>
              <a:rPr lang="en-US"/>
              <a:t>Posts and attachments</a:t>
            </a:r>
          </a:p>
          <a:p>
            <a:pPr marL="0" lvl="1" indent="0">
              <a:buNone/>
            </a:pPr>
            <a:endParaRPr lang="en-US"/>
          </a:p>
        </p:txBody>
      </p:sp>
      <p:sp>
        <p:nvSpPr>
          <p:cNvPr id="2" name="Title 1"/>
          <p:cNvSpPr>
            <a:spLocks noGrp="1"/>
          </p:cNvSpPr>
          <p:nvPr>
            <p:ph type="title"/>
          </p:nvPr>
        </p:nvSpPr>
        <p:spPr/>
        <p:txBody>
          <a:bodyPr/>
          <a:lstStyle/>
          <a:p>
            <a:r>
              <a:rPr lang="en-US"/>
              <a:t>Caution</a:t>
            </a:r>
          </a:p>
        </p:txBody>
      </p:sp>
      <p:pic>
        <p:nvPicPr>
          <p:cNvPr id="8" name="Picture Placeholder 7"/>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0091" r="11509" b="472"/>
          <a:stretch/>
        </p:blipFill>
        <p:spPr>
          <a:xfrm>
            <a:off x="5559425" y="0"/>
            <a:ext cx="3584575" cy="491296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1230" y="1132198"/>
            <a:ext cx="2184397" cy="1922269"/>
          </a:xfrm>
          <a:prstGeom prst="rect">
            <a:avLst/>
          </a:prstGeom>
        </p:spPr>
      </p:pic>
    </p:spTree>
    <p:extLst>
      <p:ext uri="{BB962C8B-B14F-4D97-AF65-F5344CB8AC3E}">
        <p14:creationId xmlns:p14="http://schemas.microsoft.com/office/powerpoint/2010/main" val="4152457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25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fade">
                                      <p:cBhvr>
                                        <p:cTn id="16" dur="500"/>
                                        <p:tgtEl>
                                          <p:spTgt spid="10">
                                            <p:txEl>
                                              <p:pRg st="1" end="1"/>
                                            </p:txEl>
                                          </p:spTgt>
                                        </p:tgtEl>
                                      </p:cBhvr>
                                    </p:animEffect>
                                  </p:childTnLst>
                                </p:cTn>
                              </p:par>
                            </p:childTnLst>
                          </p:cTn>
                        </p:par>
                        <p:par>
                          <p:cTn id="17" fill="hold">
                            <p:stCondLst>
                              <p:cond delay="1250"/>
                            </p:stCondLst>
                            <p:childTnLst>
                              <p:par>
                                <p:cTn id="18" presetID="10" presetClass="entr" presetSubtype="0" fill="hold" nodeType="afterEffect">
                                  <p:stCondLst>
                                    <p:cond delay="25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500"/>
                                        <p:tgtEl>
                                          <p:spTgt spid="10">
                                            <p:txEl>
                                              <p:pRg st="2" end="2"/>
                                            </p:txEl>
                                          </p:spTgt>
                                        </p:tgtEl>
                                      </p:cBhvr>
                                    </p:animEffect>
                                  </p:childTnLst>
                                </p:cTn>
                              </p:par>
                            </p:childTnLst>
                          </p:cTn>
                        </p:par>
                        <p:par>
                          <p:cTn id="21" fill="hold">
                            <p:stCondLst>
                              <p:cond delay="2000"/>
                            </p:stCondLst>
                            <p:childTnLst>
                              <p:par>
                                <p:cTn id="22" presetID="10" presetClass="entr" presetSubtype="0" fill="hold" nodeType="afterEffect">
                                  <p:stCondLst>
                                    <p:cond delay="25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fade">
                                      <p:cBhvr>
                                        <p:cTn id="24" dur="500"/>
                                        <p:tgtEl>
                                          <p:spTgt spid="10">
                                            <p:txEl>
                                              <p:pRg st="3" end="3"/>
                                            </p:txEl>
                                          </p:spTgt>
                                        </p:tgtEl>
                                      </p:cBhvr>
                                    </p:animEffect>
                                  </p:childTnLst>
                                </p:cTn>
                              </p:par>
                            </p:childTnLst>
                          </p:cTn>
                        </p:par>
                        <p:par>
                          <p:cTn id="25" fill="hold">
                            <p:stCondLst>
                              <p:cond delay="2750"/>
                            </p:stCondLst>
                            <p:childTnLst>
                              <p:par>
                                <p:cTn id="26" presetID="10" presetClass="entr" presetSubtype="0" fill="hold" nodeType="afterEffect">
                                  <p:stCondLst>
                                    <p:cond delay="250"/>
                                  </p:stCondLst>
                                  <p:childTnLst>
                                    <p:set>
                                      <p:cBhvr>
                                        <p:cTn id="27" dur="1" fill="hold">
                                          <p:stCondLst>
                                            <p:cond delay="0"/>
                                          </p:stCondLst>
                                        </p:cTn>
                                        <p:tgtEl>
                                          <p:spTgt spid="10">
                                            <p:txEl>
                                              <p:pRg st="4" end="4"/>
                                            </p:txEl>
                                          </p:spTgt>
                                        </p:tgtEl>
                                        <p:attrNameLst>
                                          <p:attrName>style.visibility</p:attrName>
                                        </p:attrNameLst>
                                      </p:cBhvr>
                                      <p:to>
                                        <p:strVal val="visible"/>
                                      </p:to>
                                    </p:set>
                                    <p:animEffect transition="in" filter="fade">
                                      <p:cBhvr>
                                        <p:cTn id="28" dur="500"/>
                                        <p:tgtEl>
                                          <p:spTgt spid="10">
                                            <p:txEl>
                                              <p:pRg st="4" end="4"/>
                                            </p:txEl>
                                          </p:spTgt>
                                        </p:tgtEl>
                                      </p:cBhvr>
                                    </p:animEffect>
                                  </p:childTnLst>
                                </p:cTn>
                              </p:par>
                            </p:childTnLst>
                          </p:cTn>
                        </p:par>
                        <p:par>
                          <p:cTn id="29" fill="hold">
                            <p:stCondLst>
                              <p:cond delay="3500"/>
                            </p:stCondLst>
                            <p:childTnLst>
                              <p:par>
                                <p:cTn id="30" presetID="10" presetClass="entr" presetSubtype="0" fill="hold" nodeType="afterEffect">
                                  <p:stCondLst>
                                    <p:cond delay="25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par>
                          <p:cTn id="33" fill="hold">
                            <p:stCondLst>
                              <p:cond delay="4250"/>
                            </p:stCondLst>
                            <p:childTnLst>
                              <p:par>
                                <p:cTn id="34" presetID="10" presetClass="entr" presetSubtype="0" fill="hold" nodeType="afterEffect">
                                  <p:stCondLst>
                                    <p:cond delay="250"/>
                                  </p:stCondLst>
                                  <p:childTnLst>
                                    <p:set>
                                      <p:cBhvr>
                                        <p:cTn id="35" dur="1" fill="hold">
                                          <p:stCondLst>
                                            <p:cond delay="0"/>
                                          </p:stCondLst>
                                        </p:cTn>
                                        <p:tgtEl>
                                          <p:spTgt spid="10">
                                            <p:txEl>
                                              <p:pRg st="6" end="6"/>
                                            </p:txEl>
                                          </p:spTgt>
                                        </p:tgtEl>
                                        <p:attrNameLst>
                                          <p:attrName>style.visibility</p:attrName>
                                        </p:attrNameLst>
                                      </p:cBhvr>
                                      <p:to>
                                        <p:strVal val="visible"/>
                                      </p:to>
                                    </p:set>
                                    <p:animEffect transition="in" filter="fade">
                                      <p:cBhvr>
                                        <p:cTn id="36"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IE">
                <a:solidFill>
                  <a:schemeClr val="bg2"/>
                </a:solidFill>
              </a:rPr>
              <a:t>What do you think personal information is?</a:t>
            </a:r>
          </a:p>
        </p:txBody>
      </p:sp>
      <p:sp>
        <p:nvSpPr>
          <p:cNvPr id="11" name="Content Placeholder 4"/>
          <p:cNvSpPr>
            <a:spLocks noGrp="1"/>
          </p:cNvSpPr>
          <p:nvPr>
            <p:ph sz="half" idx="2"/>
          </p:nvPr>
        </p:nvSpPr>
        <p:spPr>
          <a:xfrm>
            <a:off x="3886198" y="1185863"/>
            <a:ext cx="4676505" cy="3261916"/>
          </a:xfrm>
        </p:spPr>
        <p:txBody>
          <a:bodyPr/>
          <a:lstStyle/>
          <a:p>
            <a:pPr lvl="1"/>
            <a:r>
              <a:rPr lang="en-US"/>
              <a:t>Passwords</a:t>
            </a:r>
          </a:p>
          <a:p>
            <a:pPr lvl="1"/>
            <a:r>
              <a:rPr lang="en-US"/>
              <a:t>Your phone number</a:t>
            </a:r>
          </a:p>
          <a:p>
            <a:pPr lvl="1"/>
            <a:r>
              <a:rPr lang="en-US"/>
              <a:t>Where your parents work</a:t>
            </a:r>
          </a:p>
          <a:p>
            <a:pPr lvl="1"/>
            <a:r>
              <a:rPr lang="en-US"/>
              <a:t>Where you go to school</a:t>
            </a:r>
          </a:p>
          <a:p>
            <a:pPr lvl="1"/>
            <a:r>
              <a:rPr lang="en-US"/>
              <a:t>Where you live</a:t>
            </a:r>
          </a:p>
          <a:p>
            <a:pPr lvl="1"/>
            <a:r>
              <a:rPr lang="en-US"/>
              <a:t>Your age</a:t>
            </a:r>
          </a:p>
          <a:p>
            <a:pPr lvl="1"/>
            <a:r>
              <a:rPr lang="en-US"/>
              <a:t>And more…</a:t>
            </a:r>
          </a:p>
        </p:txBody>
      </p:sp>
      <p:sp>
        <p:nvSpPr>
          <p:cNvPr id="3" name="Title 2"/>
          <p:cNvSpPr>
            <a:spLocks noGrp="1"/>
          </p:cNvSpPr>
          <p:nvPr>
            <p:ph type="title"/>
          </p:nvPr>
        </p:nvSpPr>
        <p:spPr/>
        <p:txBody>
          <a:bodyPr/>
          <a:lstStyle/>
          <a:p>
            <a:r>
              <a:rPr lang="en-IE"/>
              <a:t>Personal Information</a:t>
            </a:r>
            <a:endParaRPr lang="en-US"/>
          </a:p>
        </p:txBody>
      </p:sp>
      <p:pic>
        <p:nvPicPr>
          <p:cNvPr id="4" name="Picture Placeholder 3"/>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r="50988" b="470"/>
          <a:stretch/>
        </p:blipFill>
        <p:spPr>
          <a:xfrm>
            <a:off x="0" y="0"/>
            <a:ext cx="3584575" cy="4920712"/>
          </a:xfrm>
        </p:spPr>
      </p:pic>
    </p:spTree>
    <p:extLst>
      <p:ext uri="{BB962C8B-B14F-4D97-AF65-F5344CB8AC3E}">
        <p14:creationId xmlns:p14="http://schemas.microsoft.com/office/powerpoint/2010/main" val="1488925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childTnLst>
                          </p:cTn>
                        </p:par>
                        <p:par>
                          <p:cTn id="12" fill="hold">
                            <p:stCondLst>
                              <p:cond delay="1250"/>
                            </p:stCondLst>
                            <p:childTnLst>
                              <p:par>
                                <p:cTn id="13" presetID="10" presetClass="entr" presetSubtype="0" fill="hold" nodeType="afterEffect">
                                  <p:stCondLst>
                                    <p:cond delay="35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childTnLst>
                          </p:cTn>
                        </p:par>
                        <p:par>
                          <p:cTn id="16" fill="hold">
                            <p:stCondLst>
                              <p:cond delay="2100"/>
                            </p:stCondLst>
                            <p:childTnLst>
                              <p:par>
                                <p:cTn id="17" presetID="10" presetClass="entr" presetSubtype="0" fill="hold" nodeType="afterEffect">
                                  <p:stCondLst>
                                    <p:cond delay="45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childTnLst>
                          </p:cTn>
                        </p:par>
                        <p:par>
                          <p:cTn id="20" fill="hold">
                            <p:stCondLst>
                              <p:cond delay="3050"/>
                            </p:stCondLst>
                            <p:childTnLst>
                              <p:par>
                                <p:cTn id="21" presetID="10" presetClass="entr" presetSubtype="0" fill="hold" nodeType="afterEffect">
                                  <p:stCondLst>
                                    <p:cond delay="55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fade">
                                      <p:cBhvr>
                                        <p:cTn id="23" dur="500"/>
                                        <p:tgtEl>
                                          <p:spTgt spid="11">
                                            <p:txEl>
                                              <p:pRg st="4" end="4"/>
                                            </p:txEl>
                                          </p:spTgt>
                                        </p:tgtEl>
                                      </p:cBhvr>
                                    </p:animEffect>
                                  </p:childTnLst>
                                </p:cTn>
                              </p:par>
                            </p:childTnLst>
                          </p:cTn>
                        </p:par>
                        <p:par>
                          <p:cTn id="24" fill="hold">
                            <p:stCondLst>
                              <p:cond delay="4100"/>
                            </p:stCondLst>
                            <p:childTnLst>
                              <p:par>
                                <p:cTn id="25" presetID="10" presetClass="entr" presetSubtype="0" fill="hold" nodeType="afterEffect">
                                  <p:stCondLst>
                                    <p:cond delay="55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fade">
                                      <p:cBhvr>
                                        <p:cTn id="27" dur="500"/>
                                        <p:tgtEl>
                                          <p:spTgt spid="11">
                                            <p:txEl>
                                              <p:pRg st="5" end="5"/>
                                            </p:txEl>
                                          </p:spTgt>
                                        </p:tgtEl>
                                      </p:cBhvr>
                                    </p:animEffect>
                                  </p:childTnLst>
                                </p:cTn>
                              </p:par>
                            </p:childTnLst>
                          </p:cTn>
                        </p:par>
                        <p:par>
                          <p:cTn id="28" fill="hold">
                            <p:stCondLst>
                              <p:cond delay="5150"/>
                            </p:stCondLst>
                            <p:childTnLst>
                              <p:par>
                                <p:cTn id="29" presetID="10" presetClass="entr" presetSubtype="0" fill="hold" nodeType="afterEffect">
                                  <p:stCondLst>
                                    <p:cond delay="550"/>
                                  </p:stCondLst>
                                  <p:childTnLst>
                                    <p:set>
                                      <p:cBhvr>
                                        <p:cTn id="30" dur="1" fill="hold">
                                          <p:stCondLst>
                                            <p:cond delay="0"/>
                                          </p:stCondLst>
                                        </p:cTn>
                                        <p:tgtEl>
                                          <p:spTgt spid="11">
                                            <p:txEl>
                                              <p:pRg st="6" end="6"/>
                                            </p:txEl>
                                          </p:spTgt>
                                        </p:tgtEl>
                                        <p:attrNameLst>
                                          <p:attrName>style.visibility</p:attrName>
                                        </p:attrNameLst>
                                      </p:cBhvr>
                                      <p:to>
                                        <p:strVal val="visible"/>
                                      </p:to>
                                    </p:set>
                                    <p:animEffect transition="in" filter="fade">
                                      <p:cBhvr>
                                        <p:cTn id="31"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p:cNvSpPr txBox="1">
            <a:spLocks/>
          </p:cNvSpPr>
          <p:nvPr/>
        </p:nvSpPr>
        <p:spPr>
          <a:xfrm>
            <a:off x="448225" y="394562"/>
            <a:ext cx="8230898" cy="337360"/>
          </a:xfrm>
          <a:prstGeom prst="rect">
            <a:avLst/>
          </a:prstGeom>
        </p:spPr>
        <p:txBody>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Security Threats</a:t>
            </a:r>
          </a:p>
        </p:txBody>
      </p:sp>
      <p:sp>
        <p:nvSpPr>
          <p:cNvPr id="32" name="Rectangle 31"/>
          <p:cNvSpPr/>
          <p:nvPr/>
        </p:nvSpPr>
        <p:spPr>
          <a:xfrm>
            <a:off x="-4260" y="3134973"/>
            <a:ext cx="4571892" cy="1791327"/>
          </a:xfrm>
          <a:prstGeom prst="rect">
            <a:avLst/>
          </a:prstGeom>
          <a:solidFill>
            <a:schemeClr val="tx1">
              <a:lumMod val="7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30" name="Rectangle 29"/>
          <p:cNvSpPr/>
          <p:nvPr/>
        </p:nvSpPr>
        <p:spPr>
          <a:xfrm>
            <a:off x="4567632" y="3123629"/>
            <a:ext cx="4576368" cy="1808147"/>
          </a:xfrm>
          <a:prstGeom prst="rect">
            <a:avLst/>
          </a:prstGeom>
          <a:solidFill>
            <a:schemeClr val="bg2"/>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31" name="Rectangle 30"/>
          <p:cNvSpPr/>
          <p:nvPr/>
        </p:nvSpPr>
        <p:spPr>
          <a:xfrm>
            <a:off x="-3609" y="1346244"/>
            <a:ext cx="4575390" cy="1787229"/>
          </a:xfrm>
          <a:prstGeom prst="rect">
            <a:avLst/>
          </a:prstGeom>
          <a:solidFill>
            <a:schemeClr val="bg2"/>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33" name="Rectangle 32"/>
          <p:cNvSpPr/>
          <p:nvPr/>
        </p:nvSpPr>
        <p:spPr>
          <a:xfrm>
            <a:off x="4568121" y="1347683"/>
            <a:ext cx="4575390" cy="1791327"/>
          </a:xfrm>
          <a:prstGeom prst="rect">
            <a:avLst/>
          </a:prstGeom>
          <a:solidFill>
            <a:schemeClr val="tx1">
              <a:lumMod val="7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grpSp>
        <p:nvGrpSpPr>
          <p:cNvPr id="52" name="Group 51"/>
          <p:cNvGrpSpPr/>
          <p:nvPr/>
        </p:nvGrpSpPr>
        <p:grpSpPr>
          <a:xfrm>
            <a:off x="645592" y="3491329"/>
            <a:ext cx="1107020" cy="1107017"/>
            <a:chOff x="5892800" y="3459163"/>
            <a:chExt cx="357188" cy="357187"/>
          </a:xfrm>
        </p:grpSpPr>
        <p:sp>
          <p:nvSpPr>
            <p:cNvPr id="53" name="Freeform 1136"/>
            <p:cNvSpPr>
              <a:spLocks noChangeArrowheads="1"/>
            </p:cNvSpPr>
            <p:nvPr/>
          </p:nvSpPr>
          <p:spPr bwMode="auto">
            <a:xfrm>
              <a:off x="5902325" y="3468688"/>
              <a:ext cx="341313" cy="339725"/>
            </a:xfrm>
            <a:custGeom>
              <a:avLst/>
              <a:gdLst>
                <a:gd name="T0" fmla="*/ 947 w 948"/>
                <a:gd name="T1" fmla="*/ 470 h 944"/>
                <a:gd name="T2" fmla="*/ 947 w 948"/>
                <a:gd name="T3" fmla="*/ 470 h 944"/>
                <a:gd name="T4" fmla="*/ 472 w 948"/>
                <a:gd name="T5" fmla="*/ 943 h 944"/>
                <a:gd name="T6" fmla="*/ 0 w 948"/>
                <a:gd name="T7" fmla="*/ 470 h 944"/>
                <a:gd name="T8" fmla="*/ 472 w 948"/>
                <a:gd name="T9" fmla="*/ 0 h 944"/>
                <a:gd name="T10" fmla="*/ 947 w 948"/>
                <a:gd name="T11" fmla="*/ 470 h 944"/>
              </a:gdLst>
              <a:ahLst/>
              <a:cxnLst>
                <a:cxn ang="0">
                  <a:pos x="T0" y="T1"/>
                </a:cxn>
                <a:cxn ang="0">
                  <a:pos x="T2" y="T3"/>
                </a:cxn>
                <a:cxn ang="0">
                  <a:pos x="T4" y="T5"/>
                </a:cxn>
                <a:cxn ang="0">
                  <a:pos x="T6" y="T7"/>
                </a:cxn>
                <a:cxn ang="0">
                  <a:pos x="T8" y="T9"/>
                </a:cxn>
                <a:cxn ang="0">
                  <a:pos x="T10" y="T11"/>
                </a:cxn>
              </a:cxnLst>
              <a:rect l="0" t="0" r="r" b="b"/>
              <a:pathLst>
                <a:path w="948" h="944">
                  <a:moveTo>
                    <a:pt x="947" y="470"/>
                  </a:moveTo>
                  <a:lnTo>
                    <a:pt x="947" y="470"/>
                  </a:lnTo>
                  <a:cubicBezTo>
                    <a:pt x="947" y="732"/>
                    <a:pt x="735" y="943"/>
                    <a:pt x="472" y="943"/>
                  </a:cubicBezTo>
                  <a:cubicBezTo>
                    <a:pt x="212" y="943"/>
                    <a:pt x="0" y="732"/>
                    <a:pt x="0" y="470"/>
                  </a:cubicBezTo>
                  <a:cubicBezTo>
                    <a:pt x="0" y="211"/>
                    <a:pt x="212" y="0"/>
                    <a:pt x="472" y="0"/>
                  </a:cubicBezTo>
                  <a:cubicBezTo>
                    <a:pt x="735" y="0"/>
                    <a:pt x="947" y="211"/>
                    <a:pt x="947" y="47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 name="Freeform 1137"/>
            <p:cNvSpPr>
              <a:spLocks noChangeArrowheads="1"/>
            </p:cNvSpPr>
            <p:nvPr/>
          </p:nvSpPr>
          <p:spPr bwMode="auto">
            <a:xfrm>
              <a:off x="6072188" y="3468688"/>
              <a:ext cx="171450" cy="339725"/>
            </a:xfrm>
            <a:custGeom>
              <a:avLst/>
              <a:gdLst>
                <a:gd name="T0" fmla="*/ 0 w 476"/>
                <a:gd name="T1" fmla="*/ 0 h 944"/>
                <a:gd name="T2" fmla="*/ 0 w 476"/>
                <a:gd name="T3" fmla="*/ 0 h 944"/>
                <a:gd name="T4" fmla="*/ 0 w 476"/>
                <a:gd name="T5" fmla="*/ 943 h 944"/>
                <a:gd name="T6" fmla="*/ 475 w 476"/>
                <a:gd name="T7" fmla="*/ 470 h 944"/>
                <a:gd name="T8" fmla="*/ 0 w 476"/>
                <a:gd name="T9" fmla="*/ 0 h 944"/>
              </a:gdLst>
              <a:ahLst/>
              <a:cxnLst>
                <a:cxn ang="0">
                  <a:pos x="T0" y="T1"/>
                </a:cxn>
                <a:cxn ang="0">
                  <a:pos x="T2" y="T3"/>
                </a:cxn>
                <a:cxn ang="0">
                  <a:pos x="T4" y="T5"/>
                </a:cxn>
                <a:cxn ang="0">
                  <a:pos x="T6" y="T7"/>
                </a:cxn>
                <a:cxn ang="0">
                  <a:pos x="T8" y="T9"/>
                </a:cxn>
              </a:cxnLst>
              <a:rect l="0" t="0" r="r" b="b"/>
              <a:pathLst>
                <a:path w="476" h="944">
                  <a:moveTo>
                    <a:pt x="0" y="0"/>
                  </a:moveTo>
                  <a:lnTo>
                    <a:pt x="0" y="0"/>
                  </a:lnTo>
                  <a:cubicBezTo>
                    <a:pt x="0" y="943"/>
                    <a:pt x="0" y="943"/>
                    <a:pt x="0" y="943"/>
                  </a:cubicBezTo>
                  <a:cubicBezTo>
                    <a:pt x="263" y="943"/>
                    <a:pt x="475" y="732"/>
                    <a:pt x="475" y="470"/>
                  </a:cubicBezTo>
                  <a:cubicBezTo>
                    <a:pt x="475" y="211"/>
                    <a:pt x="263" y="0"/>
                    <a:pt x="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 name="Freeform 1138"/>
            <p:cNvSpPr>
              <a:spLocks noChangeArrowheads="1"/>
            </p:cNvSpPr>
            <p:nvPr/>
          </p:nvSpPr>
          <p:spPr bwMode="auto">
            <a:xfrm>
              <a:off x="5951538" y="3519488"/>
              <a:ext cx="238125" cy="204787"/>
            </a:xfrm>
            <a:custGeom>
              <a:avLst/>
              <a:gdLst>
                <a:gd name="T0" fmla="*/ 519 w 662"/>
                <a:gd name="T1" fmla="*/ 412 h 569"/>
                <a:gd name="T2" fmla="*/ 519 w 662"/>
                <a:gd name="T3" fmla="*/ 412 h 569"/>
                <a:gd name="T4" fmla="*/ 519 w 662"/>
                <a:gd name="T5" fmla="*/ 376 h 569"/>
                <a:gd name="T6" fmla="*/ 649 w 662"/>
                <a:gd name="T7" fmla="*/ 376 h 569"/>
                <a:gd name="T8" fmla="*/ 649 w 662"/>
                <a:gd name="T9" fmla="*/ 329 h 569"/>
                <a:gd name="T10" fmla="*/ 519 w 662"/>
                <a:gd name="T11" fmla="*/ 329 h 569"/>
                <a:gd name="T12" fmla="*/ 519 w 662"/>
                <a:gd name="T13" fmla="*/ 294 h 569"/>
                <a:gd name="T14" fmla="*/ 563 w 662"/>
                <a:gd name="T15" fmla="*/ 286 h 569"/>
                <a:gd name="T16" fmla="*/ 661 w 662"/>
                <a:gd name="T17" fmla="*/ 188 h 569"/>
                <a:gd name="T18" fmla="*/ 630 w 662"/>
                <a:gd name="T19" fmla="*/ 153 h 569"/>
                <a:gd name="T20" fmla="*/ 543 w 662"/>
                <a:gd name="T21" fmla="*/ 243 h 569"/>
                <a:gd name="T22" fmla="*/ 519 w 662"/>
                <a:gd name="T23" fmla="*/ 247 h 569"/>
                <a:gd name="T24" fmla="*/ 519 w 662"/>
                <a:gd name="T25" fmla="*/ 177 h 569"/>
                <a:gd name="T26" fmla="*/ 464 w 662"/>
                <a:gd name="T27" fmla="*/ 177 h 569"/>
                <a:gd name="T28" fmla="*/ 464 w 662"/>
                <a:gd name="T29" fmla="*/ 134 h 569"/>
                <a:gd name="T30" fmla="*/ 335 w 662"/>
                <a:gd name="T31" fmla="*/ 0 h 569"/>
                <a:gd name="T32" fmla="*/ 201 w 662"/>
                <a:gd name="T33" fmla="*/ 134 h 569"/>
                <a:gd name="T34" fmla="*/ 248 w 662"/>
                <a:gd name="T35" fmla="*/ 134 h 569"/>
                <a:gd name="T36" fmla="*/ 335 w 662"/>
                <a:gd name="T37" fmla="*/ 47 h 569"/>
                <a:gd name="T38" fmla="*/ 417 w 662"/>
                <a:gd name="T39" fmla="*/ 134 h 569"/>
                <a:gd name="T40" fmla="*/ 417 w 662"/>
                <a:gd name="T41" fmla="*/ 177 h 569"/>
                <a:gd name="T42" fmla="*/ 150 w 662"/>
                <a:gd name="T43" fmla="*/ 177 h 569"/>
                <a:gd name="T44" fmla="*/ 150 w 662"/>
                <a:gd name="T45" fmla="*/ 247 h 569"/>
                <a:gd name="T46" fmla="*/ 122 w 662"/>
                <a:gd name="T47" fmla="*/ 243 h 569"/>
                <a:gd name="T48" fmla="*/ 36 w 662"/>
                <a:gd name="T49" fmla="*/ 153 h 569"/>
                <a:gd name="T50" fmla="*/ 0 w 662"/>
                <a:gd name="T51" fmla="*/ 188 h 569"/>
                <a:gd name="T52" fmla="*/ 103 w 662"/>
                <a:gd name="T53" fmla="*/ 286 h 569"/>
                <a:gd name="T54" fmla="*/ 150 w 662"/>
                <a:gd name="T55" fmla="*/ 294 h 569"/>
                <a:gd name="T56" fmla="*/ 150 w 662"/>
                <a:gd name="T57" fmla="*/ 329 h 569"/>
                <a:gd name="T58" fmla="*/ 16 w 662"/>
                <a:gd name="T59" fmla="*/ 329 h 569"/>
                <a:gd name="T60" fmla="*/ 16 w 662"/>
                <a:gd name="T61" fmla="*/ 376 h 569"/>
                <a:gd name="T62" fmla="*/ 150 w 662"/>
                <a:gd name="T63" fmla="*/ 376 h 569"/>
                <a:gd name="T64" fmla="*/ 150 w 662"/>
                <a:gd name="T65" fmla="*/ 412 h 569"/>
                <a:gd name="T66" fmla="*/ 103 w 662"/>
                <a:gd name="T67" fmla="*/ 420 h 569"/>
                <a:gd name="T68" fmla="*/ 0 w 662"/>
                <a:gd name="T69" fmla="*/ 517 h 569"/>
                <a:gd name="T70" fmla="*/ 36 w 662"/>
                <a:gd name="T71" fmla="*/ 549 h 569"/>
                <a:gd name="T72" fmla="*/ 122 w 662"/>
                <a:gd name="T73" fmla="*/ 463 h 569"/>
                <a:gd name="T74" fmla="*/ 150 w 662"/>
                <a:gd name="T75" fmla="*/ 459 h 569"/>
                <a:gd name="T76" fmla="*/ 150 w 662"/>
                <a:gd name="T77" fmla="*/ 568 h 569"/>
                <a:gd name="T78" fmla="*/ 519 w 662"/>
                <a:gd name="T79" fmla="*/ 568 h 569"/>
                <a:gd name="T80" fmla="*/ 519 w 662"/>
                <a:gd name="T81" fmla="*/ 459 h 569"/>
                <a:gd name="T82" fmla="*/ 543 w 662"/>
                <a:gd name="T83" fmla="*/ 463 h 569"/>
                <a:gd name="T84" fmla="*/ 630 w 662"/>
                <a:gd name="T85" fmla="*/ 549 h 569"/>
                <a:gd name="T86" fmla="*/ 661 w 662"/>
                <a:gd name="T87" fmla="*/ 517 h 569"/>
                <a:gd name="T88" fmla="*/ 563 w 662"/>
                <a:gd name="T89" fmla="*/ 420 h 569"/>
                <a:gd name="T90" fmla="*/ 519 w 662"/>
                <a:gd name="T91" fmla="*/ 412 h 569"/>
                <a:gd name="T92" fmla="*/ 295 w 662"/>
                <a:gd name="T93" fmla="*/ 337 h 569"/>
                <a:gd name="T94" fmla="*/ 295 w 662"/>
                <a:gd name="T95" fmla="*/ 337 h 569"/>
                <a:gd name="T96" fmla="*/ 335 w 662"/>
                <a:gd name="T97" fmla="*/ 298 h 569"/>
                <a:gd name="T98" fmla="*/ 374 w 662"/>
                <a:gd name="T99" fmla="*/ 337 h 569"/>
                <a:gd name="T100" fmla="*/ 346 w 662"/>
                <a:gd name="T101" fmla="*/ 373 h 569"/>
                <a:gd name="T102" fmla="*/ 346 w 662"/>
                <a:gd name="T103" fmla="*/ 435 h 569"/>
                <a:gd name="T104" fmla="*/ 319 w 662"/>
                <a:gd name="T105" fmla="*/ 435 h 569"/>
                <a:gd name="T106" fmla="*/ 319 w 662"/>
                <a:gd name="T107" fmla="*/ 373 h 569"/>
                <a:gd name="T108" fmla="*/ 295 w 662"/>
                <a:gd name="T109" fmla="*/ 3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2" h="569">
                  <a:moveTo>
                    <a:pt x="519" y="412"/>
                  </a:moveTo>
                  <a:lnTo>
                    <a:pt x="519" y="412"/>
                  </a:lnTo>
                  <a:cubicBezTo>
                    <a:pt x="519" y="376"/>
                    <a:pt x="519" y="376"/>
                    <a:pt x="519" y="376"/>
                  </a:cubicBezTo>
                  <a:cubicBezTo>
                    <a:pt x="649" y="376"/>
                    <a:pt x="649" y="376"/>
                    <a:pt x="649" y="376"/>
                  </a:cubicBezTo>
                  <a:cubicBezTo>
                    <a:pt x="649" y="329"/>
                    <a:pt x="649" y="329"/>
                    <a:pt x="649" y="329"/>
                  </a:cubicBezTo>
                  <a:cubicBezTo>
                    <a:pt x="519" y="329"/>
                    <a:pt x="519" y="329"/>
                    <a:pt x="519" y="329"/>
                  </a:cubicBezTo>
                  <a:cubicBezTo>
                    <a:pt x="519" y="294"/>
                    <a:pt x="519" y="294"/>
                    <a:pt x="519" y="294"/>
                  </a:cubicBezTo>
                  <a:cubicBezTo>
                    <a:pt x="563" y="286"/>
                    <a:pt x="563" y="286"/>
                    <a:pt x="563" y="286"/>
                  </a:cubicBezTo>
                  <a:cubicBezTo>
                    <a:pt x="661" y="188"/>
                    <a:pt x="661" y="188"/>
                    <a:pt x="661" y="188"/>
                  </a:cubicBezTo>
                  <a:cubicBezTo>
                    <a:pt x="630" y="153"/>
                    <a:pt x="630" y="153"/>
                    <a:pt x="630" y="153"/>
                  </a:cubicBezTo>
                  <a:cubicBezTo>
                    <a:pt x="543" y="243"/>
                    <a:pt x="543" y="243"/>
                    <a:pt x="543" y="243"/>
                  </a:cubicBezTo>
                  <a:cubicBezTo>
                    <a:pt x="519" y="247"/>
                    <a:pt x="519" y="247"/>
                    <a:pt x="519" y="247"/>
                  </a:cubicBezTo>
                  <a:cubicBezTo>
                    <a:pt x="519" y="177"/>
                    <a:pt x="519" y="177"/>
                    <a:pt x="519" y="177"/>
                  </a:cubicBezTo>
                  <a:cubicBezTo>
                    <a:pt x="464" y="177"/>
                    <a:pt x="464" y="177"/>
                    <a:pt x="464" y="177"/>
                  </a:cubicBezTo>
                  <a:cubicBezTo>
                    <a:pt x="464" y="134"/>
                    <a:pt x="464" y="134"/>
                    <a:pt x="464" y="134"/>
                  </a:cubicBezTo>
                  <a:cubicBezTo>
                    <a:pt x="464" y="59"/>
                    <a:pt x="405" y="0"/>
                    <a:pt x="335" y="0"/>
                  </a:cubicBezTo>
                  <a:cubicBezTo>
                    <a:pt x="260" y="0"/>
                    <a:pt x="201" y="59"/>
                    <a:pt x="201" y="134"/>
                  </a:cubicBezTo>
                  <a:cubicBezTo>
                    <a:pt x="248" y="134"/>
                    <a:pt x="248" y="134"/>
                    <a:pt x="248" y="134"/>
                  </a:cubicBezTo>
                  <a:cubicBezTo>
                    <a:pt x="248" y="87"/>
                    <a:pt x="287" y="47"/>
                    <a:pt x="335" y="47"/>
                  </a:cubicBezTo>
                  <a:cubicBezTo>
                    <a:pt x="382" y="47"/>
                    <a:pt x="417" y="87"/>
                    <a:pt x="417" y="134"/>
                  </a:cubicBezTo>
                  <a:cubicBezTo>
                    <a:pt x="417" y="177"/>
                    <a:pt x="417" y="177"/>
                    <a:pt x="417" y="177"/>
                  </a:cubicBezTo>
                  <a:cubicBezTo>
                    <a:pt x="150" y="177"/>
                    <a:pt x="150" y="177"/>
                    <a:pt x="150" y="177"/>
                  </a:cubicBezTo>
                  <a:cubicBezTo>
                    <a:pt x="150" y="247"/>
                    <a:pt x="150" y="247"/>
                    <a:pt x="150" y="247"/>
                  </a:cubicBezTo>
                  <a:cubicBezTo>
                    <a:pt x="122" y="243"/>
                    <a:pt x="122" y="243"/>
                    <a:pt x="122" y="243"/>
                  </a:cubicBezTo>
                  <a:cubicBezTo>
                    <a:pt x="36" y="153"/>
                    <a:pt x="36" y="153"/>
                    <a:pt x="36" y="153"/>
                  </a:cubicBezTo>
                  <a:cubicBezTo>
                    <a:pt x="0" y="188"/>
                    <a:pt x="0" y="188"/>
                    <a:pt x="0" y="188"/>
                  </a:cubicBezTo>
                  <a:cubicBezTo>
                    <a:pt x="103" y="286"/>
                    <a:pt x="103" y="286"/>
                    <a:pt x="103" y="286"/>
                  </a:cubicBezTo>
                  <a:cubicBezTo>
                    <a:pt x="150" y="294"/>
                    <a:pt x="150" y="294"/>
                    <a:pt x="150" y="294"/>
                  </a:cubicBezTo>
                  <a:cubicBezTo>
                    <a:pt x="150" y="329"/>
                    <a:pt x="150" y="329"/>
                    <a:pt x="150" y="329"/>
                  </a:cubicBezTo>
                  <a:cubicBezTo>
                    <a:pt x="16" y="329"/>
                    <a:pt x="16" y="329"/>
                    <a:pt x="16" y="329"/>
                  </a:cubicBezTo>
                  <a:cubicBezTo>
                    <a:pt x="16" y="376"/>
                    <a:pt x="16" y="376"/>
                    <a:pt x="16" y="376"/>
                  </a:cubicBezTo>
                  <a:cubicBezTo>
                    <a:pt x="150" y="376"/>
                    <a:pt x="150" y="376"/>
                    <a:pt x="150" y="376"/>
                  </a:cubicBezTo>
                  <a:cubicBezTo>
                    <a:pt x="150" y="412"/>
                    <a:pt x="150" y="412"/>
                    <a:pt x="150" y="412"/>
                  </a:cubicBezTo>
                  <a:cubicBezTo>
                    <a:pt x="103" y="420"/>
                    <a:pt x="103" y="420"/>
                    <a:pt x="103" y="420"/>
                  </a:cubicBezTo>
                  <a:cubicBezTo>
                    <a:pt x="0" y="517"/>
                    <a:pt x="0" y="517"/>
                    <a:pt x="0" y="517"/>
                  </a:cubicBezTo>
                  <a:cubicBezTo>
                    <a:pt x="36" y="549"/>
                    <a:pt x="36" y="549"/>
                    <a:pt x="36" y="549"/>
                  </a:cubicBezTo>
                  <a:cubicBezTo>
                    <a:pt x="122" y="463"/>
                    <a:pt x="122" y="463"/>
                    <a:pt x="122" y="463"/>
                  </a:cubicBezTo>
                  <a:cubicBezTo>
                    <a:pt x="150" y="459"/>
                    <a:pt x="150" y="459"/>
                    <a:pt x="150" y="459"/>
                  </a:cubicBezTo>
                  <a:cubicBezTo>
                    <a:pt x="150" y="568"/>
                    <a:pt x="150" y="568"/>
                    <a:pt x="150" y="568"/>
                  </a:cubicBezTo>
                  <a:cubicBezTo>
                    <a:pt x="519" y="568"/>
                    <a:pt x="519" y="568"/>
                    <a:pt x="519" y="568"/>
                  </a:cubicBezTo>
                  <a:cubicBezTo>
                    <a:pt x="519" y="459"/>
                    <a:pt x="519" y="459"/>
                    <a:pt x="519" y="459"/>
                  </a:cubicBezTo>
                  <a:cubicBezTo>
                    <a:pt x="543" y="463"/>
                    <a:pt x="543" y="463"/>
                    <a:pt x="543" y="463"/>
                  </a:cubicBezTo>
                  <a:cubicBezTo>
                    <a:pt x="630" y="549"/>
                    <a:pt x="630" y="549"/>
                    <a:pt x="630" y="549"/>
                  </a:cubicBezTo>
                  <a:cubicBezTo>
                    <a:pt x="661" y="517"/>
                    <a:pt x="661" y="517"/>
                    <a:pt x="661" y="517"/>
                  </a:cubicBezTo>
                  <a:cubicBezTo>
                    <a:pt x="563" y="420"/>
                    <a:pt x="563" y="420"/>
                    <a:pt x="563" y="420"/>
                  </a:cubicBezTo>
                  <a:lnTo>
                    <a:pt x="519" y="412"/>
                  </a:lnTo>
                  <a:close/>
                  <a:moveTo>
                    <a:pt x="295" y="337"/>
                  </a:moveTo>
                  <a:lnTo>
                    <a:pt x="295" y="337"/>
                  </a:lnTo>
                  <a:cubicBezTo>
                    <a:pt x="295" y="314"/>
                    <a:pt x="311" y="298"/>
                    <a:pt x="335" y="298"/>
                  </a:cubicBezTo>
                  <a:cubicBezTo>
                    <a:pt x="354" y="298"/>
                    <a:pt x="374" y="314"/>
                    <a:pt x="374" y="337"/>
                  </a:cubicBezTo>
                  <a:cubicBezTo>
                    <a:pt x="374" y="353"/>
                    <a:pt x="362" y="369"/>
                    <a:pt x="346" y="373"/>
                  </a:cubicBezTo>
                  <a:cubicBezTo>
                    <a:pt x="346" y="435"/>
                    <a:pt x="346" y="435"/>
                    <a:pt x="346" y="435"/>
                  </a:cubicBezTo>
                  <a:cubicBezTo>
                    <a:pt x="319" y="435"/>
                    <a:pt x="319" y="435"/>
                    <a:pt x="319" y="435"/>
                  </a:cubicBezTo>
                  <a:cubicBezTo>
                    <a:pt x="319" y="373"/>
                    <a:pt x="319" y="373"/>
                    <a:pt x="319" y="373"/>
                  </a:cubicBezTo>
                  <a:cubicBezTo>
                    <a:pt x="307" y="369"/>
                    <a:pt x="295" y="353"/>
                    <a:pt x="295" y="337"/>
                  </a:cubicBezTo>
                  <a:close/>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 name="Freeform 1139"/>
            <p:cNvSpPr>
              <a:spLocks noChangeArrowheads="1"/>
            </p:cNvSpPr>
            <p:nvPr/>
          </p:nvSpPr>
          <p:spPr bwMode="auto">
            <a:xfrm>
              <a:off x="5892800" y="3459163"/>
              <a:ext cx="357188" cy="357187"/>
            </a:xfrm>
            <a:custGeom>
              <a:avLst/>
              <a:gdLst>
                <a:gd name="T0" fmla="*/ 496 w 992"/>
                <a:gd name="T1" fmla="*/ 0 h 992"/>
                <a:gd name="T2" fmla="*/ 496 w 992"/>
                <a:gd name="T3" fmla="*/ 0 h 992"/>
                <a:gd name="T4" fmla="*/ 0 w 992"/>
                <a:gd name="T5" fmla="*/ 494 h 992"/>
                <a:gd name="T6" fmla="*/ 496 w 992"/>
                <a:gd name="T7" fmla="*/ 991 h 992"/>
                <a:gd name="T8" fmla="*/ 991 w 992"/>
                <a:gd name="T9" fmla="*/ 494 h 992"/>
                <a:gd name="T10" fmla="*/ 496 w 992"/>
                <a:gd name="T11" fmla="*/ 0 h 992"/>
                <a:gd name="T12" fmla="*/ 496 w 992"/>
                <a:gd name="T13" fmla="*/ 944 h 992"/>
                <a:gd name="T14" fmla="*/ 496 w 992"/>
                <a:gd name="T15" fmla="*/ 944 h 992"/>
                <a:gd name="T16" fmla="*/ 43 w 992"/>
                <a:gd name="T17" fmla="*/ 494 h 992"/>
                <a:gd name="T18" fmla="*/ 496 w 992"/>
                <a:gd name="T19" fmla="*/ 47 h 992"/>
                <a:gd name="T20" fmla="*/ 948 w 992"/>
                <a:gd name="T21" fmla="*/ 494 h 992"/>
                <a:gd name="T22" fmla="*/ 496 w 992"/>
                <a:gd name="T23" fmla="*/ 944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2" h="992">
                  <a:moveTo>
                    <a:pt x="496" y="0"/>
                  </a:moveTo>
                  <a:lnTo>
                    <a:pt x="496" y="0"/>
                  </a:lnTo>
                  <a:cubicBezTo>
                    <a:pt x="220" y="0"/>
                    <a:pt x="0" y="223"/>
                    <a:pt x="0" y="494"/>
                  </a:cubicBezTo>
                  <a:cubicBezTo>
                    <a:pt x="0" y="768"/>
                    <a:pt x="220" y="991"/>
                    <a:pt x="496" y="991"/>
                  </a:cubicBezTo>
                  <a:cubicBezTo>
                    <a:pt x="771" y="991"/>
                    <a:pt x="991" y="768"/>
                    <a:pt x="991" y="494"/>
                  </a:cubicBezTo>
                  <a:cubicBezTo>
                    <a:pt x="991" y="223"/>
                    <a:pt x="771" y="0"/>
                    <a:pt x="496" y="0"/>
                  </a:cubicBezTo>
                  <a:close/>
                  <a:moveTo>
                    <a:pt x="496" y="944"/>
                  </a:moveTo>
                  <a:lnTo>
                    <a:pt x="496" y="944"/>
                  </a:lnTo>
                  <a:cubicBezTo>
                    <a:pt x="248" y="944"/>
                    <a:pt x="43" y="740"/>
                    <a:pt x="43" y="494"/>
                  </a:cubicBezTo>
                  <a:cubicBezTo>
                    <a:pt x="43" y="247"/>
                    <a:pt x="248" y="47"/>
                    <a:pt x="496" y="47"/>
                  </a:cubicBezTo>
                  <a:cubicBezTo>
                    <a:pt x="743" y="47"/>
                    <a:pt x="948" y="247"/>
                    <a:pt x="948" y="494"/>
                  </a:cubicBezTo>
                  <a:cubicBezTo>
                    <a:pt x="948" y="740"/>
                    <a:pt x="743" y="944"/>
                    <a:pt x="496" y="944"/>
                  </a:cubicBezTo>
                  <a:close/>
                </a:path>
              </a:pathLst>
            </a:custGeom>
            <a:solidFill>
              <a:srgbClr val="93959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58" name="Group 57"/>
          <p:cNvGrpSpPr/>
          <p:nvPr/>
        </p:nvGrpSpPr>
        <p:grpSpPr>
          <a:xfrm>
            <a:off x="646081" y="1676676"/>
            <a:ext cx="1107020" cy="1107020"/>
            <a:chOff x="4257675" y="3521074"/>
            <a:chExt cx="357188" cy="357188"/>
          </a:xfrm>
        </p:grpSpPr>
        <p:sp>
          <p:nvSpPr>
            <p:cNvPr id="59" name="Freeform 457"/>
            <p:cNvSpPr>
              <a:spLocks noChangeArrowheads="1"/>
            </p:cNvSpPr>
            <p:nvPr/>
          </p:nvSpPr>
          <p:spPr bwMode="auto">
            <a:xfrm>
              <a:off x="4257675" y="3521074"/>
              <a:ext cx="357188" cy="357188"/>
            </a:xfrm>
            <a:custGeom>
              <a:avLst/>
              <a:gdLst>
                <a:gd name="T0" fmla="*/ 967 w 992"/>
                <a:gd name="T1" fmla="*/ 496 h 992"/>
                <a:gd name="T2" fmla="*/ 967 w 992"/>
                <a:gd name="T3" fmla="*/ 496 h 992"/>
                <a:gd name="T4" fmla="*/ 944 w 992"/>
                <a:gd name="T5" fmla="*/ 496 h 992"/>
                <a:gd name="T6" fmla="*/ 814 w 992"/>
                <a:gd name="T7" fmla="*/ 814 h 992"/>
                <a:gd name="T8" fmla="*/ 496 w 992"/>
                <a:gd name="T9" fmla="*/ 948 h 992"/>
                <a:gd name="T10" fmla="*/ 177 w 992"/>
                <a:gd name="T11" fmla="*/ 814 h 992"/>
                <a:gd name="T12" fmla="*/ 47 w 992"/>
                <a:gd name="T13" fmla="*/ 496 h 992"/>
                <a:gd name="T14" fmla="*/ 177 w 992"/>
                <a:gd name="T15" fmla="*/ 177 h 992"/>
                <a:gd name="T16" fmla="*/ 496 w 992"/>
                <a:gd name="T17" fmla="*/ 47 h 992"/>
                <a:gd name="T18" fmla="*/ 814 w 992"/>
                <a:gd name="T19" fmla="*/ 177 h 992"/>
                <a:gd name="T20" fmla="*/ 944 w 992"/>
                <a:gd name="T21" fmla="*/ 496 h 992"/>
                <a:gd name="T22" fmla="*/ 967 w 992"/>
                <a:gd name="T23" fmla="*/ 496 h 992"/>
                <a:gd name="T24" fmla="*/ 991 w 992"/>
                <a:gd name="T25" fmla="*/ 496 h 992"/>
                <a:gd name="T26" fmla="*/ 845 w 992"/>
                <a:gd name="T27" fmla="*/ 146 h 992"/>
                <a:gd name="T28" fmla="*/ 496 w 992"/>
                <a:gd name="T29" fmla="*/ 0 h 992"/>
                <a:gd name="T30" fmla="*/ 146 w 992"/>
                <a:gd name="T31" fmla="*/ 146 h 992"/>
                <a:gd name="T32" fmla="*/ 0 w 992"/>
                <a:gd name="T33" fmla="*/ 496 h 992"/>
                <a:gd name="T34" fmla="*/ 146 w 992"/>
                <a:gd name="T35" fmla="*/ 849 h 992"/>
                <a:gd name="T36" fmla="*/ 496 w 992"/>
                <a:gd name="T37" fmla="*/ 991 h 992"/>
                <a:gd name="T38" fmla="*/ 845 w 992"/>
                <a:gd name="T39" fmla="*/ 849 h 992"/>
                <a:gd name="T40" fmla="*/ 991 w 992"/>
                <a:gd name="T41" fmla="*/ 496 h 992"/>
                <a:gd name="T42" fmla="*/ 967 w 992"/>
                <a:gd name="T43" fmla="*/ 49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2" h="992">
                  <a:moveTo>
                    <a:pt x="967" y="496"/>
                  </a:moveTo>
                  <a:lnTo>
                    <a:pt x="967" y="496"/>
                  </a:lnTo>
                  <a:cubicBezTo>
                    <a:pt x="944" y="496"/>
                    <a:pt x="944" y="496"/>
                    <a:pt x="944" y="496"/>
                  </a:cubicBezTo>
                  <a:cubicBezTo>
                    <a:pt x="944" y="621"/>
                    <a:pt x="897" y="732"/>
                    <a:pt x="814" y="814"/>
                  </a:cubicBezTo>
                  <a:cubicBezTo>
                    <a:pt x="731" y="897"/>
                    <a:pt x="621" y="948"/>
                    <a:pt x="496" y="948"/>
                  </a:cubicBezTo>
                  <a:cubicBezTo>
                    <a:pt x="370" y="948"/>
                    <a:pt x="260" y="897"/>
                    <a:pt x="177" y="814"/>
                  </a:cubicBezTo>
                  <a:cubicBezTo>
                    <a:pt x="94" y="732"/>
                    <a:pt x="47" y="621"/>
                    <a:pt x="47" y="496"/>
                  </a:cubicBezTo>
                  <a:cubicBezTo>
                    <a:pt x="47" y="374"/>
                    <a:pt x="94" y="260"/>
                    <a:pt x="177" y="177"/>
                  </a:cubicBezTo>
                  <a:cubicBezTo>
                    <a:pt x="260" y="98"/>
                    <a:pt x="370" y="47"/>
                    <a:pt x="496" y="47"/>
                  </a:cubicBezTo>
                  <a:cubicBezTo>
                    <a:pt x="621" y="47"/>
                    <a:pt x="731" y="98"/>
                    <a:pt x="814" y="177"/>
                  </a:cubicBezTo>
                  <a:cubicBezTo>
                    <a:pt x="897" y="260"/>
                    <a:pt x="944" y="374"/>
                    <a:pt x="944" y="496"/>
                  </a:cubicBezTo>
                  <a:cubicBezTo>
                    <a:pt x="967" y="496"/>
                    <a:pt x="967" y="496"/>
                    <a:pt x="967" y="496"/>
                  </a:cubicBezTo>
                  <a:cubicBezTo>
                    <a:pt x="991" y="496"/>
                    <a:pt x="991" y="496"/>
                    <a:pt x="991" y="496"/>
                  </a:cubicBezTo>
                  <a:cubicBezTo>
                    <a:pt x="991" y="358"/>
                    <a:pt x="936" y="236"/>
                    <a:pt x="845" y="146"/>
                  </a:cubicBezTo>
                  <a:cubicBezTo>
                    <a:pt x="755" y="55"/>
                    <a:pt x="633" y="0"/>
                    <a:pt x="496" y="0"/>
                  </a:cubicBezTo>
                  <a:cubicBezTo>
                    <a:pt x="358" y="0"/>
                    <a:pt x="236" y="55"/>
                    <a:pt x="146" y="146"/>
                  </a:cubicBezTo>
                  <a:cubicBezTo>
                    <a:pt x="55" y="236"/>
                    <a:pt x="0" y="358"/>
                    <a:pt x="0" y="496"/>
                  </a:cubicBezTo>
                  <a:cubicBezTo>
                    <a:pt x="0" y="633"/>
                    <a:pt x="55" y="759"/>
                    <a:pt x="146" y="849"/>
                  </a:cubicBezTo>
                  <a:cubicBezTo>
                    <a:pt x="236" y="936"/>
                    <a:pt x="358" y="991"/>
                    <a:pt x="496" y="991"/>
                  </a:cubicBezTo>
                  <a:cubicBezTo>
                    <a:pt x="633" y="991"/>
                    <a:pt x="755" y="936"/>
                    <a:pt x="845" y="849"/>
                  </a:cubicBezTo>
                  <a:cubicBezTo>
                    <a:pt x="936" y="759"/>
                    <a:pt x="991" y="633"/>
                    <a:pt x="991" y="496"/>
                  </a:cubicBezTo>
                  <a:cubicBezTo>
                    <a:pt x="967" y="496"/>
                    <a:pt x="967" y="496"/>
                    <a:pt x="967" y="496"/>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 name="Freeform 458"/>
            <p:cNvSpPr>
              <a:spLocks noChangeArrowheads="1"/>
            </p:cNvSpPr>
            <p:nvPr/>
          </p:nvSpPr>
          <p:spPr bwMode="auto">
            <a:xfrm>
              <a:off x="4273550" y="3538537"/>
              <a:ext cx="323850" cy="325437"/>
            </a:xfrm>
            <a:custGeom>
              <a:avLst/>
              <a:gdLst>
                <a:gd name="T0" fmla="*/ 449 w 898"/>
                <a:gd name="T1" fmla="*/ 0 h 902"/>
                <a:gd name="T2" fmla="*/ 449 w 898"/>
                <a:gd name="T3" fmla="*/ 0 h 902"/>
                <a:gd name="T4" fmla="*/ 0 w 898"/>
                <a:gd name="T5" fmla="*/ 449 h 902"/>
                <a:gd name="T6" fmla="*/ 449 w 898"/>
                <a:gd name="T7" fmla="*/ 901 h 902"/>
                <a:gd name="T8" fmla="*/ 897 w 898"/>
                <a:gd name="T9" fmla="*/ 449 h 902"/>
                <a:gd name="T10" fmla="*/ 449 w 898"/>
                <a:gd name="T11" fmla="*/ 0 h 902"/>
              </a:gdLst>
              <a:ahLst/>
              <a:cxnLst>
                <a:cxn ang="0">
                  <a:pos x="T0" y="T1"/>
                </a:cxn>
                <a:cxn ang="0">
                  <a:pos x="T2" y="T3"/>
                </a:cxn>
                <a:cxn ang="0">
                  <a:pos x="T4" y="T5"/>
                </a:cxn>
                <a:cxn ang="0">
                  <a:pos x="T6" y="T7"/>
                </a:cxn>
                <a:cxn ang="0">
                  <a:pos x="T8" y="T9"/>
                </a:cxn>
                <a:cxn ang="0">
                  <a:pos x="T10" y="T11"/>
                </a:cxn>
              </a:cxnLst>
              <a:rect l="0" t="0" r="r" b="b"/>
              <a:pathLst>
                <a:path w="898" h="902">
                  <a:moveTo>
                    <a:pt x="449" y="0"/>
                  </a:moveTo>
                  <a:lnTo>
                    <a:pt x="449" y="0"/>
                  </a:lnTo>
                  <a:cubicBezTo>
                    <a:pt x="201" y="0"/>
                    <a:pt x="0" y="201"/>
                    <a:pt x="0" y="449"/>
                  </a:cubicBezTo>
                  <a:cubicBezTo>
                    <a:pt x="0" y="696"/>
                    <a:pt x="201" y="901"/>
                    <a:pt x="449" y="901"/>
                  </a:cubicBezTo>
                  <a:cubicBezTo>
                    <a:pt x="696" y="901"/>
                    <a:pt x="897" y="696"/>
                    <a:pt x="897" y="449"/>
                  </a:cubicBezTo>
                  <a:cubicBezTo>
                    <a:pt x="897" y="201"/>
                    <a:pt x="696" y="0"/>
                    <a:pt x="449"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 name="Freeform 459"/>
            <p:cNvSpPr>
              <a:spLocks noChangeArrowheads="1"/>
            </p:cNvSpPr>
            <p:nvPr/>
          </p:nvSpPr>
          <p:spPr bwMode="auto">
            <a:xfrm>
              <a:off x="4295775" y="3590924"/>
              <a:ext cx="114300" cy="74613"/>
            </a:xfrm>
            <a:custGeom>
              <a:avLst/>
              <a:gdLst>
                <a:gd name="T0" fmla="*/ 217 w 316"/>
                <a:gd name="T1" fmla="*/ 208 h 209"/>
                <a:gd name="T2" fmla="*/ 217 w 316"/>
                <a:gd name="T3" fmla="*/ 208 h 209"/>
                <a:gd name="T4" fmla="*/ 150 w 316"/>
                <a:gd name="T5" fmla="*/ 181 h 209"/>
                <a:gd name="T6" fmla="*/ 0 w 316"/>
                <a:gd name="T7" fmla="*/ 31 h 209"/>
                <a:gd name="T8" fmla="*/ 36 w 316"/>
                <a:gd name="T9" fmla="*/ 0 h 209"/>
                <a:gd name="T10" fmla="*/ 181 w 316"/>
                <a:gd name="T11" fmla="*/ 145 h 209"/>
                <a:gd name="T12" fmla="*/ 252 w 316"/>
                <a:gd name="T13" fmla="*/ 145 h 209"/>
                <a:gd name="T14" fmla="*/ 268 w 316"/>
                <a:gd name="T15" fmla="*/ 110 h 209"/>
                <a:gd name="T16" fmla="*/ 252 w 316"/>
                <a:gd name="T17" fmla="*/ 74 h 209"/>
                <a:gd name="T18" fmla="*/ 228 w 316"/>
                <a:gd name="T19" fmla="*/ 51 h 209"/>
                <a:gd name="T20" fmla="*/ 260 w 316"/>
                <a:gd name="T21" fmla="*/ 16 h 209"/>
                <a:gd name="T22" fmla="*/ 287 w 316"/>
                <a:gd name="T23" fmla="*/ 43 h 209"/>
                <a:gd name="T24" fmla="*/ 315 w 316"/>
                <a:gd name="T25" fmla="*/ 110 h 209"/>
                <a:gd name="T26" fmla="*/ 287 w 316"/>
                <a:gd name="T27" fmla="*/ 181 h 209"/>
                <a:gd name="T28" fmla="*/ 217 w 316"/>
                <a:gd name="T29" fmla="*/ 20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6" h="209">
                  <a:moveTo>
                    <a:pt x="217" y="208"/>
                  </a:moveTo>
                  <a:lnTo>
                    <a:pt x="217" y="208"/>
                  </a:lnTo>
                  <a:cubicBezTo>
                    <a:pt x="193" y="208"/>
                    <a:pt x="165" y="200"/>
                    <a:pt x="150" y="181"/>
                  </a:cubicBezTo>
                  <a:cubicBezTo>
                    <a:pt x="0" y="31"/>
                    <a:pt x="0" y="31"/>
                    <a:pt x="0" y="31"/>
                  </a:cubicBezTo>
                  <a:cubicBezTo>
                    <a:pt x="36" y="0"/>
                    <a:pt x="36" y="0"/>
                    <a:pt x="36" y="0"/>
                  </a:cubicBezTo>
                  <a:cubicBezTo>
                    <a:pt x="181" y="145"/>
                    <a:pt x="181" y="145"/>
                    <a:pt x="181" y="145"/>
                  </a:cubicBezTo>
                  <a:cubicBezTo>
                    <a:pt x="201" y="165"/>
                    <a:pt x="232" y="165"/>
                    <a:pt x="252" y="145"/>
                  </a:cubicBezTo>
                  <a:cubicBezTo>
                    <a:pt x="264" y="137"/>
                    <a:pt x="268" y="126"/>
                    <a:pt x="268" y="110"/>
                  </a:cubicBezTo>
                  <a:cubicBezTo>
                    <a:pt x="268" y="98"/>
                    <a:pt x="264" y="82"/>
                    <a:pt x="252" y="74"/>
                  </a:cubicBezTo>
                  <a:cubicBezTo>
                    <a:pt x="228" y="51"/>
                    <a:pt x="228" y="51"/>
                    <a:pt x="228" y="51"/>
                  </a:cubicBezTo>
                  <a:cubicBezTo>
                    <a:pt x="260" y="16"/>
                    <a:pt x="260" y="16"/>
                    <a:pt x="260" y="16"/>
                  </a:cubicBezTo>
                  <a:cubicBezTo>
                    <a:pt x="287" y="43"/>
                    <a:pt x="287" y="43"/>
                    <a:pt x="287" y="43"/>
                  </a:cubicBezTo>
                  <a:cubicBezTo>
                    <a:pt x="303" y="59"/>
                    <a:pt x="315" y="86"/>
                    <a:pt x="315" y="110"/>
                  </a:cubicBezTo>
                  <a:cubicBezTo>
                    <a:pt x="315" y="137"/>
                    <a:pt x="303" y="161"/>
                    <a:pt x="287" y="181"/>
                  </a:cubicBezTo>
                  <a:cubicBezTo>
                    <a:pt x="268" y="200"/>
                    <a:pt x="240" y="208"/>
                    <a:pt x="217" y="208"/>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 name="Freeform 460"/>
            <p:cNvSpPr>
              <a:spLocks noChangeArrowheads="1"/>
            </p:cNvSpPr>
            <p:nvPr/>
          </p:nvSpPr>
          <p:spPr bwMode="auto">
            <a:xfrm>
              <a:off x="4435475" y="3538537"/>
              <a:ext cx="161925" cy="325437"/>
            </a:xfrm>
            <a:custGeom>
              <a:avLst/>
              <a:gdLst>
                <a:gd name="T0" fmla="*/ 0 w 449"/>
                <a:gd name="T1" fmla="*/ 0 h 902"/>
                <a:gd name="T2" fmla="*/ 0 w 449"/>
                <a:gd name="T3" fmla="*/ 0 h 902"/>
                <a:gd name="T4" fmla="*/ 0 w 449"/>
                <a:gd name="T5" fmla="*/ 901 h 902"/>
                <a:gd name="T6" fmla="*/ 448 w 449"/>
                <a:gd name="T7" fmla="*/ 449 h 902"/>
                <a:gd name="T8" fmla="*/ 0 w 449"/>
                <a:gd name="T9" fmla="*/ 0 h 902"/>
              </a:gdLst>
              <a:ahLst/>
              <a:cxnLst>
                <a:cxn ang="0">
                  <a:pos x="T0" y="T1"/>
                </a:cxn>
                <a:cxn ang="0">
                  <a:pos x="T2" y="T3"/>
                </a:cxn>
                <a:cxn ang="0">
                  <a:pos x="T4" y="T5"/>
                </a:cxn>
                <a:cxn ang="0">
                  <a:pos x="T6" y="T7"/>
                </a:cxn>
                <a:cxn ang="0">
                  <a:pos x="T8" y="T9"/>
                </a:cxn>
              </a:cxnLst>
              <a:rect l="0" t="0" r="r" b="b"/>
              <a:pathLst>
                <a:path w="449" h="902">
                  <a:moveTo>
                    <a:pt x="0" y="0"/>
                  </a:moveTo>
                  <a:lnTo>
                    <a:pt x="0" y="0"/>
                  </a:lnTo>
                  <a:cubicBezTo>
                    <a:pt x="0" y="901"/>
                    <a:pt x="0" y="901"/>
                    <a:pt x="0" y="901"/>
                  </a:cubicBezTo>
                  <a:cubicBezTo>
                    <a:pt x="247" y="901"/>
                    <a:pt x="448" y="696"/>
                    <a:pt x="448" y="449"/>
                  </a:cubicBezTo>
                  <a:cubicBezTo>
                    <a:pt x="448" y="201"/>
                    <a:pt x="247" y="0"/>
                    <a:pt x="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 name="Freeform 461"/>
            <p:cNvSpPr>
              <a:spLocks noChangeArrowheads="1"/>
            </p:cNvSpPr>
            <p:nvPr/>
          </p:nvSpPr>
          <p:spPr bwMode="auto">
            <a:xfrm>
              <a:off x="4364038" y="3621087"/>
              <a:ext cx="141287" cy="142875"/>
            </a:xfrm>
            <a:custGeom>
              <a:avLst/>
              <a:gdLst>
                <a:gd name="T0" fmla="*/ 393 w 394"/>
                <a:gd name="T1" fmla="*/ 370 h 398"/>
                <a:gd name="T2" fmla="*/ 393 w 394"/>
                <a:gd name="T3" fmla="*/ 370 h 398"/>
                <a:gd name="T4" fmla="*/ 299 w 394"/>
                <a:gd name="T5" fmla="*/ 99 h 398"/>
                <a:gd name="T6" fmla="*/ 299 w 394"/>
                <a:gd name="T7" fmla="*/ 99 h 398"/>
                <a:gd name="T8" fmla="*/ 24 w 394"/>
                <a:gd name="T9" fmla="*/ 0 h 398"/>
                <a:gd name="T10" fmla="*/ 0 w 394"/>
                <a:gd name="T11" fmla="*/ 0 h 398"/>
                <a:gd name="T12" fmla="*/ 0 w 394"/>
                <a:gd name="T13" fmla="*/ 24 h 398"/>
                <a:gd name="T14" fmla="*/ 98 w 394"/>
                <a:gd name="T15" fmla="*/ 299 h 398"/>
                <a:gd name="T16" fmla="*/ 370 w 394"/>
                <a:gd name="T17" fmla="*/ 394 h 398"/>
                <a:gd name="T18" fmla="*/ 393 w 394"/>
                <a:gd name="T19" fmla="*/ 397 h 398"/>
                <a:gd name="T20" fmla="*/ 393 w 394"/>
                <a:gd name="T21" fmla="*/ 37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4" h="398">
                  <a:moveTo>
                    <a:pt x="393" y="370"/>
                  </a:moveTo>
                  <a:lnTo>
                    <a:pt x="393" y="370"/>
                  </a:lnTo>
                  <a:cubicBezTo>
                    <a:pt x="393" y="256"/>
                    <a:pt x="358" y="161"/>
                    <a:pt x="299" y="99"/>
                  </a:cubicBezTo>
                  <a:lnTo>
                    <a:pt x="299" y="99"/>
                  </a:lnTo>
                  <a:cubicBezTo>
                    <a:pt x="232" y="36"/>
                    <a:pt x="141" y="4"/>
                    <a:pt x="24" y="0"/>
                  </a:cubicBezTo>
                  <a:cubicBezTo>
                    <a:pt x="0" y="0"/>
                    <a:pt x="0" y="0"/>
                    <a:pt x="0" y="0"/>
                  </a:cubicBezTo>
                  <a:cubicBezTo>
                    <a:pt x="0" y="24"/>
                    <a:pt x="0" y="24"/>
                    <a:pt x="0" y="24"/>
                  </a:cubicBezTo>
                  <a:cubicBezTo>
                    <a:pt x="4" y="142"/>
                    <a:pt x="35" y="232"/>
                    <a:pt x="98" y="299"/>
                  </a:cubicBezTo>
                  <a:cubicBezTo>
                    <a:pt x="161" y="358"/>
                    <a:pt x="256" y="394"/>
                    <a:pt x="370" y="394"/>
                  </a:cubicBezTo>
                  <a:cubicBezTo>
                    <a:pt x="393" y="397"/>
                    <a:pt x="393" y="397"/>
                    <a:pt x="393" y="397"/>
                  </a:cubicBezTo>
                  <a:lnTo>
                    <a:pt x="393" y="37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 name="Freeform 462"/>
            <p:cNvSpPr>
              <a:spLocks noChangeArrowheads="1"/>
            </p:cNvSpPr>
            <p:nvPr/>
          </p:nvSpPr>
          <p:spPr bwMode="auto">
            <a:xfrm>
              <a:off x="4491038" y="3748087"/>
              <a:ext cx="84137" cy="84137"/>
            </a:xfrm>
            <a:custGeom>
              <a:avLst/>
              <a:gdLst>
                <a:gd name="T0" fmla="*/ 0 w 233"/>
                <a:gd name="T1" fmla="*/ 0 h 233"/>
                <a:gd name="T2" fmla="*/ 0 w 233"/>
                <a:gd name="T3" fmla="*/ 232 h 233"/>
                <a:gd name="T4" fmla="*/ 232 w 233"/>
                <a:gd name="T5" fmla="*/ 0 h 233"/>
                <a:gd name="T6" fmla="*/ 0 w 233"/>
                <a:gd name="T7" fmla="*/ 0 h 233"/>
              </a:gdLst>
              <a:ahLst/>
              <a:cxnLst>
                <a:cxn ang="0">
                  <a:pos x="T0" y="T1"/>
                </a:cxn>
                <a:cxn ang="0">
                  <a:pos x="T2" y="T3"/>
                </a:cxn>
                <a:cxn ang="0">
                  <a:pos x="T4" y="T5"/>
                </a:cxn>
                <a:cxn ang="0">
                  <a:pos x="T6" y="T7"/>
                </a:cxn>
              </a:cxnLst>
              <a:rect l="0" t="0" r="r" b="b"/>
              <a:pathLst>
                <a:path w="233" h="233">
                  <a:moveTo>
                    <a:pt x="0" y="0"/>
                  </a:moveTo>
                  <a:lnTo>
                    <a:pt x="0" y="232"/>
                  </a:lnTo>
                  <a:lnTo>
                    <a:pt x="232" y="0"/>
                  </a:lnTo>
                  <a:lnTo>
                    <a:pt x="0"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 name="Freeform 463"/>
            <p:cNvSpPr>
              <a:spLocks noChangeArrowheads="1"/>
            </p:cNvSpPr>
            <p:nvPr/>
          </p:nvSpPr>
          <p:spPr bwMode="auto">
            <a:xfrm>
              <a:off x="4392613" y="3649662"/>
              <a:ext cx="19050" cy="19050"/>
            </a:xfrm>
            <a:custGeom>
              <a:avLst/>
              <a:gdLst>
                <a:gd name="T0" fmla="*/ 7 w 52"/>
                <a:gd name="T1" fmla="*/ 43 h 52"/>
                <a:gd name="T2" fmla="*/ 7 w 52"/>
                <a:gd name="T3" fmla="*/ 43 h 52"/>
                <a:gd name="T4" fmla="*/ 43 w 52"/>
                <a:gd name="T5" fmla="*/ 43 h 52"/>
                <a:gd name="T6" fmla="*/ 43 w 52"/>
                <a:gd name="T7" fmla="*/ 8 h 52"/>
                <a:gd name="T8" fmla="*/ 7 w 52"/>
                <a:gd name="T9" fmla="*/ 8 h 52"/>
                <a:gd name="T10" fmla="*/ 7 w 52"/>
                <a:gd name="T11" fmla="*/ 43 h 52"/>
              </a:gdLst>
              <a:ahLst/>
              <a:cxnLst>
                <a:cxn ang="0">
                  <a:pos x="T0" y="T1"/>
                </a:cxn>
                <a:cxn ang="0">
                  <a:pos x="T2" y="T3"/>
                </a:cxn>
                <a:cxn ang="0">
                  <a:pos x="T4" y="T5"/>
                </a:cxn>
                <a:cxn ang="0">
                  <a:pos x="T6" y="T7"/>
                </a:cxn>
                <a:cxn ang="0">
                  <a:pos x="T8" y="T9"/>
                </a:cxn>
                <a:cxn ang="0">
                  <a:pos x="T10" y="T11"/>
                </a:cxn>
              </a:cxnLst>
              <a:rect l="0" t="0" r="r" b="b"/>
              <a:pathLst>
                <a:path w="52" h="52">
                  <a:moveTo>
                    <a:pt x="7" y="43"/>
                  </a:moveTo>
                  <a:lnTo>
                    <a:pt x="7" y="43"/>
                  </a:lnTo>
                  <a:cubicBezTo>
                    <a:pt x="19" y="51"/>
                    <a:pt x="31" y="51"/>
                    <a:pt x="43" y="43"/>
                  </a:cubicBezTo>
                  <a:cubicBezTo>
                    <a:pt x="51" y="35"/>
                    <a:pt x="51" y="20"/>
                    <a:pt x="43" y="8"/>
                  </a:cubicBezTo>
                  <a:cubicBezTo>
                    <a:pt x="31" y="0"/>
                    <a:pt x="19" y="0"/>
                    <a:pt x="7" y="8"/>
                  </a:cubicBezTo>
                  <a:cubicBezTo>
                    <a:pt x="0" y="20"/>
                    <a:pt x="0" y="35"/>
                    <a:pt x="7" y="43"/>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 name="Freeform 464"/>
            <p:cNvSpPr>
              <a:spLocks noChangeArrowheads="1"/>
            </p:cNvSpPr>
            <p:nvPr/>
          </p:nvSpPr>
          <p:spPr bwMode="auto">
            <a:xfrm>
              <a:off x="4257675" y="3521074"/>
              <a:ext cx="357188" cy="357188"/>
            </a:xfrm>
            <a:custGeom>
              <a:avLst/>
              <a:gdLst>
                <a:gd name="T0" fmla="*/ 496 w 992"/>
                <a:gd name="T1" fmla="*/ 991 h 992"/>
                <a:gd name="T2" fmla="*/ 496 w 992"/>
                <a:gd name="T3" fmla="*/ 991 h 992"/>
                <a:gd name="T4" fmla="*/ 0 w 992"/>
                <a:gd name="T5" fmla="*/ 496 h 992"/>
                <a:gd name="T6" fmla="*/ 496 w 992"/>
                <a:gd name="T7" fmla="*/ 0 h 992"/>
                <a:gd name="T8" fmla="*/ 991 w 992"/>
                <a:gd name="T9" fmla="*/ 496 h 992"/>
                <a:gd name="T10" fmla="*/ 496 w 992"/>
                <a:gd name="T11" fmla="*/ 991 h 992"/>
                <a:gd name="T12" fmla="*/ 496 w 992"/>
                <a:gd name="T13" fmla="*/ 47 h 992"/>
                <a:gd name="T14" fmla="*/ 496 w 992"/>
                <a:gd name="T15" fmla="*/ 47 h 992"/>
                <a:gd name="T16" fmla="*/ 47 w 992"/>
                <a:gd name="T17" fmla="*/ 496 h 992"/>
                <a:gd name="T18" fmla="*/ 496 w 992"/>
                <a:gd name="T19" fmla="*/ 948 h 992"/>
                <a:gd name="T20" fmla="*/ 944 w 992"/>
                <a:gd name="T21" fmla="*/ 496 h 992"/>
                <a:gd name="T22" fmla="*/ 496 w 992"/>
                <a:gd name="T23" fmla="*/ 47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2" h="992">
                  <a:moveTo>
                    <a:pt x="496" y="991"/>
                  </a:moveTo>
                  <a:lnTo>
                    <a:pt x="496" y="991"/>
                  </a:lnTo>
                  <a:cubicBezTo>
                    <a:pt x="220" y="991"/>
                    <a:pt x="0" y="771"/>
                    <a:pt x="0" y="496"/>
                  </a:cubicBezTo>
                  <a:cubicBezTo>
                    <a:pt x="0" y="224"/>
                    <a:pt x="220" y="0"/>
                    <a:pt x="496" y="0"/>
                  </a:cubicBezTo>
                  <a:cubicBezTo>
                    <a:pt x="771" y="0"/>
                    <a:pt x="991" y="224"/>
                    <a:pt x="991" y="496"/>
                  </a:cubicBezTo>
                  <a:cubicBezTo>
                    <a:pt x="991" y="771"/>
                    <a:pt x="771" y="991"/>
                    <a:pt x="496" y="991"/>
                  </a:cubicBezTo>
                  <a:close/>
                  <a:moveTo>
                    <a:pt x="496" y="47"/>
                  </a:moveTo>
                  <a:lnTo>
                    <a:pt x="496" y="47"/>
                  </a:lnTo>
                  <a:cubicBezTo>
                    <a:pt x="248" y="47"/>
                    <a:pt x="47" y="248"/>
                    <a:pt x="47" y="496"/>
                  </a:cubicBezTo>
                  <a:cubicBezTo>
                    <a:pt x="47" y="743"/>
                    <a:pt x="248" y="948"/>
                    <a:pt x="496" y="948"/>
                  </a:cubicBezTo>
                  <a:cubicBezTo>
                    <a:pt x="743" y="948"/>
                    <a:pt x="944" y="743"/>
                    <a:pt x="944" y="496"/>
                  </a:cubicBezTo>
                  <a:cubicBezTo>
                    <a:pt x="944" y="248"/>
                    <a:pt x="743" y="47"/>
                    <a:pt x="496" y="47"/>
                  </a:cubicBezTo>
                  <a:close/>
                </a:path>
              </a:pathLst>
            </a:custGeom>
            <a:solidFill>
              <a:srgbClr val="93959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 name="Group 6"/>
          <p:cNvGrpSpPr/>
          <p:nvPr/>
        </p:nvGrpSpPr>
        <p:grpSpPr>
          <a:xfrm>
            <a:off x="5086988" y="3374911"/>
            <a:ext cx="1465848" cy="1326534"/>
            <a:chOff x="1220061" y="3376042"/>
            <a:chExt cx="384175" cy="347663"/>
          </a:xfrm>
        </p:grpSpPr>
        <p:grpSp>
          <p:nvGrpSpPr>
            <p:cNvPr id="67" name="Group 66"/>
            <p:cNvGrpSpPr/>
            <p:nvPr/>
          </p:nvGrpSpPr>
          <p:grpSpPr>
            <a:xfrm>
              <a:off x="1220061" y="3376042"/>
              <a:ext cx="384175" cy="347663"/>
              <a:chOff x="7451726" y="3566648"/>
              <a:chExt cx="384175" cy="347663"/>
            </a:xfrm>
          </p:grpSpPr>
          <p:sp>
            <p:nvSpPr>
              <p:cNvPr id="68" name="Freeform 1278"/>
              <p:cNvSpPr>
                <a:spLocks noChangeArrowheads="1"/>
              </p:cNvSpPr>
              <p:nvPr/>
            </p:nvSpPr>
            <p:spPr bwMode="auto">
              <a:xfrm>
                <a:off x="7553326" y="3574586"/>
                <a:ext cx="274638" cy="271462"/>
              </a:xfrm>
              <a:custGeom>
                <a:avLst/>
                <a:gdLst>
                  <a:gd name="T0" fmla="*/ 761 w 762"/>
                  <a:gd name="T1" fmla="*/ 377 h 755"/>
                  <a:gd name="T2" fmla="*/ 761 w 762"/>
                  <a:gd name="T3" fmla="*/ 377 h 755"/>
                  <a:gd name="T4" fmla="*/ 380 w 762"/>
                  <a:gd name="T5" fmla="*/ 754 h 755"/>
                  <a:gd name="T6" fmla="*/ 0 w 762"/>
                  <a:gd name="T7" fmla="*/ 377 h 755"/>
                  <a:gd name="T8" fmla="*/ 380 w 762"/>
                  <a:gd name="T9" fmla="*/ 0 h 755"/>
                  <a:gd name="T10" fmla="*/ 761 w 762"/>
                  <a:gd name="T11" fmla="*/ 377 h 755"/>
                </a:gdLst>
                <a:ahLst/>
                <a:cxnLst>
                  <a:cxn ang="0">
                    <a:pos x="T0" y="T1"/>
                  </a:cxn>
                  <a:cxn ang="0">
                    <a:pos x="T2" y="T3"/>
                  </a:cxn>
                  <a:cxn ang="0">
                    <a:pos x="T4" y="T5"/>
                  </a:cxn>
                  <a:cxn ang="0">
                    <a:pos x="T6" y="T7"/>
                  </a:cxn>
                  <a:cxn ang="0">
                    <a:pos x="T8" y="T9"/>
                  </a:cxn>
                  <a:cxn ang="0">
                    <a:pos x="T10" y="T11"/>
                  </a:cxn>
                </a:cxnLst>
                <a:rect l="0" t="0" r="r" b="b"/>
                <a:pathLst>
                  <a:path w="762" h="755">
                    <a:moveTo>
                      <a:pt x="761" y="377"/>
                    </a:moveTo>
                    <a:lnTo>
                      <a:pt x="761" y="377"/>
                    </a:lnTo>
                    <a:cubicBezTo>
                      <a:pt x="761" y="584"/>
                      <a:pt x="589" y="754"/>
                      <a:pt x="380" y="754"/>
                    </a:cubicBezTo>
                    <a:cubicBezTo>
                      <a:pt x="168" y="754"/>
                      <a:pt x="0" y="584"/>
                      <a:pt x="0" y="377"/>
                    </a:cubicBezTo>
                    <a:cubicBezTo>
                      <a:pt x="0" y="170"/>
                      <a:pt x="168" y="0"/>
                      <a:pt x="380" y="0"/>
                    </a:cubicBezTo>
                    <a:cubicBezTo>
                      <a:pt x="589" y="0"/>
                      <a:pt x="761" y="170"/>
                      <a:pt x="761" y="377"/>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 name="Freeform 1279"/>
              <p:cNvSpPr>
                <a:spLocks noChangeArrowheads="1"/>
              </p:cNvSpPr>
              <p:nvPr/>
            </p:nvSpPr>
            <p:spPr bwMode="auto">
              <a:xfrm>
                <a:off x="7545389" y="3566648"/>
                <a:ext cx="290512" cy="287338"/>
              </a:xfrm>
              <a:custGeom>
                <a:avLst/>
                <a:gdLst>
                  <a:gd name="T0" fmla="*/ 403 w 807"/>
                  <a:gd name="T1" fmla="*/ 799 h 800"/>
                  <a:gd name="T2" fmla="*/ 403 w 807"/>
                  <a:gd name="T3" fmla="*/ 799 h 800"/>
                  <a:gd name="T4" fmla="*/ 0 w 807"/>
                  <a:gd name="T5" fmla="*/ 399 h 800"/>
                  <a:gd name="T6" fmla="*/ 403 w 807"/>
                  <a:gd name="T7" fmla="*/ 0 h 800"/>
                  <a:gd name="T8" fmla="*/ 806 w 807"/>
                  <a:gd name="T9" fmla="*/ 399 h 800"/>
                  <a:gd name="T10" fmla="*/ 403 w 807"/>
                  <a:gd name="T11" fmla="*/ 799 h 800"/>
                  <a:gd name="T12" fmla="*/ 403 w 807"/>
                  <a:gd name="T13" fmla="*/ 44 h 800"/>
                  <a:gd name="T14" fmla="*/ 403 w 807"/>
                  <a:gd name="T15" fmla="*/ 44 h 800"/>
                  <a:gd name="T16" fmla="*/ 45 w 807"/>
                  <a:gd name="T17" fmla="*/ 399 h 800"/>
                  <a:gd name="T18" fmla="*/ 403 w 807"/>
                  <a:gd name="T19" fmla="*/ 754 h 800"/>
                  <a:gd name="T20" fmla="*/ 761 w 807"/>
                  <a:gd name="T21" fmla="*/ 399 h 800"/>
                  <a:gd name="T22" fmla="*/ 403 w 807"/>
                  <a:gd name="T23" fmla="*/ 44 h 800"/>
                  <a:gd name="T24" fmla="*/ 403 w 807"/>
                  <a:gd name="T25" fmla="*/ 799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7" h="800">
                    <a:moveTo>
                      <a:pt x="403" y="799"/>
                    </a:moveTo>
                    <a:lnTo>
                      <a:pt x="403" y="799"/>
                    </a:lnTo>
                    <a:cubicBezTo>
                      <a:pt x="179" y="799"/>
                      <a:pt x="0" y="621"/>
                      <a:pt x="0" y="399"/>
                    </a:cubicBezTo>
                    <a:cubicBezTo>
                      <a:pt x="0" y="181"/>
                      <a:pt x="179" y="0"/>
                      <a:pt x="403" y="0"/>
                    </a:cubicBezTo>
                    <a:cubicBezTo>
                      <a:pt x="623" y="0"/>
                      <a:pt x="806" y="181"/>
                      <a:pt x="806" y="399"/>
                    </a:cubicBezTo>
                    <a:cubicBezTo>
                      <a:pt x="806" y="621"/>
                      <a:pt x="623" y="799"/>
                      <a:pt x="403" y="799"/>
                    </a:cubicBezTo>
                    <a:lnTo>
                      <a:pt x="403" y="44"/>
                    </a:lnTo>
                    <a:lnTo>
                      <a:pt x="403" y="44"/>
                    </a:lnTo>
                    <a:cubicBezTo>
                      <a:pt x="205" y="44"/>
                      <a:pt x="45" y="203"/>
                      <a:pt x="45" y="399"/>
                    </a:cubicBezTo>
                    <a:cubicBezTo>
                      <a:pt x="45" y="595"/>
                      <a:pt x="205" y="754"/>
                      <a:pt x="403" y="754"/>
                    </a:cubicBezTo>
                    <a:cubicBezTo>
                      <a:pt x="601" y="754"/>
                      <a:pt x="761" y="595"/>
                      <a:pt x="761" y="399"/>
                    </a:cubicBezTo>
                    <a:cubicBezTo>
                      <a:pt x="761" y="203"/>
                      <a:pt x="601" y="44"/>
                      <a:pt x="403" y="44"/>
                    </a:cubicBezTo>
                    <a:lnTo>
                      <a:pt x="403" y="799"/>
                    </a:lnTo>
                  </a:path>
                </a:pathLst>
              </a:custGeom>
              <a:solidFill>
                <a:srgbClr val="93959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 name="Freeform 1280"/>
              <p:cNvSpPr>
                <a:spLocks noChangeArrowheads="1"/>
              </p:cNvSpPr>
              <p:nvPr/>
            </p:nvSpPr>
            <p:spPr bwMode="auto">
              <a:xfrm>
                <a:off x="7689851" y="3582523"/>
                <a:ext cx="128588" cy="255588"/>
              </a:xfrm>
              <a:custGeom>
                <a:avLst/>
                <a:gdLst>
                  <a:gd name="T0" fmla="*/ 0 w 359"/>
                  <a:gd name="T1" fmla="*/ 0 h 711"/>
                  <a:gd name="T2" fmla="*/ 0 w 359"/>
                  <a:gd name="T3" fmla="*/ 0 h 711"/>
                  <a:gd name="T4" fmla="*/ 0 w 359"/>
                  <a:gd name="T5" fmla="*/ 710 h 711"/>
                  <a:gd name="T6" fmla="*/ 358 w 359"/>
                  <a:gd name="T7" fmla="*/ 355 h 711"/>
                  <a:gd name="T8" fmla="*/ 0 w 359"/>
                  <a:gd name="T9" fmla="*/ 0 h 711"/>
                </a:gdLst>
                <a:ahLst/>
                <a:cxnLst>
                  <a:cxn ang="0">
                    <a:pos x="T0" y="T1"/>
                  </a:cxn>
                  <a:cxn ang="0">
                    <a:pos x="T2" y="T3"/>
                  </a:cxn>
                  <a:cxn ang="0">
                    <a:pos x="T4" y="T5"/>
                  </a:cxn>
                  <a:cxn ang="0">
                    <a:pos x="T6" y="T7"/>
                  </a:cxn>
                  <a:cxn ang="0">
                    <a:pos x="T8" y="T9"/>
                  </a:cxn>
                </a:cxnLst>
                <a:rect l="0" t="0" r="r" b="b"/>
                <a:pathLst>
                  <a:path w="359" h="711">
                    <a:moveTo>
                      <a:pt x="0" y="0"/>
                    </a:moveTo>
                    <a:lnTo>
                      <a:pt x="0" y="0"/>
                    </a:lnTo>
                    <a:cubicBezTo>
                      <a:pt x="0" y="710"/>
                      <a:pt x="0" y="710"/>
                      <a:pt x="0" y="710"/>
                    </a:cubicBezTo>
                    <a:cubicBezTo>
                      <a:pt x="198" y="710"/>
                      <a:pt x="358" y="551"/>
                      <a:pt x="358" y="355"/>
                    </a:cubicBezTo>
                    <a:cubicBezTo>
                      <a:pt x="358" y="159"/>
                      <a:pt x="198" y="0"/>
                      <a:pt x="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 name="Freeform 1281"/>
              <p:cNvSpPr>
                <a:spLocks noChangeArrowheads="1"/>
              </p:cNvSpPr>
              <p:nvPr/>
            </p:nvSpPr>
            <p:spPr bwMode="auto">
              <a:xfrm>
                <a:off x="7675564" y="3741273"/>
                <a:ext cx="28575" cy="28575"/>
              </a:xfrm>
              <a:custGeom>
                <a:avLst/>
                <a:gdLst>
                  <a:gd name="T0" fmla="*/ 78 w 79"/>
                  <a:gd name="T1" fmla="*/ 37 h 79"/>
                  <a:gd name="T2" fmla="*/ 78 w 79"/>
                  <a:gd name="T3" fmla="*/ 37 h 79"/>
                  <a:gd name="T4" fmla="*/ 41 w 79"/>
                  <a:gd name="T5" fmla="*/ 78 h 79"/>
                  <a:gd name="T6" fmla="*/ 0 w 79"/>
                  <a:gd name="T7" fmla="*/ 37 h 79"/>
                  <a:gd name="T8" fmla="*/ 41 w 79"/>
                  <a:gd name="T9" fmla="*/ 0 h 79"/>
                  <a:gd name="T10" fmla="*/ 78 w 79"/>
                  <a:gd name="T11" fmla="*/ 37 h 79"/>
                </a:gdLst>
                <a:ahLst/>
                <a:cxnLst>
                  <a:cxn ang="0">
                    <a:pos x="T0" y="T1"/>
                  </a:cxn>
                  <a:cxn ang="0">
                    <a:pos x="T2" y="T3"/>
                  </a:cxn>
                  <a:cxn ang="0">
                    <a:pos x="T4" y="T5"/>
                  </a:cxn>
                  <a:cxn ang="0">
                    <a:pos x="T6" y="T7"/>
                  </a:cxn>
                  <a:cxn ang="0">
                    <a:pos x="T8" y="T9"/>
                  </a:cxn>
                  <a:cxn ang="0">
                    <a:pos x="T10" y="T11"/>
                  </a:cxn>
                </a:cxnLst>
                <a:rect l="0" t="0" r="r" b="b"/>
                <a:pathLst>
                  <a:path w="79" h="79">
                    <a:moveTo>
                      <a:pt x="78" y="37"/>
                    </a:moveTo>
                    <a:lnTo>
                      <a:pt x="78" y="37"/>
                    </a:lnTo>
                    <a:cubicBezTo>
                      <a:pt x="78" y="59"/>
                      <a:pt x="63" y="78"/>
                      <a:pt x="41" y="78"/>
                    </a:cubicBezTo>
                    <a:cubicBezTo>
                      <a:pt x="19" y="78"/>
                      <a:pt x="0" y="59"/>
                      <a:pt x="0" y="37"/>
                    </a:cubicBezTo>
                    <a:cubicBezTo>
                      <a:pt x="0" y="19"/>
                      <a:pt x="19" y="0"/>
                      <a:pt x="41" y="0"/>
                    </a:cubicBezTo>
                    <a:cubicBezTo>
                      <a:pt x="63" y="0"/>
                      <a:pt x="78" y="19"/>
                      <a:pt x="78" y="37"/>
                    </a:cubicBez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 name="Freeform 1282"/>
              <p:cNvSpPr>
                <a:spLocks noChangeArrowheads="1"/>
              </p:cNvSpPr>
              <p:nvPr/>
            </p:nvSpPr>
            <p:spPr bwMode="auto">
              <a:xfrm>
                <a:off x="7602539" y="3646023"/>
                <a:ext cx="173037" cy="52388"/>
              </a:xfrm>
              <a:custGeom>
                <a:avLst/>
                <a:gdLst>
                  <a:gd name="T0" fmla="*/ 447 w 482"/>
                  <a:gd name="T1" fmla="*/ 144 h 145"/>
                  <a:gd name="T2" fmla="*/ 447 w 482"/>
                  <a:gd name="T3" fmla="*/ 144 h 145"/>
                  <a:gd name="T4" fmla="*/ 242 w 482"/>
                  <a:gd name="T5" fmla="*/ 44 h 145"/>
                  <a:gd name="T6" fmla="*/ 37 w 482"/>
                  <a:gd name="T7" fmla="*/ 144 h 145"/>
                  <a:gd name="T8" fmla="*/ 0 w 482"/>
                  <a:gd name="T9" fmla="*/ 118 h 145"/>
                  <a:gd name="T10" fmla="*/ 242 w 482"/>
                  <a:gd name="T11" fmla="*/ 0 h 145"/>
                  <a:gd name="T12" fmla="*/ 481 w 482"/>
                  <a:gd name="T13" fmla="*/ 118 h 145"/>
                  <a:gd name="T14" fmla="*/ 447 w 482"/>
                  <a:gd name="T15" fmla="*/ 144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2" h="145">
                    <a:moveTo>
                      <a:pt x="447" y="144"/>
                    </a:moveTo>
                    <a:lnTo>
                      <a:pt x="447" y="144"/>
                    </a:lnTo>
                    <a:cubicBezTo>
                      <a:pt x="399" y="81"/>
                      <a:pt x="320" y="44"/>
                      <a:pt x="242" y="44"/>
                    </a:cubicBezTo>
                    <a:cubicBezTo>
                      <a:pt x="160" y="44"/>
                      <a:pt x="85" y="81"/>
                      <a:pt x="37" y="144"/>
                    </a:cubicBezTo>
                    <a:cubicBezTo>
                      <a:pt x="0" y="118"/>
                      <a:pt x="0" y="118"/>
                      <a:pt x="0" y="118"/>
                    </a:cubicBezTo>
                    <a:cubicBezTo>
                      <a:pt x="59" y="44"/>
                      <a:pt x="149" y="0"/>
                      <a:pt x="242" y="0"/>
                    </a:cubicBezTo>
                    <a:cubicBezTo>
                      <a:pt x="335" y="0"/>
                      <a:pt x="425" y="44"/>
                      <a:pt x="481" y="118"/>
                    </a:cubicBezTo>
                    <a:lnTo>
                      <a:pt x="447" y="144"/>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 name="Freeform 1283"/>
              <p:cNvSpPr>
                <a:spLocks noChangeArrowheads="1"/>
              </p:cNvSpPr>
              <p:nvPr/>
            </p:nvSpPr>
            <p:spPr bwMode="auto">
              <a:xfrm>
                <a:off x="7627939" y="3679361"/>
                <a:ext cx="123825" cy="39687"/>
              </a:xfrm>
              <a:custGeom>
                <a:avLst/>
                <a:gdLst>
                  <a:gd name="T0" fmla="*/ 310 w 345"/>
                  <a:gd name="T1" fmla="*/ 111 h 112"/>
                  <a:gd name="T2" fmla="*/ 310 w 345"/>
                  <a:gd name="T3" fmla="*/ 111 h 112"/>
                  <a:gd name="T4" fmla="*/ 172 w 345"/>
                  <a:gd name="T5" fmla="*/ 44 h 112"/>
                  <a:gd name="T6" fmla="*/ 34 w 345"/>
                  <a:gd name="T7" fmla="*/ 111 h 112"/>
                  <a:gd name="T8" fmla="*/ 0 w 345"/>
                  <a:gd name="T9" fmla="*/ 81 h 112"/>
                  <a:gd name="T10" fmla="*/ 172 w 345"/>
                  <a:gd name="T11" fmla="*/ 0 h 112"/>
                  <a:gd name="T12" fmla="*/ 344 w 345"/>
                  <a:gd name="T13" fmla="*/ 81 h 112"/>
                  <a:gd name="T14" fmla="*/ 310 w 345"/>
                  <a:gd name="T15" fmla="*/ 111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5" h="112">
                    <a:moveTo>
                      <a:pt x="310" y="111"/>
                    </a:moveTo>
                    <a:lnTo>
                      <a:pt x="310" y="111"/>
                    </a:lnTo>
                    <a:cubicBezTo>
                      <a:pt x="277" y="66"/>
                      <a:pt x="224" y="44"/>
                      <a:pt x="172" y="44"/>
                    </a:cubicBezTo>
                    <a:cubicBezTo>
                      <a:pt x="116" y="44"/>
                      <a:pt x="68" y="66"/>
                      <a:pt x="34" y="111"/>
                    </a:cubicBezTo>
                    <a:cubicBezTo>
                      <a:pt x="0" y="81"/>
                      <a:pt x="0" y="81"/>
                      <a:pt x="0" y="81"/>
                    </a:cubicBezTo>
                    <a:cubicBezTo>
                      <a:pt x="42" y="29"/>
                      <a:pt x="105" y="0"/>
                      <a:pt x="172" y="0"/>
                    </a:cubicBezTo>
                    <a:cubicBezTo>
                      <a:pt x="239" y="0"/>
                      <a:pt x="303" y="29"/>
                      <a:pt x="344" y="81"/>
                    </a:cubicBezTo>
                    <a:lnTo>
                      <a:pt x="310" y="111"/>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 name="Freeform 1284"/>
              <p:cNvSpPr>
                <a:spLocks noChangeArrowheads="1"/>
              </p:cNvSpPr>
              <p:nvPr/>
            </p:nvSpPr>
            <p:spPr bwMode="auto">
              <a:xfrm>
                <a:off x="7653339" y="3709523"/>
                <a:ext cx="74612" cy="28575"/>
              </a:xfrm>
              <a:custGeom>
                <a:avLst/>
                <a:gdLst>
                  <a:gd name="T0" fmla="*/ 171 w 206"/>
                  <a:gd name="T1" fmla="*/ 77 h 78"/>
                  <a:gd name="T2" fmla="*/ 171 w 206"/>
                  <a:gd name="T3" fmla="*/ 77 h 78"/>
                  <a:gd name="T4" fmla="*/ 104 w 206"/>
                  <a:gd name="T5" fmla="*/ 44 h 78"/>
                  <a:gd name="T6" fmla="*/ 37 w 206"/>
                  <a:gd name="T7" fmla="*/ 77 h 78"/>
                  <a:gd name="T8" fmla="*/ 0 w 206"/>
                  <a:gd name="T9" fmla="*/ 51 h 78"/>
                  <a:gd name="T10" fmla="*/ 104 w 206"/>
                  <a:gd name="T11" fmla="*/ 0 h 78"/>
                  <a:gd name="T12" fmla="*/ 205 w 206"/>
                  <a:gd name="T13" fmla="*/ 51 h 78"/>
                  <a:gd name="T14" fmla="*/ 171 w 206"/>
                  <a:gd name="T15" fmla="*/ 77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78">
                    <a:moveTo>
                      <a:pt x="171" y="77"/>
                    </a:moveTo>
                    <a:lnTo>
                      <a:pt x="171" y="77"/>
                    </a:lnTo>
                    <a:cubicBezTo>
                      <a:pt x="156" y="55"/>
                      <a:pt x="130" y="44"/>
                      <a:pt x="104" y="44"/>
                    </a:cubicBezTo>
                    <a:cubicBezTo>
                      <a:pt x="78" y="44"/>
                      <a:pt x="52" y="55"/>
                      <a:pt x="37" y="77"/>
                    </a:cubicBezTo>
                    <a:cubicBezTo>
                      <a:pt x="0" y="51"/>
                      <a:pt x="0" y="51"/>
                      <a:pt x="0" y="51"/>
                    </a:cubicBezTo>
                    <a:cubicBezTo>
                      <a:pt x="26" y="18"/>
                      <a:pt x="63" y="0"/>
                      <a:pt x="104" y="0"/>
                    </a:cubicBezTo>
                    <a:cubicBezTo>
                      <a:pt x="145" y="0"/>
                      <a:pt x="182" y="18"/>
                      <a:pt x="205" y="51"/>
                    </a:cubicBezTo>
                    <a:lnTo>
                      <a:pt x="171" y="77"/>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 name="Freeform 1285"/>
              <p:cNvSpPr>
                <a:spLocks noChangeArrowheads="1"/>
              </p:cNvSpPr>
              <p:nvPr/>
            </p:nvSpPr>
            <p:spPr bwMode="auto">
              <a:xfrm>
                <a:off x="7451726" y="3722223"/>
                <a:ext cx="193675" cy="192088"/>
              </a:xfrm>
              <a:custGeom>
                <a:avLst/>
                <a:gdLst>
                  <a:gd name="T0" fmla="*/ 269 w 538"/>
                  <a:gd name="T1" fmla="*/ 532 h 533"/>
                  <a:gd name="T2" fmla="*/ 269 w 538"/>
                  <a:gd name="T3" fmla="*/ 532 h 533"/>
                  <a:gd name="T4" fmla="*/ 0 w 538"/>
                  <a:gd name="T5" fmla="*/ 266 h 533"/>
                  <a:gd name="T6" fmla="*/ 269 w 538"/>
                  <a:gd name="T7" fmla="*/ 0 h 533"/>
                  <a:gd name="T8" fmla="*/ 537 w 538"/>
                  <a:gd name="T9" fmla="*/ 266 h 533"/>
                  <a:gd name="T10" fmla="*/ 269 w 538"/>
                  <a:gd name="T11" fmla="*/ 532 h 533"/>
                  <a:gd name="T12" fmla="*/ 269 w 538"/>
                  <a:gd name="T13" fmla="*/ 40 h 533"/>
                  <a:gd name="T14" fmla="*/ 269 w 538"/>
                  <a:gd name="T15" fmla="*/ 40 h 533"/>
                  <a:gd name="T16" fmla="*/ 45 w 538"/>
                  <a:gd name="T17" fmla="*/ 266 h 533"/>
                  <a:gd name="T18" fmla="*/ 269 w 538"/>
                  <a:gd name="T19" fmla="*/ 488 h 533"/>
                  <a:gd name="T20" fmla="*/ 492 w 538"/>
                  <a:gd name="T21" fmla="*/ 266 h 533"/>
                  <a:gd name="T22" fmla="*/ 269 w 538"/>
                  <a:gd name="T23" fmla="*/ 4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8" h="533">
                    <a:moveTo>
                      <a:pt x="269" y="532"/>
                    </a:moveTo>
                    <a:lnTo>
                      <a:pt x="269" y="532"/>
                    </a:lnTo>
                    <a:cubicBezTo>
                      <a:pt x="119" y="532"/>
                      <a:pt x="0" y="410"/>
                      <a:pt x="0" y="266"/>
                    </a:cubicBezTo>
                    <a:cubicBezTo>
                      <a:pt x="0" y="118"/>
                      <a:pt x="119" y="0"/>
                      <a:pt x="269" y="0"/>
                    </a:cubicBezTo>
                    <a:cubicBezTo>
                      <a:pt x="414" y="0"/>
                      <a:pt x="537" y="118"/>
                      <a:pt x="537" y="266"/>
                    </a:cubicBezTo>
                    <a:cubicBezTo>
                      <a:pt x="537" y="410"/>
                      <a:pt x="414" y="532"/>
                      <a:pt x="269" y="532"/>
                    </a:cubicBezTo>
                    <a:close/>
                    <a:moveTo>
                      <a:pt x="269" y="40"/>
                    </a:moveTo>
                    <a:lnTo>
                      <a:pt x="269" y="40"/>
                    </a:lnTo>
                    <a:cubicBezTo>
                      <a:pt x="146" y="40"/>
                      <a:pt x="45" y="140"/>
                      <a:pt x="45" y="266"/>
                    </a:cubicBezTo>
                    <a:cubicBezTo>
                      <a:pt x="45" y="388"/>
                      <a:pt x="146" y="488"/>
                      <a:pt x="269" y="488"/>
                    </a:cubicBezTo>
                    <a:cubicBezTo>
                      <a:pt x="392" y="488"/>
                      <a:pt x="492" y="388"/>
                      <a:pt x="492" y="266"/>
                    </a:cubicBezTo>
                    <a:cubicBezTo>
                      <a:pt x="492" y="140"/>
                      <a:pt x="392" y="40"/>
                      <a:pt x="269" y="40"/>
                    </a:cubicBezTo>
                    <a:close/>
                  </a:path>
                </a:pathLst>
              </a:custGeom>
              <a:solidFill>
                <a:srgbClr val="93959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 name="Freeform 1286"/>
              <p:cNvSpPr>
                <a:spLocks noChangeArrowheads="1"/>
              </p:cNvSpPr>
              <p:nvPr/>
            </p:nvSpPr>
            <p:spPr bwMode="auto">
              <a:xfrm>
                <a:off x="7467601" y="3736511"/>
                <a:ext cx="161925" cy="161925"/>
              </a:xfrm>
              <a:custGeom>
                <a:avLst/>
                <a:gdLst>
                  <a:gd name="T0" fmla="*/ 224 w 448"/>
                  <a:gd name="T1" fmla="*/ 0 h 449"/>
                  <a:gd name="T2" fmla="*/ 224 w 448"/>
                  <a:gd name="T3" fmla="*/ 0 h 449"/>
                  <a:gd name="T4" fmla="*/ 0 w 448"/>
                  <a:gd name="T5" fmla="*/ 226 h 449"/>
                  <a:gd name="T6" fmla="*/ 224 w 448"/>
                  <a:gd name="T7" fmla="*/ 448 h 449"/>
                  <a:gd name="T8" fmla="*/ 447 w 448"/>
                  <a:gd name="T9" fmla="*/ 226 h 449"/>
                  <a:gd name="T10" fmla="*/ 224 w 448"/>
                  <a:gd name="T11" fmla="*/ 0 h 449"/>
                </a:gdLst>
                <a:ahLst/>
                <a:cxnLst>
                  <a:cxn ang="0">
                    <a:pos x="T0" y="T1"/>
                  </a:cxn>
                  <a:cxn ang="0">
                    <a:pos x="T2" y="T3"/>
                  </a:cxn>
                  <a:cxn ang="0">
                    <a:pos x="T4" y="T5"/>
                  </a:cxn>
                  <a:cxn ang="0">
                    <a:pos x="T6" y="T7"/>
                  </a:cxn>
                  <a:cxn ang="0">
                    <a:pos x="T8" y="T9"/>
                  </a:cxn>
                  <a:cxn ang="0">
                    <a:pos x="T10" y="T11"/>
                  </a:cxn>
                </a:cxnLst>
                <a:rect l="0" t="0" r="r" b="b"/>
                <a:pathLst>
                  <a:path w="448" h="449">
                    <a:moveTo>
                      <a:pt x="224" y="0"/>
                    </a:moveTo>
                    <a:lnTo>
                      <a:pt x="224" y="0"/>
                    </a:lnTo>
                    <a:cubicBezTo>
                      <a:pt x="101" y="0"/>
                      <a:pt x="0" y="100"/>
                      <a:pt x="0" y="226"/>
                    </a:cubicBezTo>
                    <a:cubicBezTo>
                      <a:pt x="0" y="348"/>
                      <a:pt x="101" y="448"/>
                      <a:pt x="224" y="448"/>
                    </a:cubicBezTo>
                    <a:cubicBezTo>
                      <a:pt x="347" y="448"/>
                      <a:pt x="447" y="348"/>
                      <a:pt x="447" y="226"/>
                    </a:cubicBezTo>
                    <a:cubicBezTo>
                      <a:pt x="447" y="100"/>
                      <a:pt x="347" y="0"/>
                      <a:pt x="224" y="0"/>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77" name="Group 34"/>
            <p:cNvGrpSpPr>
              <a:grpSpLocks noChangeAspect="1"/>
            </p:cNvGrpSpPr>
            <p:nvPr/>
          </p:nvGrpSpPr>
          <p:grpSpPr bwMode="auto">
            <a:xfrm>
              <a:off x="1276259" y="3567580"/>
              <a:ext cx="78432" cy="103981"/>
              <a:chOff x="2750" y="1441"/>
              <a:chExt cx="264" cy="350"/>
            </a:xfrm>
          </p:grpSpPr>
          <p:sp>
            <p:nvSpPr>
              <p:cNvPr id="78" name="Rectangle 35"/>
              <p:cNvSpPr>
                <a:spLocks noChangeArrowheads="1"/>
              </p:cNvSpPr>
              <p:nvPr/>
            </p:nvSpPr>
            <p:spPr bwMode="auto">
              <a:xfrm>
                <a:off x="2766" y="1598"/>
                <a:ext cx="228" cy="1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36"/>
              <p:cNvSpPr>
                <a:spLocks noChangeArrowheads="1"/>
              </p:cNvSpPr>
              <p:nvPr/>
            </p:nvSpPr>
            <p:spPr bwMode="auto">
              <a:xfrm>
                <a:off x="2880" y="1598"/>
                <a:ext cx="114" cy="177"/>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37"/>
              <p:cNvSpPr>
                <a:spLocks/>
              </p:cNvSpPr>
              <p:nvPr/>
            </p:nvSpPr>
            <p:spPr bwMode="auto">
              <a:xfrm>
                <a:off x="2856" y="1638"/>
                <a:ext cx="52" cy="93"/>
              </a:xfrm>
              <a:custGeom>
                <a:avLst/>
                <a:gdLst>
                  <a:gd name="T0" fmla="*/ 6 w 13"/>
                  <a:gd name="T1" fmla="*/ 0 h 23"/>
                  <a:gd name="T2" fmla="*/ 0 w 13"/>
                  <a:gd name="T3" fmla="*/ 7 h 23"/>
                  <a:gd name="T4" fmla="*/ 4 w 13"/>
                  <a:gd name="T5" fmla="*/ 13 h 23"/>
                  <a:gd name="T6" fmla="*/ 4 w 13"/>
                  <a:gd name="T7" fmla="*/ 23 h 23"/>
                  <a:gd name="T8" fmla="*/ 9 w 13"/>
                  <a:gd name="T9" fmla="*/ 23 h 23"/>
                  <a:gd name="T10" fmla="*/ 9 w 13"/>
                  <a:gd name="T11" fmla="*/ 13 h 23"/>
                  <a:gd name="T12" fmla="*/ 13 w 13"/>
                  <a:gd name="T13" fmla="*/ 7 h 23"/>
                  <a:gd name="T14" fmla="*/ 6 w 13"/>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3">
                    <a:moveTo>
                      <a:pt x="6" y="0"/>
                    </a:moveTo>
                    <a:cubicBezTo>
                      <a:pt x="3" y="0"/>
                      <a:pt x="0" y="3"/>
                      <a:pt x="0" y="7"/>
                    </a:cubicBezTo>
                    <a:cubicBezTo>
                      <a:pt x="0" y="9"/>
                      <a:pt x="2" y="12"/>
                      <a:pt x="4" y="13"/>
                    </a:cubicBezTo>
                    <a:cubicBezTo>
                      <a:pt x="4" y="23"/>
                      <a:pt x="4" y="23"/>
                      <a:pt x="4" y="23"/>
                    </a:cubicBezTo>
                    <a:cubicBezTo>
                      <a:pt x="9" y="23"/>
                      <a:pt x="9" y="23"/>
                      <a:pt x="9" y="23"/>
                    </a:cubicBezTo>
                    <a:cubicBezTo>
                      <a:pt x="9" y="13"/>
                      <a:pt x="9" y="13"/>
                      <a:pt x="9" y="13"/>
                    </a:cubicBezTo>
                    <a:cubicBezTo>
                      <a:pt x="11" y="12"/>
                      <a:pt x="13" y="9"/>
                      <a:pt x="13" y="7"/>
                    </a:cubicBezTo>
                    <a:cubicBezTo>
                      <a:pt x="13" y="3"/>
                      <a:pt x="10" y="0"/>
                      <a:pt x="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38"/>
              <p:cNvSpPr>
                <a:spLocks noEditPoints="1"/>
              </p:cNvSpPr>
              <p:nvPr/>
            </p:nvSpPr>
            <p:spPr bwMode="auto">
              <a:xfrm>
                <a:off x="2750" y="1441"/>
                <a:ext cx="264" cy="350"/>
              </a:xfrm>
              <a:custGeom>
                <a:avLst/>
                <a:gdLst>
                  <a:gd name="T0" fmla="*/ 15 w 65"/>
                  <a:gd name="T1" fmla="*/ 34 h 87"/>
                  <a:gd name="T2" fmla="*/ 15 w 65"/>
                  <a:gd name="T3" fmla="*/ 24 h 87"/>
                  <a:gd name="T4" fmla="*/ 32 w 65"/>
                  <a:gd name="T5" fmla="*/ 7 h 87"/>
                  <a:gd name="T6" fmla="*/ 50 w 65"/>
                  <a:gd name="T7" fmla="*/ 24 h 87"/>
                  <a:gd name="T8" fmla="*/ 56 w 65"/>
                  <a:gd name="T9" fmla="*/ 24 h 87"/>
                  <a:gd name="T10" fmla="*/ 32 w 65"/>
                  <a:gd name="T11" fmla="*/ 0 h 87"/>
                  <a:gd name="T12" fmla="*/ 9 w 65"/>
                  <a:gd name="T13" fmla="*/ 24 h 87"/>
                  <a:gd name="T14" fmla="*/ 9 w 65"/>
                  <a:gd name="T15" fmla="*/ 34 h 87"/>
                  <a:gd name="T16" fmla="*/ 0 w 65"/>
                  <a:gd name="T17" fmla="*/ 34 h 87"/>
                  <a:gd name="T18" fmla="*/ 0 w 65"/>
                  <a:gd name="T19" fmla="*/ 87 h 87"/>
                  <a:gd name="T20" fmla="*/ 65 w 65"/>
                  <a:gd name="T21" fmla="*/ 87 h 87"/>
                  <a:gd name="T22" fmla="*/ 65 w 65"/>
                  <a:gd name="T23" fmla="*/ 34 h 87"/>
                  <a:gd name="T24" fmla="*/ 15 w 65"/>
                  <a:gd name="T25" fmla="*/ 34 h 87"/>
                  <a:gd name="T26" fmla="*/ 60 w 65"/>
                  <a:gd name="T27" fmla="*/ 83 h 87"/>
                  <a:gd name="T28" fmla="*/ 5 w 65"/>
                  <a:gd name="T29" fmla="*/ 83 h 87"/>
                  <a:gd name="T30" fmla="*/ 5 w 65"/>
                  <a:gd name="T31" fmla="*/ 39 h 87"/>
                  <a:gd name="T32" fmla="*/ 60 w 65"/>
                  <a:gd name="T33" fmla="*/ 39 h 87"/>
                  <a:gd name="T34" fmla="*/ 60 w 65"/>
                  <a:gd name="T35"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87">
                    <a:moveTo>
                      <a:pt x="15" y="34"/>
                    </a:moveTo>
                    <a:cubicBezTo>
                      <a:pt x="15" y="24"/>
                      <a:pt x="15" y="24"/>
                      <a:pt x="15" y="24"/>
                    </a:cubicBezTo>
                    <a:cubicBezTo>
                      <a:pt x="15" y="15"/>
                      <a:pt x="23" y="7"/>
                      <a:pt x="32" y="7"/>
                    </a:cubicBezTo>
                    <a:cubicBezTo>
                      <a:pt x="42" y="7"/>
                      <a:pt x="49" y="14"/>
                      <a:pt x="50" y="24"/>
                    </a:cubicBezTo>
                    <a:cubicBezTo>
                      <a:pt x="56" y="24"/>
                      <a:pt x="56" y="24"/>
                      <a:pt x="56" y="24"/>
                    </a:cubicBezTo>
                    <a:cubicBezTo>
                      <a:pt x="56" y="11"/>
                      <a:pt x="45" y="0"/>
                      <a:pt x="32" y="0"/>
                    </a:cubicBezTo>
                    <a:cubicBezTo>
                      <a:pt x="19" y="0"/>
                      <a:pt x="9" y="11"/>
                      <a:pt x="9" y="24"/>
                    </a:cubicBezTo>
                    <a:cubicBezTo>
                      <a:pt x="9" y="34"/>
                      <a:pt x="9" y="34"/>
                      <a:pt x="9" y="34"/>
                    </a:cubicBezTo>
                    <a:cubicBezTo>
                      <a:pt x="0" y="34"/>
                      <a:pt x="0" y="34"/>
                      <a:pt x="0" y="34"/>
                    </a:cubicBezTo>
                    <a:cubicBezTo>
                      <a:pt x="0" y="87"/>
                      <a:pt x="0" y="87"/>
                      <a:pt x="0" y="87"/>
                    </a:cubicBezTo>
                    <a:cubicBezTo>
                      <a:pt x="65" y="87"/>
                      <a:pt x="65" y="87"/>
                      <a:pt x="65" y="87"/>
                    </a:cubicBezTo>
                    <a:cubicBezTo>
                      <a:pt x="65" y="34"/>
                      <a:pt x="65" y="34"/>
                      <a:pt x="65" y="34"/>
                    </a:cubicBezTo>
                    <a:lnTo>
                      <a:pt x="15" y="34"/>
                    </a:lnTo>
                    <a:close/>
                    <a:moveTo>
                      <a:pt x="60" y="83"/>
                    </a:moveTo>
                    <a:cubicBezTo>
                      <a:pt x="5" y="83"/>
                      <a:pt x="5" y="83"/>
                      <a:pt x="5" y="83"/>
                    </a:cubicBezTo>
                    <a:cubicBezTo>
                      <a:pt x="5" y="39"/>
                      <a:pt x="5" y="39"/>
                      <a:pt x="5" y="39"/>
                    </a:cubicBezTo>
                    <a:cubicBezTo>
                      <a:pt x="60" y="39"/>
                      <a:pt x="60" y="39"/>
                      <a:pt x="60" y="39"/>
                    </a:cubicBezTo>
                    <a:lnTo>
                      <a:pt x="60" y="8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88" name="Group 87"/>
          <p:cNvGrpSpPr/>
          <p:nvPr/>
        </p:nvGrpSpPr>
        <p:grpSpPr>
          <a:xfrm>
            <a:off x="5279027" y="1592026"/>
            <a:ext cx="993857" cy="1274303"/>
            <a:chOff x="3475088" y="3528139"/>
            <a:chExt cx="320675" cy="411163"/>
          </a:xfrm>
        </p:grpSpPr>
        <p:sp>
          <p:nvSpPr>
            <p:cNvPr id="89" name="Freeform 85"/>
            <p:cNvSpPr>
              <a:spLocks noChangeArrowheads="1"/>
            </p:cNvSpPr>
            <p:nvPr/>
          </p:nvSpPr>
          <p:spPr bwMode="auto">
            <a:xfrm>
              <a:off x="3594151" y="3698002"/>
              <a:ext cx="182562" cy="223837"/>
            </a:xfrm>
            <a:custGeom>
              <a:avLst/>
              <a:gdLst>
                <a:gd name="T0" fmla="*/ 17 w 506"/>
                <a:gd name="T1" fmla="*/ 325 h 621"/>
                <a:gd name="T2" fmla="*/ 17 w 506"/>
                <a:gd name="T3" fmla="*/ 325 h 621"/>
                <a:gd name="T4" fmla="*/ 299 w 506"/>
                <a:gd name="T5" fmla="*/ 620 h 621"/>
                <a:gd name="T6" fmla="*/ 505 w 506"/>
                <a:gd name="T7" fmla="*/ 620 h 621"/>
                <a:gd name="T8" fmla="*/ 505 w 506"/>
                <a:gd name="T9" fmla="*/ 245 h 621"/>
                <a:gd name="T10" fmla="*/ 257 w 506"/>
                <a:gd name="T11" fmla="*/ 0 h 621"/>
                <a:gd name="T12" fmla="*/ 257 w 506"/>
                <a:gd name="T13" fmla="*/ 388 h 621"/>
                <a:gd name="T14" fmla="*/ 105 w 506"/>
                <a:gd name="T15" fmla="*/ 237 h 621"/>
                <a:gd name="T16" fmla="*/ 17 w 506"/>
                <a:gd name="T17" fmla="*/ 237 h 621"/>
                <a:gd name="T18" fmla="*/ 0 w 506"/>
                <a:gd name="T19" fmla="*/ 279 h 621"/>
                <a:gd name="T20" fmla="*/ 17 w 506"/>
                <a:gd name="T21" fmla="*/ 32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6" h="621">
                  <a:moveTo>
                    <a:pt x="17" y="325"/>
                  </a:moveTo>
                  <a:lnTo>
                    <a:pt x="17" y="325"/>
                  </a:lnTo>
                  <a:cubicBezTo>
                    <a:pt x="299" y="620"/>
                    <a:pt x="299" y="620"/>
                    <a:pt x="299" y="620"/>
                  </a:cubicBezTo>
                  <a:cubicBezTo>
                    <a:pt x="505" y="620"/>
                    <a:pt x="505" y="620"/>
                    <a:pt x="505" y="620"/>
                  </a:cubicBezTo>
                  <a:cubicBezTo>
                    <a:pt x="505" y="245"/>
                    <a:pt x="505" y="245"/>
                    <a:pt x="505" y="245"/>
                  </a:cubicBezTo>
                  <a:cubicBezTo>
                    <a:pt x="257" y="0"/>
                    <a:pt x="257" y="0"/>
                    <a:pt x="257" y="0"/>
                  </a:cubicBezTo>
                  <a:cubicBezTo>
                    <a:pt x="257" y="388"/>
                    <a:pt x="257" y="388"/>
                    <a:pt x="257" y="388"/>
                  </a:cubicBezTo>
                  <a:cubicBezTo>
                    <a:pt x="105" y="237"/>
                    <a:pt x="105" y="237"/>
                    <a:pt x="105" y="237"/>
                  </a:cubicBezTo>
                  <a:cubicBezTo>
                    <a:pt x="84" y="216"/>
                    <a:pt x="42" y="211"/>
                    <a:pt x="17" y="237"/>
                  </a:cubicBezTo>
                  <a:cubicBezTo>
                    <a:pt x="8" y="249"/>
                    <a:pt x="0" y="262"/>
                    <a:pt x="0" y="279"/>
                  </a:cubicBezTo>
                  <a:cubicBezTo>
                    <a:pt x="0" y="296"/>
                    <a:pt x="4" y="313"/>
                    <a:pt x="17" y="325"/>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0" name="Freeform 86"/>
            <p:cNvSpPr>
              <a:spLocks noChangeArrowheads="1"/>
            </p:cNvSpPr>
            <p:nvPr/>
          </p:nvSpPr>
          <p:spPr bwMode="auto">
            <a:xfrm>
              <a:off x="3492551" y="3545602"/>
              <a:ext cx="180975" cy="287337"/>
            </a:xfrm>
            <a:custGeom>
              <a:avLst/>
              <a:gdLst>
                <a:gd name="T0" fmla="*/ 501 w 502"/>
                <a:gd name="T1" fmla="*/ 797 h 798"/>
                <a:gd name="T2" fmla="*/ 0 w 502"/>
                <a:gd name="T3" fmla="*/ 797 h 798"/>
                <a:gd name="T4" fmla="*/ 0 w 502"/>
                <a:gd name="T5" fmla="*/ 0 h 798"/>
                <a:gd name="T6" fmla="*/ 501 w 502"/>
                <a:gd name="T7" fmla="*/ 0 h 798"/>
                <a:gd name="T8" fmla="*/ 501 w 502"/>
                <a:gd name="T9" fmla="*/ 797 h 798"/>
              </a:gdLst>
              <a:ahLst/>
              <a:cxnLst>
                <a:cxn ang="0">
                  <a:pos x="T0" y="T1"/>
                </a:cxn>
                <a:cxn ang="0">
                  <a:pos x="T2" y="T3"/>
                </a:cxn>
                <a:cxn ang="0">
                  <a:pos x="T4" y="T5"/>
                </a:cxn>
                <a:cxn ang="0">
                  <a:pos x="T6" y="T7"/>
                </a:cxn>
                <a:cxn ang="0">
                  <a:pos x="T8" y="T9"/>
                </a:cxn>
              </a:cxnLst>
              <a:rect l="0" t="0" r="r" b="b"/>
              <a:pathLst>
                <a:path w="502" h="798">
                  <a:moveTo>
                    <a:pt x="501" y="797"/>
                  </a:moveTo>
                  <a:lnTo>
                    <a:pt x="0" y="797"/>
                  </a:lnTo>
                  <a:lnTo>
                    <a:pt x="0" y="0"/>
                  </a:lnTo>
                  <a:lnTo>
                    <a:pt x="501" y="0"/>
                  </a:lnTo>
                  <a:lnTo>
                    <a:pt x="501" y="797"/>
                  </a:ln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1" name="Freeform 87"/>
            <p:cNvSpPr>
              <a:spLocks noChangeArrowheads="1"/>
            </p:cNvSpPr>
            <p:nvPr/>
          </p:nvSpPr>
          <p:spPr bwMode="auto">
            <a:xfrm>
              <a:off x="3492551" y="3545602"/>
              <a:ext cx="180975" cy="287337"/>
            </a:xfrm>
            <a:custGeom>
              <a:avLst/>
              <a:gdLst>
                <a:gd name="T0" fmla="*/ 501 w 502"/>
                <a:gd name="T1" fmla="*/ 797 h 798"/>
                <a:gd name="T2" fmla="*/ 0 w 502"/>
                <a:gd name="T3" fmla="*/ 797 h 798"/>
                <a:gd name="T4" fmla="*/ 0 w 502"/>
                <a:gd name="T5" fmla="*/ 0 h 798"/>
                <a:gd name="T6" fmla="*/ 501 w 502"/>
                <a:gd name="T7" fmla="*/ 0 h 798"/>
                <a:gd name="T8" fmla="*/ 501 w 502"/>
                <a:gd name="T9" fmla="*/ 797 h 798"/>
              </a:gdLst>
              <a:ahLst/>
              <a:cxnLst>
                <a:cxn ang="0">
                  <a:pos x="T0" y="T1"/>
                </a:cxn>
                <a:cxn ang="0">
                  <a:pos x="T2" y="T3"/>
                </a:cxn>
                <a:cxn ang="0">
                  <a:pos x="T4" y="T5"/>
                </a:cxn>
                <a:cxn ang="0">
                  <a:pos x="T6" y="T7"/>
                </a:cxn>
                <a:cxn ang="0">
                  <a:pos x="T8" y="T9"/>
                </a:cxn>
              </a:cxnLst>
              <a:rect l="0" t="0" r="r" b="b"/>
              <a:pathLst>
                <a:path w="502" h="798">
                  <a:moveTo>
                    <a:pt x="501" y="797"/>
                  </a:moveTo>
                  <a:lnTo>
                    <a:pt x="0" y="797"/>
                  </a:lnTo>
                  <a:lnTo>
                    <a:pt x="0" y="0"/>
                  </a:lnTo>
                  <a:lnTo>
                    <a:pt x="501" y="0"/>
                  </a:lnTo>
                  <a:lnTo>
                    <a:pt x="501" y="797"/>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2" name="Freeform 88"/>
            <p:cNvSpPr>
              <a:spLocks noChangeArrowheads="1"/>
            </p:cNvSpPr>
            <p:nvPr/>
          </p:nvSpPr>
          <p:spPr bwMode="auto">
            <a:xfrm>
              <a:off x="3606851" y="3847227"/>
              <a:ext cx="6350" cy="6350"/>
            </a:xfrm>
            <a:custGeom>
              <a:avLst/>
              <a:gdLst>
                <a:gd name="T0" fmla="*/ 0 w 17"/>
                <a:gd name="T1" fmla="*/ 0 h 18"/>
                <a:gd name="T2" fmla="*/ 8 w 17"/>
                <a:gd name="T3" fmla="*/ 12 h 18"/>
                <a:gd name="T4" fmla="*/ 16 w 17"/>
                <a:gd name="T5" fmla="*/ 17 h 18"/>
                <a:gd name="T6" fmla="*/ 0 w 17"/>
                <a:gd name="T7" fmla="*/ 0 h 18"/>
              </a:gdLst>
              <a:ahLst/>
              <a:cxnLst>
                <a:cxn ang="0">
                  <a:pos x="T0" y="T1"/>
                </a:cxn>
                <a:cxn ang="0">
                  <a:pos x="T2" y="T3"/>
                </a:cxn>
                <a:cxn ang="0">
                  <a:pos x="T4" y="T5"/>
                </a:cxn>
                <a:cxn ang="0">
                  <a:pos x="T6" y="T7"/>
                </a:cxn>
              </a:cxnLst>
              <a:rect l="0" t="0" r="r" b="b"/>
              <a:pathLst>
                <a:path w="17" h="18">
                  <a:moveTo>
                    <a:pt x="0" y="0"/>
                  </a:moveTo>
                  <a:lnTo>
                    <a:pt x="8" y="12"/>
                  </a:lnTo>
                  <a:lnTo>
                    <a:pt x="16" y="17"/>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3" name="Freeform 89"/>
            <p:cNvSpPr>
              <a:spLocks noChangeArrowheads="1"/>
            </p:cNvSpPr>
            <p:nvPr/>
          </p:nvSpPr>
          <p:spPr bwMode="auto">
            <a:xfrm>
              <a:off x="3606851" y="3847227"/>
              <a:ext cx="6350" cy="6350"/>
            </a:xfrm>
            <a:custGeom>
              <a:avLst/>
              <a:gdLst>
                <a:gd name="T0" fmla="*/ 0 w 17"/>
                <a:gd name="T1" fmla="*/ 0 h 18"/>
                <a:gd name="T2" fmla="*/ 8 w 17"/>
                <a:gd name="T3" fmla="*/ 12 h 18"/>
                <a:gd name="T4" fmla="*/ 16 w 17"/>
                <a:gd name="T5" fmla="*/ 17 h 18"/>
                <a:gd name="T6" fmla="*/ 0 w 17"/>
                <a:gd name="T7" fmla="*/ 0 h 18"/>
              </a:gdLst>
              <a:ahLst/>
              <a:cxnLst>
                <a:cxn ang="0">
                  <a:pos x="T0" y="T1"/>
                </a:cxn>
                <a:cxn ang="0">
                  <a:pos x="T2" y="T3"/>
                </a:cxn>
                <a:cxn ang="0">
                  <a:pos x="T4" y="T5"/>
                </a:cxn>
                <a:cxn ang="0">
                  <a:pos x="T6" y="T7"/>
                </a:cxn>
              </a:cxnLst>
              <a:rect l="0" t="0" r="r" b="b"/>
              <a:pathLst>
                <a:path w="17" h="18">
                  <a:moveTo>
                    <a:pt x="0" y="0"/>
                  </a:moveTo>
                  <a:lnTo>
                    <a:pt x="8" y="12"/>
                  </a:lnTo>
                  <a:lnTo>
                    <a:pt x="16" y="17"/>
                  </a:lnTo>
                  <a:lnTo>
                    <a:pt x="0"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4" name="Freeform 90"/>
            <p:cNvSpPr>
              <a:spLocks noChangeArrowheads="1"/>
            </p:cNvSpPr>
            <p:nvPr/>
          </p:nvSpPr>
          <p:spPr bwMode="auto">
            <a:xfrm>
              <a:off x="3581451" y="3815477"/>
              <a:ext cx="12700" cy="17462"/>
            </a:xfrm>
            <a:custGeom>
              <a:avLst/>
              <a:gdLst>
                <a:gd name="T0" fmla="*/ 0 w 35"/>
                <a:gd name="T1" fmla="*/ 0 h 48"/>
                <a:gd name="T2" fmla="*/ 0 w 35"/>
                <a:gd name="T3" fmla="*/ 0 h 48"/>
                <a:gd name="T4" fmla="*/ 0 w 35"/>
                <a:gd name="T5" fmla="*/ 47 h 48"/>
                <a:gd name="T6" fmla="*/ 34 w 35"/>
                <a:gd name="T7" fmla="*/ 47 h 48"/>
                <a:gd name="T8" fmla="*/ 17 w 35"/>
                <a:gd name="T9" fmla="*/ 30 h 48"/>
                <a:gd name="T10" fmla="*/ 17 w 35"/>
                <a:gd name="T11" fmla="*/ 30 h 48"/>
                <a:gd name="T12" fmla="*/ 0 w 35"/>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35" h="48">
                  <a:moveTo>
                    <a:pt x="0" y="0"/>
                  </a:moveTo>
                  <a:lnTo>
                    <a:pt x="0" y="0"/>
                  </a:lnTo>
                  <a:cubicBezTo>
                    <a:pt x="0" y="47"/>
                    <a:pt x="0" y="47"/>
                    <a:pt x="0" y="47"/>
                  </a:cubicBezTo>
                  <a:cubicBezTo>
                    <a:pt x="34" y="47"/>
                    <a:pt x="34" y="47"/>
                    <a:pt x="34" y="47"/>
                  </a:cubicBezTo>
                  <a:cubicBezTo>
                    <a:pt x="17" y="30"/>
                    <a:pt x="17" y="30"/>
                    <a:pt x="17" y="30"/>
                  </a:cubicBezTo>
                  <a:lnTo>
                    <a:pt x="17" y="30"/>
                  </a:lnTo>
                  <a:cubicBezTo>
                    <a:pt x="8" y="21"/>
                    <a:pt x="4" y="13"/>
                    <a:pt x="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5" name="Freeform 91"/>
            <p:cNvSpPr>
              <a:spLocks noChangeArrowheads="1"/>
            </p:cNvSpPr>
            <p:nvPr/>
          </p:nvSpPr>
          <p:spPr bwMode="auto">
            <a:xfrm>
              <a:off x="3581451" y="3832939"/>
              <a:ext cx="36512" cy="23813"/>
            </a:xfrm>
            <a:custGeom>
              <a:avLst/>
              <a:gdLst>
                <a:gd name="T0" fmla="*/ 34 w 102"/>
                <a:gd name="T1" fmla="*/ 0 h 68"/>
                <a:gd name="T2" fmla="*/ 0 w 102"/>
                <a:gd name="T3" fmla="*/ 0 h 68"/>
                <a:gd name="T4" fmla="*/ 0 w 102"/>
                <a:gd name="T5" fmla="*/ 67 h 68"/>
                <a:gd name="T6" fmla="*/ 101 w 102"/>
                <a:gd name="T7" fmla="*/ 67 h 68"/>
                <a:gd name="T8" fmla="*/ 88 w 102"/>
                <a:gd name="T9" fmla="*/ 55 h 68"/>
                <a:gd name="T10" fmla="*/ 80 w 102"/>
                <a:gd name="T11" fmla="*/ 50 h 68"/>
                <a:gd name="T12" fmla="*/ 72 w 102"/>
                <a:gd name="T13" fmla="*/ 38 h 68"/>
                <a:gd name="T14" fmla="*/ 34 w 102"/>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68">
                  <a:moveTo>
                    <a:pt x="34" y="0"/>
                  </a:moveTo>
                  <a:lnTo>
                    <a:pt x="0" y="0"/>
                  </a:lnTo>
                  <a:lnTo>
                    <a:pt x="0" y="67"/>
                  </a:lnTo>
                  <a:lnTo>
                    <a:pt x="101" y="67"/>
                  </a:lnTo>
                  <a:lnTo>
                    <a:pt x="88" y="55"/>
                  </a:lnTo>
                  <a:lnTo>
                    <a:pt x="80" y="50"/>
                  </a:lnTo>
                  <a:lnTo>
                    <a:pt x="72" y="38"/>
                  </a:lnTo>
                  <a:lnTo>
                    <a:pt x="3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 name="Freeform 92"/>
            <p:cNvSpPr>
              <a:spLocks noChangeArrowheads="1"/>
            </p:cNvSpPr>
            <p:nvPr/>
          </p:nvSpPr>
          <p:spPr bwMode="auto">
            <a:xfrm>
              <a:off x="3581451" y="3832939"/>
              <a:ext cx="36512" cy="23813"/>
            </a:xfrm>
            <a:custGeom>
              <a:avLst/>
              <a:gdLst>
                <a:gd name="T0" fmla="*/ 34 w 102"/>
                <a:gd name="T1" fmla="*/ 0 h 68"/>
                <a:gd name="T2" fmla="*/ 0 w 102"/>
                <a:gd name="T3" fmla="*/ 0 h 68"/>
                <a:gd name="T4" fmla="*/ 0 w 102"/>
                <a:gd name="T5" fmla="*/ 67 h 68"/>
                <a:gd name="T6" fmla="*/ 101 w 102"/>
                <a:gd name="T7" fmla="*/ 67 h 68"/>
                <a:gd name="T8" fmla="*/ 88 w 102"/>
                <a:gd name="T9" fmla="*/ 55 h 68"/>
                <a:gd name="T10" fmla="*/ 80 w 102"/>
                <a:gd name="T11" fmla="*/ 50 h 68"/>
                <a:gd name="T12" fmla="*/ 72 w 102"/>
                <a:gd name="T13" fmla="*/ 38 h 68"/>
                <a:gd name="T14" fmla="*/ 34 w 102"/>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68">
                  <a:moveTo>
                    <a:pt x="34" y="0"/>
                  </a:moveTo>
                  <a:lnTo>
                    <a:pt x="0" y="0"/>
                  </a:lnTo>
                  <a:lnTo>
                    <a:pt x="0" y="67"/>
                  </a:lnTo>
                  <a:lnTo>
                    <a:pt x="101" y="67"/>
                  </a:lnTo>
                  <a:lnTo>
                    <a:pt x="88" y="55"/>
                  </a:lnTo>
                  <a:lnTo>
                    <a:pt x="80" y="50"/>
                  </a:lnTo>
                  <a:lnTo>
                    <a:pt x="72" y="38"/>
                  </a:lnTo>
                  <a:lnTo>
                    <a:pt x="3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 name="Freeform 93"/>
            <p:cNvSpPr>
              <a:spLocks noChangeArrowheads="1"/>
            </p:cNvSpPr>
            <p:nvPr/>
          </p:nvSpPr>
          <p:spPr bwMode="auto">
            <a:xfrm>
              <a:off x="3581451" y="3832939"/>
              <a:ext cx="12700" cy="1588"/>
            </a:xfrm>
            <a:custGeom>
              <a:avLst/>
              <a:gdLst>
                <a:gd name="T0" fmla="*/ 34 w 35"/>
                <a:gd name="T1" fmla="*/ 0 h 1"/>
                <a:gd name="T2" fmla="*/ 0 w 35"/>
                <a:gd name="T3" fmla="*/ 0 h 1"/>
                <a:gd name="T4" fmla="*/ 34 w 35"/>
                <a:gd name="T5" fmla="*/ 0 h 1"/>
              </a:gdLst>
              <a:ahLst/>
              <a:cxnLst>
                <a:cxn ang="0">
                  <a:pos x="T0" y="T1"/>
                </a:cxn>
                <a:cxn ang="0">
                  <a:pos x="T2" y="T3"/>
                </a:cxn>
                <a:cxn ang="0">
                  <a:pos x="T4" y="T5"/>
                </a:cxn>
              </a:cxnLst>
              <a:rect l="0" t="0" r="r" b="b"/>
              <a:pathLst>
                <a:path w="35" h="1">
                  <a:moveTo>
                    <a:pt x="34" y="0"/>
                  </a:moveTo>
                  <a:lnTo>
                    <a:pt x="0" y="0"/>
                  </a:lnTo>
                  <a:lnTo>
                    <a:pt x="3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 name="Freeform 94"/>
            <p:cNvSpPr>
              <a:spLocks noChangeArrowheads="1"/>
            </p:cNvSpPr>
            <p:nvPr/>
          </p:nvSpPr>
          <p:spPr bwMode="auto">
            <a:xfrm>
              <a:off x="3581451" y="3832939"/>
              <a:ext cx="12700" cy="1588"/>
            </a:xfrm>
            <a:custGeom>
              <a:avLst/>
              <a:gdLst>
                <a:gd name="T0" fmla="*/ 34 w 35"/>
                <a:gd name="T1" fmla="*/ 0 h 1"/>
                <a:gd name="T2" fmla="*/ 0 w 35"/>
                <a:gd name="T3" fmla="*/ 0 h 1"/>
                <a:gd name="T4" fmla="*/ 34 w 35"/>
                <a:gd name="T5" fmla="*/ 0 h 1"/>
              </a:gdLst>
              <a:ahLst/>
              <a:cxnLst>
                <a:cxn ang="0">
                  <a:pos x="T0" y="T1"/>
                </a:cxn>
                <a:cxn ang="0">
                  <a:pos x="T2" y="T3"/>
                </a:cxn>
                <a:cxn ang="0">
                  <a:pos x="T4" y="T5"/>
                </a:cxn>
              </a:cxnLst>
              <a:rect l="0" t="0" r="r" b="b"/>
              <a:pathLst>
                <a:path w="35" h="1">
                  <a:moveTo>
                    <a:pt x="34" y="0"/>
                  </a:moveTo>
                  <a:lnTo>
                    <a:pt x="0" y="0"/>
                  </a:lnTo>
                  <a:lnTo>
                    <a:pt x="3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 name="Freeform 95"/>
            <p:cNvSpPr>
              <a:spLocks noChangeArrowheads="1"/>
            </p:cNvSpPr>
            <p:nvPr/>
          </p:nvSpPr>
          <p:spPr bwMode="auto">
            <a:xfrm>
              <a:off x="3581451" y="3815477"/>
              <a:ext cx="6350" cy="11112"/>
            </a:xfrm>
            <a:custGeom>
              <a:avLst/>
              <a:gdLst>
                <a:gd name="T0" fmla="*/ 0 w 18"/>
                <a:gd name="T1" fmla="*/ 0 h 31"/>
                <a:gd name="T2" fmla="*/ 0 w 18"/>
                <a:gd name="T3" fmla="*/ 0 h 31"/>
                <a:gd name="T4" fmla="*/ 0 w 18"/>
                <a:gd name="T5" fmla="*/ 0 h 31"/>
                <a:gd name="T6" fmla="*/ 17 w 18"/>
                <a:gd name="T7" fmla="*/ 30 h 31"/>
                <a:gd name="T8" fmla="*/ 0 w 18"/>
                <a:gd name="T9" fmla="*/ 0 h 31"/>
              </a:gdLst>
              <a:ahLst/>
              <a:cxnLst>
                <a:cxn ang="0">
                  <a:pos x="T0" y="T1"/>
                </a:cxn>
                <a:cxn ang="0">
                  <a:pos x="T2" y="T3"/>
                </a:cxn>
                <a:cxn ang="0">
                  <a:pos x="T4" y="T5"/>
                </a:cxn>
                <a:cxn ang="0">
                  <a:pos x="T6" y="T7"/>
                </a:cxn>
                <a:cxn ang="0">
                  <a:pos x="T8" y="T9"/>
                </a:cxn>
              </a:cxnLst>
              <a:rect l="0" t="0" r="r" b="b"/>
              <a:pathLst>
                <a:path w="18" h="31">
                  <a:moveTo>
                    <a:pt x="0" y="0"/>
                  </a:moveTo>
                  <a:lnTo>
                    <a:pt x="0" y="0"/>
                  </a:lnTo>
                  <a:lnTo>
                    <a:pt x="0" y="0"/>
                  </a:lnTo>
                  <a:cubicBezTo>
                    <a:pt x="4" y="13"/>
                    <a:pt x="8" y="21"/>
                    <a:pt x="17" y="30"/>
                  </a:cubicBezTo>
                  <a:cubicBezTo>
                    <a:pt x="8" y="21"/>
                    <a:pt x="4" y="13"/>
                    <a:pt x="0"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0" name="Freeform 96"/>
            <p:cNvSpPr>
              <a:spLocks noChangeArrowheads="1"/>
            </p:cNvSpPr>
            <p:nvPr/>
          </p:nvSpPr>
          <p:spPr bwMode="auto">
            <a:xfrm>
              <a:off x="3475088" y="3528139"/>
              <a:ext cx="212725" cy="339725"/>
            </a:xfrm>
            <a:custGeom>
              <a:avLst/>
              <a:gdLst>
                <a:gd name="T0" fmla="*/ 0 w 591"/>
                <a:gd name="T1" fmla="*/ 0 h 942"/>
                <a:gd name="T2" fmla="*/ 0 w 591"/>
                <a:gd name="T3" fmla="*/ 941 h 942"/>
                <a:gd name="T4" fmla="*/ 417 w 591"/>
                <a:gd name="T5" fmla="*/ 941 h 942"/>
                <a:gd name="T6" fmla="*/ 375 w 591"/>
                <a:gd name="T7" fmla="*/ 898 h 942"/>
                <a:gd name="T8" fmla="*/ 329 w 591"/>
                <a:gd name="T9" fmla="*/ 848 h 942"/>
                <a:gd name="T10" fmla="*/ 51 w 591"/>
                <a:gd name="T11" fmla="*/ 848 h 942"/>
                <a:gd name="T12" fmla="*/ 51 w 591"/>
                <a:gd name="T13" fmla="*/ 51 h 942"/>
                <a:gd name="T14" fmla="*/ 539 w 591"/>
                <a:gd name="T15" fmla="*/ 51 h 942"/>
                <a:gd name="T16" fmla="*/ 539 w 591"/>
                <a:gd name="T17" fmla="*/ 742 h 942"/>
                <a:gd name="T18" fmla="*/ 590 w 591"/>
                <a:gd name="T19" fmla="*/ 789 h 942"/>
                <a:gd name="T20" fmla="*/ 590 w 591"/>
                <a:gd name="T21" fmla="*/ 0 h 942"/>
                <a:gd name="T22" fmla="*/ 0 w 591"/>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1" h="942">
                  <a:moveTo>
                    <a:pt x="0" y="0"/>
                  </a:moveTo>
                  <a:lnTo>
                    <a:pt x="0" y="941"/>
                  </a:lnTo>
                  <a:lnTo>
                    <a:pt x="417" y="941"/>
                  </a:lnTo>
                  <a:lnTo>
                    <a:pt x="375" y="898"/>
                  </a:lnTo>
                  <a:lnTo>
                    <a:pt x="329" y="848"/>
                  </a:lnTo>
                  <a:lnTo>
                    <a:pt x="51" y="848"/>
                  </a:lnTo>
                  <a:lnTo>
                    <a:pt x="51" y="51"/>
                  </a:lnTo>
                  <a:lnTo>
                    <a:pt x="539" y="51"/>
                  </a:lnTo>
                  <a:lnTo>
                    <a:pt x="539" y="742"/>
                  </a:lnTo>
                  <a:lnTo>
                    <a:pt x="590" y="789"/>
                  </a:lnTo>
                  <a:lnTo>
                    <a:pt x="590" y="0"/>
                  </a:lnTo>
                  <a:lnTo>
                    <a:pt x="0" y="0"/>
                  </a:lnTo>
                </a:path>
              </a:pathLst>
            </a:custGeom>
            <a:solidFill>
              <a:srgbClr val="93959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1" name="Freeform 97"/>
            <p:cNvSpPr>
              <a:spLocks noChangeArrowheads="1"/>
            </p:cNvSpPr>
            <p:nvPr/>
          </p:nvSpPr>
          <p:spPr bwMode="auto">
            <a:xfrm>
              <a:off x="3475088" y="3528139"/>
              <a:ext cx="212725" cy="339725"/>
            </a:xfrm>
            <a:custGeom>
              <a:avLst/>
              <a:gdLst>
                <a:gd name="T0" fmla="*/ 0 w 591"/>
                <a:gd name="T1" fmla="*/ 0 h 942"/>
                <a:gd name="T2" fmla="*/ 0 w 591"/>
                <a:gd name="T3" fmla="*/ 941 h 942"/>
                <a:gd name="T4" fmla="*/ 417 w 591"/>
                <a:gd name="T5" fmla="*/ 941 h 942"/>
                <a:gd name="T6" fmla="*/ 375 w 591"/>
                <a:gd name="T7" fmla="*/ 898 h 942"/>
                <a:gd name="T8" fmla="*/ 329 w 591"/>
                <a:gd name="T9" fmla="*/ 848 h 942"/>
                <a:gd name="T10" fmla="*/ 51 w 591"/>
                <a:gd name="T11" fmla="*/ 848 h 942"/>
                <a:gd name="T12" fmla="*/ 51 w 591"/>
                <a:gd name="T13" fmla="*/ 51 h 942"/>
                <a:gd name="T14" fmla="*/ 539 w 591"/>
                <a:gd name="T15" fmla="*/ 51 h 942"/>
                <a:gd name="T16" fmla="*/ 539 w 591"/>
                <a:gd name="T17" fmla="*/ 742 h 942"/>
                <a:gd name="T18" fmla="*/ 590 w 591"/>
                <a:gd name="T19" fmla="*/ 789 h 942"/>
                <a:gd name="T20" fmla="*/ 590 w 591"/>
                <a:gd name="T21" fmla="*/ 0 h 942"/>
                <a:gd name="T22" fmla="*/ 0 w 591"/>
                <a:gd name="T23"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1" h="942">
                  <a:moveTo>
                    <a:pt x="0" y="0"/>
                  </a:moveTo>
                  <a:lnTo>
                    <a:pt x="0" y="941"/>
                  </a:lnTo>
                  <a:lnTo>
                    <a:pt x="417" y="941"/>
                  </a:lnTo>
                  <a:lnTo>
                    <a:pt x="375" y="898"/>
                  </a:lnTo>
                  <a:lnTo>
                    <a:pt x="329" y="848"/>
                  </a:lnTo>
                  <a:lnTo>
                    <a:pt x="51" y="848"/>
                  </a:lnTo>
                  <a:lnTo>
                    <a:pt x="51" y="51"/>
                  </a:lnTo>
                  <a:lnTo>
                    <a:pt x="539" y="51"/>
                  </a:lnTo>
                  <a:lnTo>
                    <a:pt x="539" y="742"/>
                  </a:lnTo>
                  <a:lnTo>
                    <a:pt x="590" y="789"/>
                  </a:lnTo>
                  <a:lnTo>
                    <a:pt x="590" y="0"/>
                  </a:lnTo>
                  <a:lnTo>
                    <a:pt x="0" y="0"/>
                  </a:lnTo>
                </a:path>
              </a:pathLst>
            </a:custGeom>
            <a:solidFill>
              <a:srgbClr val="939598"/>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 name="Freeform 98"/>
            <p:cNvSpPr>
              <a:spLocks noChangeArrowheads="1"/>
            </p:cNvSpPr>
            <p:nvPr/>
          </p:nvSpPr>
          <p:spPr bwMode="auto">
            <a:xfrm>
              <a:off x="3581451" y="3545602"/>
              <a:ext cx="88900" cy="249237"/>
            </a:xfrm>
            <a:custGeom>
              <a:avLst/>
              <a:gdLst>
                <a:gd name="T0" fmla="*/ 244 w 245"/>
                <a:gd name="T1" fmla="*/ 0 h 692"/>
                <a:gd name="T2" fmla="*/ 244 w 245"/>
                <a:gd name="T3" fmla="*/ 0 h 692"/>
                <a:gd name="T4" fmla="*/ 0 w 245"/>
                <a:gd name="T5" fmla="*/ 0 h 692"/>
                <a:gd name="T6" fmla="*/ 0 w 245"/>
                <a:gd name="T7" fmla="*/ 653 h 692"/>
                <a:gd name="T8" fmla="*/ 21 w 245"/>
                <a:gd name="T9" fmla="*/ 620 h 692"/>
                <a:gd name="T10" fmla="*/ 21 w 245"/>
                <a:gd name="T11" fmla="*/ 620 h 692"/>
                <a:gd name="T12" fmla="*/ 21 w 245"/>
                <a:gd name="T13" fmla="*/ 620 h 692"/>
                <a:gd name="T14" fmla="*/ 101 w 245"/>
                <a:gd name="T15" fmla="*/ 590 h 692"/>
                <a:gd name="T16" fmla="*/ 181 w 245"/>
                <a:gd name="T17" fmla="*/ 624 h 692"/>
                <a:gd name="T18" fmla="*/ 244 w 245"/>
                <a:gd name="T19" fmla="*/ 691 h 692"/>
                <a:gd name="T20" fmla="*/ 244 w 245"/>
                <a:gd name="T21" fmla="*/ 303 h 692"/>
                <a:gd name="T22" fmla="*/ 244 w 245"/>
                <a:gd name="T23" fmla="*/ 303 h 692"/>
                <a:gd name="T24" fmla="*/ 244 w 245"/>
                <a:gd name="T25"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692">
                  <a:moveTo>
                    <a:pt x="244" y="0"/>
                  </a:moveTo>
                  <a:lnTo>
                    <a:pt x="244" y="0"/>
                  </a:lnTo>
                  <a:cubicBezTo>
                    <a:pt x="0" y="0"/>
                    <a:pt x="0" y="0"/>
                    <a:pt x="0" y="0"/>
                  </a:cubicBezTo>
                  <a:cubicBezTo>
                    <a:pt x="0" y="653"/>
                    <a:pt x="0" y="653"/>
                    <a:pt x="0" y="653"/>
                  </a:cubicBezTo>
                  <a:cubicBezTo>
                    <a:pt x="4" y="641"/>
                    <a:pt x="13" y="632"/>
                    <a:pt x="21" y="620"/>
                  </a:cubicBezTo>
                  <a:lnTo>
                    <a:pt x="21" y="620"/>
                  </a:lnTo>
                  <a:lnTo>
                    <a:pt x="21" y="620"/>
                  </a:lnTo>
                  <a:cubicBezTo>
                    <a:pt x="42" y="603"/>
                    <a:pt x="72" y="590"/>
                    <a:pt x="101" y="590"/>
                  </a:cubicBezTo>
                  <a:cubicBezTo>
                    <a:pt x="130" y="590"/>
                    <a:pt x="160" y="603"/>
                    <a:pt x="181" y="624"/>
                  </a:cubicBezTo>
                  <a:cubicBezTo>
                    <a:pt x="244" y="691"/>
                    <a:pt x="244" y="691"/>
                    <a:pt x="244" y="691"/>
                  </a:cubicBezTo>
                  <a:cubicBezTo>
                    <a:pt x="244" y="303"/>
                    <a:pt x="244" y="303"/>
                    <a:pt x="244" y="303"/>
                  </a:cubicBezTo>
                  <a:lnTo>
                    <a:pt x="244" y="303"/>
                  </a:lnTo>
                  <a:cubicBezTo>
                    <a:pt x="244" y="0"/>
                    <a:pt x="244" y="0"/>
                    <a:pt x="244"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3" name="Freeform 99"/>
            <p:cNvSpPr>
              <a:spLocks noChangeArrowheads="1"/>
            </p:cNvSpPr>
            <p:nvPr/>
          </p:nvSpPr>
          <p:spPr bwMode="auto">
            <a:xfrm>
              <a:off x="3668763" y="3655139"/>
              <a:ext cx="4763" cy="4763"/>
            </a:xfrm>
            <a:custGeom>
              <a:avLst/>
              <a:gdLst>
                <a:gd name="T0" fmla="*/ 0 w 14"/>
                <a:gd name="T1" fmla="*/ 0 h 14"/>
                <a:gd name="T2" fmla="*/ 0 w 14"/>
                <a:gd name="T3" fmla="*/ 0 h 14"/>
                <a:gd name="T4" fmla="*/ 13 w 14"/>
                <a:gd name="T5" fmla="*/ 13 h 14"/>
                <a:gd name="T6" fmla="*/ 0 w 14"/>
                <a:gd name="T7" fmla="*/ 0 h 14"/>
                <a:gd name="T8" fmla="*/ 0 w 14"/>
                <a:gd name="T9" fmla="*/ 0 h 14"/>
                <a:gd name="T10" fmla="*/ 0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0" y="0"/>
                  </a:moveTo>
                  <a:lnTo>
                    <a:pt x="0" y="0"/>
                  </a:lnTo>
                  <a:lnTo>
                    <a:pt x="13" y="13"/>
                  </a:lnTo>
                  <a:lnTo>
                    <a:pt x="0" y="0"/>
                  </a:lnTo>
                  <a:close/>
                  <a:moveTo>
                    <a:pt x="0" y="0"/>
                  </a:moveTo>
                  <a:lnTo>
                    <a:pt x="0" y="0"/>
                  </a:lnTo>
                  <a:close/>
                </a:path>
              </a:pathLst>
            </a:custGeom>
            <a:solidFill>
              <a:srgbClr val="7D7F8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 name="Freeform 100"/>
            <p:cNvSpPr>
              <a:spLocks noChangeArrowheads="1"/>
            </p:cNvSpPr>
            <p:nvPr/>
          </p:nvSpPr>
          <p:spPr bwMode="auto">
            <a:xfrm>
              <a:off x="3668763" y="3655139"/>
              <a:ext cx="4763" cy="4763"/>
            </a:xfrm>
            <a:custGeom>
              <a:avLst/>
              <a:gdLst>
                <a:gd name="T0" fmla="*/ 0 w 14"/>
                <a:gd name="T1" fmla="*/ 0 h 14"/>
                <a:gd name="T2" fmla="*/ 0 w 14"/>
                <a:gd name="T3" fmla="*/ 0 h 14"/>
                <a:gd name="T4" fmla="*/ 13 w 14"/>
                <a:gd name="T5" fmla="*/ 13 h 14"/>
                <a:gd name="T6" fmla="*/ 0 w 14"/>
                <a:gd name="T7" fmla="*/ 0 h 14"/>
              </a:gdLst>
              <a:ahLst/>
              <a:cxnLst>
                <a:cxn ang="0">
                  <a:pos x="T0" y="T1"/>
                </a:cxn>
                <a:cxn ang="0">
                  <a:pos x="T2" y="T3"/>
                </a:cxn>
                <a:cxn ang="0">
                  <a:pos x="T4" y="T5"/>
                </a:cxn>
                <a:cxn ang="0">
                  <a:pos x="T6" y="T7"/>
                </a:cxn>
              </a:cxnLst>
              <a:rect l="0" t="0" r="r" b="b"/>
              <a:pathLst>
                <a:path w="14" h="14">
                  <a:moveTo>
                    <a:pt x="0" y="0"/>
                  </a:moveTo>
                  <a:lnTo>
                    <a:pt x="0" y="0"/>
                  </a:lnTo>
                  <a:lnTo>
                    <a:pt x="13" y="13"/>
                  </a:lnTo>
                  <a:lnTo>
                    <a:pt x="0" y="0"/>
                  </a:lnTo>
                </a:path>
              </a:pathLst>
            </a:custGeom>
            <a:solidFill>
              <a:srgbClr val="7D7F81"/>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5" name="Freeform 101"/>
            <p:cNvSpPr>
              <a:spLocks noChangeArrowheads="1"/>
            </p:cNvSpPr>
            <p:nvPr/>
          </p:nvSpPr>
          <p:spPr bwMode="auto">
            <a:xfrm>
              <a:off x="3668763" y="3655139"/>
              <a:ext cx="1588" cy="1588"/>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7D7F81"/>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6" name="Freeform 102"/>
            <p:cNvSpPr>
              <a:spLocks noChangeArrowheads="1"/>
            </p:cNvSpPr>
            <p:nvPr/>
          </p:nvSpPr>
          <p:spPr bwMode="auto">
            <a:xfrm>
              <a:off x="3581451" y="3758327"/>
              <a:ext cx="88900" cy="36512"/>
            </a:xfrm>
            <a:custGeom>
              <a:avLst/>
              <a:gdLst>
                <a:gd name="T0" fmla="*/ 21 w 245"/>
                <a:gd name="T1" fmla="*/ 30 h 102"/>
                <a:gd name="T2" fmla="*/ 21 w 245"/>
                <a:gd name="T3" fmla="*/ 30 h 102"/>
                <a:gd name="T4" fmla="*/ 0 w 245"/>
                <a:gd name="T5" fmla="*/ 63 h 102"/>
                <a:gd name="T6" fmla="*/ 0 w 245"/>
                <a:gd name="T7" fmla="*/ 63 h 102"/>
                <a:gd name="T8" fmla="*/ 21 w 245"/>
                <a:gd name="T9" fmla="*/ 30 h 102"/>
                <a:gd name="T10" fmla="*/ 101 w 245"/>
                <a:gd name="T11" fmla="*/ 0 h 102"/>
                <a:gd name="T12" fmla="*/ 101 w 245"/>
                <a:gd name="T13" fmla="*/ 0 h 102"/>
                <a:gd name="T14" fmla="*/ 21 w 245"/>
                <a:gd name="T15" fmla="*/ 30 h 102"/>
                <a:gd name="T16" fmla="*/ 21 w 245"/>
                <a:gd name="T17" fmla="*/ 30 h 102"/>
                <a:gd name="T18" fmla="*/ 21 w 245"/>
                <a:gd name="T19" fmla="*/ 30 h 102"/>
                <a:gd name="T20" fmla="*/ 101 w 245"/>
                <a:gd name="T21" fmla="*/ 0 h 102"/>
                <a:gd name="T22" fmla="*/ 181 w 245"/>
                <a:gd name="T23" fmla="*/ 34 h 102"/>
                <a:gd name="T24" fmla="*/ 244 w 245"/>
                <a:gd name="T25" fmla="*/ 101 h 102"/>
                <a:gd name="T26" fmla="*/ 181 w 245"/>
                <a:gd name="T27" fmla="*/ 34 h 102"/>
                <a:gd name="T28" fmla="*/ 101 w 245"/>
                <a:gd name="T29" fmla="*/ 0 h 102"/>
                <a:gd name="T30" fmla="*/ 21 w 245"/>
                <a:gd name="T31" fmla="*/ 3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5" h="102">
                  <a:moveTo>
                    <a:pt x="21" y="30"/>
                  </a:moveTo>
                  <a:lnTo>
                    <a:pt x="21" y="30"/>
                  </a:lnTo>
                  <a:cubicBezTo>
                    <a:pt x="13" y="42"/>
                    <a:pt x="4" y="51"/>
                    <a:pt x="0" y="63"/>
                  </a:cubicBezTo>
                  <a:lnTo>
                    <a:pt x="0" y="63"/>
                  </a:lnTo>
                  <a:cubicBezTo>
                    <a:pt x="4" y="51"/>
                    <a:pt x="13" y="42"/>
                    <a:pt x="21" y="30"/>
                  </a:cubicBezTo>
                  <a:lnTo>
                    <a:pt x="101" y="0"/>
                  </a:lnTo>
                  <a:lnTo>
                    <a:pt x="101" y="0"/>
                  </a:lnTo>
                  <a:cubicBezTo>
                    <a:pt x="72" y="0"/>
                    <a:pt x="42" y="13"/>
                    <a:pt x="21" y="30"/>
                  </a:cubicBezTo>
                  <a:lnTo>
                    <a:pt x="21" y="30"/>
                  </a:lnTo>
                  <a:lnTo>
                    <a:pt x="21" y="30"/>
                  </a:lnTo>
                  <a:cubicBezTo>
                    <a:pt x="42" y="13"/>
                    <a:pt x="72" y="0"/>
                    <a:pt x="101" y="0"/>
                  </a:cubicBezTo>
                  <a:cubicBezTo>
                    <a:pt x="130" y="0"/>
                    <a:pt x="160" y="13"/>
                    <a:pt x="181" y="34"/>
                  </a:cubicBezTo>
                  <a:cubicBezTo>
                    <a:pt x="244" y="101"/>
                    <a:pt x="244" y="101"/>
                    <a:pt x="244" y="101"/>
                  </a:cubicBezTo>
                  <a:cubicBezTo>
                    <a:pt x="181" y="34"/>
                    <a:pt x="181" y="34"/>
                    <a:pt x="181" y="34"/>
                  </a:cubicBezTo>
                  <a:cubicBezTo>
                    <a:pt x="160" y="13"/>
                    <a:pt x="130" y="0"/>
                    <a:pt x="101" y="0"/>
                  </a:cubicBezTo>
                  <a:lnTo>
                    <a:pt x="21" y="3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7" name="Freeform 103"/>
            <p:cNvSpPr>
              <a:spLocks noChangeArrowheads="1"/>
            </p:cNvSpPr>
            <p:nvPr/>
          </p:nvSpPr>
          <p:spPr bwMode="auto">
            <a:xfrm>
              <a:off x="3573513" y="3840877"/>
              <a:ext cx="15875" cy="15875"/>
            </a:xfrm>
            <a:custGeom>
              <a:avLst/>
              <a:gdLst>
                <a:gd name="T0" fmla="*/ 21 w 43"/>
                <a:gd name="T1" fmla="*/ 42 h 43"/>
                <a:gd name="T2" fmla="*/ 21 w 43"/>
                <a:gd name="T3" fmla="*/ 42 h 43"/>
                <a:gd name="T4" fmla="*/ 42 w 43"/>
                <a:gd name="T5" fmla="*/ 21 h 43"/>
                <a:gd name="T6" fmla="*/ 21 w 43"/>
                <a:gd name="T7" fmla="*/ 0 h 43"/>
                <a:gd name="T8" fmla="*/ 0 w 43"/>
                <a:gd name="T9" fmla="*/ 21 h 43"/>
                <a:gd name="T10" fmla="*/ 21 w 43"/>
                <a:gd name="T11" fmla="*/ 42 h 43"/>
              </a:gdLst>
              <a:ahLst/>
              <a:cxnLst>
                <a:cxn ang="0">
                  <a:pos x="T0" y="T1"/>
                </a:cxn>
                <a:cxn ang="0">
                  <a:pos x="T2" y="T3"/>
                </a:cxn>
                <a:cxn ang="0">
                  <a:pos x="T4" y="T5"/>
                </a:cxn>
                <a:cxn ang="0">
                  <a:pos x="T6" y="T7"/>
                </a:cxn>
                <a:cxn ang="0">
                  <a:pos x="T8" y="T9"/>
                </a:cxn>
                <a:cxn ang="0">
                  <a:pos x="T10" y="T11"/>
                </a:cxn>
              </a:cxnLst>
              <a:rect l="0" t="0" r="r" b="b"/>
              <a:pathLst>
                <a:path w="43" h="43">
                  <a:moveTo>
                    <a:pt x="21" y="42"/>
                  </a:moveTo>
                  <a:lnTo>
                    <a:pt x="21" y="42"/>
                  </a:lnTo>
                  <a:cubicBezTo>
                    <a:pt x="34" y="42"/>
                    <a:pt x="42" y="34"/>
                    <a:pt x="42" y="21"/>
                  </a:cubicBezTo>
                  <a:cubicBezTo>
                    <a:pt x="42" y="8"/>
                    <a:pt x="34" y="0"/>
                    <a:pt x="21" y="0"/>
                  </a:cubicBezTo>
                  <a:cubicBezTo>
                    <a:pt x="8" y="0"/>
                    <a:pt x="0" y="8"/>
                    <a:pt x="0" y="21"/>
                  </a:cubicBezTo>
                  <a:cubicBezTo>
                    <a:pt x="0" y="34"/>
                    <a:pt x="8" y="42"/>
                    <a:pt x="21" y="42"/>
                  </a:cubicBezTo>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8" name="Freeform 104"/>
            <p:cNvSpPr>
              <a:spLocks noChangeArrowheads="1"/>
            </p:cNvSpPr>
            <p:nvPr/>
          </p:nvSpPr>
          <p:spPr bwMode="auto">
            <a:xfrm>
              <a:off x="3576688" y="3655139"/>
              <a:ext cx="219075" cy="284163"/>
            </a:xfrm>
            <a:custGeom>
              <a:avLst/>
              <a:gdLst>
                <a:gd name="T0" fmla="*/ 607 w 608"/>
                <a:gd name="T1" fmla="*/ 789 h 790"/>
                <a:gd name="T2" fmla="*/ 607 w 608"/>
                <a:gd name="T3" fmla="*/ 789 h 790"/>
                <a:gd name="T4" fmla="*/ 329 w 608"/>
                <a:gd name="T5" fmla="*/ 789 h 790"/>
                <a:gd name="T6" fmla="*/ 30 w 608"/>
                <a:gd name="T7" fmla="*/ 477 h 790"/>
                <a:gd name="T8" fmla="*/ 0 w 608"/>
                <a:gd name="T9" fmla="*/ 397 h 790"/>
                <a:gd name="T10" fmla="*/ 34 w 608"/>
                <a:gd name="T11" fmla="*/ 317 h 790"/>
                <a:gd name="T12" fmla="*/ 194 w 608"/>
                <a:gd name="T13" fmla="*/ 321 h 790"/>
                <a:gd name="T14" fmla="*/ 257 w 608"/>
                <a:gd name="T15" fmla="*/ 388 h 790"/>
                <a:gd name="T16" fmla="*/ 257 w 608"/>
                <a:gd name="T17" fmla="*/ 0 h 790"/>
                <a:gd name="T18" fmla="*/ 607 w 608"/>
                <a:gd name="T19" fmla="*/ 342 h 790"/>
                <a:gd name="T20" fmla="*/ 607 w 608"/>
                <a:gd name="T21" fmla="*/ 789 h 790"/>
                <a:gd name="T22" fmla="*/ 350 w 608"/>
                <a:gd name="T23" fmla="*/ 738 h 790"/>
                <a:gd name="T24" fmla="*/ 350 w 608"/>
                <a:gd name="T25" fmla="*/ 738 h 790"/>
                <a:gd name="T26" fmla="*/ 556 w 608"/>
                <a:gd name="T27" fmla="*/ 738 h 790"/>
                <a:gd name="T28" fmla="*/ 556 w 608"/>
                <a:gd name="T29" fmla="*/ 363 h 790"/>
                <a:gd name="T30" fmla="*/ 308 w 608"/>
                <a:gd name="T31" fmla="*/ 118 h 790"/>
                <a:gd name="T32" fmla="*/ 308 w 608"/>
                <a:gd name="T33" fmla="*/ 506 h 790"/>
                <a:gd name="T34" fmla="*/ 156 w 608"/>
                <a:gd name="T35" fmla="*/ 355 h 790"/>
                <a:gd name="T36" fmla="*/ 68 w 608"/>
                <a:gd name="T37" fmla="*/ 355 h 790"/>
                <a:gd name="T38" fmla="*/ 51 w 608"/>
                <a:gd name="T39" fmla="*/ 397 h 790"/>
                <a:gd name="T40" fmla="*/ 68 w 608"/>
                <a:gd name="T41" fmla="*/ 443 h 790"/>
                <a:gd name="T42" fmla="*/ 350 w 608"/>
                <a:gd name="T43" fmla="*/ 738 h 790"/>
                <a:gd name="T44" fmla="*/ 607 w 608"/>
                <a:gd name="T45" fmla="*/ 789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8" h="790">
                  <a:moveTo>
                    <a:pt x="607" y="789"/>
                  </a:moveTo>
                  <a:lnTo>
                    <a:pt x="607" y="789"/>
                  </a:lnTo>
                  <a:cubicBezTo>
                    <a:pt x="329" y="789"/>
                    <a:pt x="329" y="789"/>
                    <a:pt x="329" y="789"/>
                  </a:cubicBezTo>
                  <a:cubicBezTo>
                    <a:pt x="30" y="477"/>
                    <a:pt x="30" y="477"/>
                    <a:pt x="30" y="477"/>
                  </a:cubicBezTo>
                  <a:cubicBezTo>
                    <a:pt x="13" y="456"/>
                    <a:pt x="0" y="426"/>
                    <a:pt x="0" y="397"/>
                  </a:cubicBezTo>
                  <a:cubicBezTo>
                    <a:pt x="0" y="367"/>
                    <a:pt x="13" y="338"/>
                    <a:pt x="34" y="317"/>
                  </a:cubicBezTo>
                  <a:cubicBezTo>
                    <a:pt x="80" y="274"/>
                    <a:pt x="152" y="279"/>
                    <a:pt x="194" y="321"/>
                  </a:cubicBezTo>
                  <a:cubicBezTo>
                    <a:pt x="257" y="388"/>
                    <a:pt x="257" y="388"/>
                    <a:pt x="257" y="388"/>
                  </a:cubicBezTo>
                  <a:cubicBezTo>
                    <a:pt x="257" y="0"/>
                    <a:pt x="257" y="0"/>
                    <a:pt x="257" y="0"/>
                  </a:cubicBezTo>
                  <a:cubicBezTo>
                    <a:pt x="607" y="342"/>
                    <a:pt x="607" y="342"/>
                    <a:pt x="607" y="342"/>
                  </a:cubicBezTo>
                  <a:cubicBezTo>
                    <a:pt x="607" y="789"/>
                    <a:pt x="607" y="789"/>
                    <a:pt x="607" y="789"/>
                  </a:cubicBezTo>
                  <a:lnTo>
                    <a:pt x="350" y="738"/>
                  </a:lnTo>
                  <a:lnTo>
                    <a:pt x="350" y="738"/>
                  </a:lnTo>
                  <a:cubicBezTo>
                    <a:pt x="556" y="738"/>
                    <a:pt x="556" y="738"/>
                    <a:pt x="556" y="738"/>
                  </a:cubicBezTo>
                  <a:cubicBezTo>
                    <a:pt x="556" y="363"/>
                    <a:pt x="556" y="363"/>
                    <a:pt x="556" y="363"/>
                  </a:cubicBezTo>
                  <a:cubicBezTo>
                    <a:pt x="308" y="118"/>
                    <a:pt x="308" y="118"/>
                    <a:pt x="308" y="118"/>
                  </a:cubicBezTo>
                  <a:cubicBezTo>
                    <a:pt x="308" y="506"/>
                    <a:pt x="308" y="506"/>
                    <a:pt x="308" y="506"/>
                  </a:cubicBezTo>
                  <a:cubicBezTo>
                    <a:pt x="156" y="355"/>
                    <a:pt x="156" y="355"/>
                    <a:pt x="156" y="355"/>
                  </a:cubicBezTo>
                  <a:cubicBezTo>
                    <a:pt x="135" y="334"/>
                    <a:pt x="93" y="329"/>
                    <a:pt x="68" y="355"/>
                  </a:cubicBezTo>
                  <a:cubicBezTo>
                    <a:pt x="59" y="367"/>
                    <a:pt x="51" y="380"/>
                    <a:pt x="51" y="397"/>
                  </a:cubicBezTo>
                  <a:cubicBezTo>
                    <a:pt x="51" y="414"/>
                    <a:pt x="55" y="431"/>
                    <a:pt x="68" y="443"/>
                  </a:cubicBezTo>
                  <a:cubicBezTo>
                    <a:pt x="350" y="738"/>
                    <a:pt x="350" y="738"/>
                    <a:pt x="350" y="738"/>
                  </a:cubicBezTo>
                  <a:lnTo>
                    <a:pt x="607" y="789"/>
                  </a:lnTo>
                </a:path>
              </a:pathLst>
            </a:custGeom>
            <a:solidFill>
              <a:srgbClr val="93959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9" name="Freeform 105"/>
            <p:cNvSpPr>
              <a:spLocks noChangeArrowheads="1"/>
            </p:cNvSpPr>
            <p:nvPr/>
          </p:nvSpPr>
          <p:spPr bwMode="auto">
            <a:xfrm>
              <a:off x="3616376" y="3698002"/>
              <a:ext cx="158750" cy="223837"/>
            </a:xfrm>
            <a:custGeom>
              <a:avLst/>
              <a:gdLst>
                <a:gd name="T0" fmla="*/ 194 w 443"/>
                <a:gd name="T1" fmla="*/ 0 h 621"/>
                <a:gd name="T2" fmla="*/ 194 w 443"/>
                <a:gd name="T3" fmla="*/ 317 h 621"/>
                <a:gd name="T4" fmla="*/ 194 w 443"/>
                <a:gd name="T5" fmla="*/ 317 h 621"/>
                <a:gd name="T6" fmla="*/ 194 w 443"/>
                <a:gd name="T7" fmla="*/ 388 h 621"/>
                <a:gd name="T8" fmla="*/ 156 w 443"/>
                <a:gd name="T9" fmla="*/ 350 h 621"/>
                <a:gd name="T10" fmla="*/ 156 w 443"/>
                <a:gd name="T11" fmla="*/ 376 h 621"/>
                <a:gd name="T12" fmla="*/ 0 w 443"/>
                <a:gd name="T13" fmla="*/ 376 h 621"/>
                <a:gd name="T14" fmla="*/ 236 w 443"/>
                <a:gd name="T15" fmla="*/ 620 h 621"/>
                <a:gd name="T16" fmla="*/ 442 w 443"/>
                <a:gd name="T17" fmla="*/ 620 h 621"/>
                <a:gd name="T18" fmla="*/ 442 w 443"/>
                <a:gd name="T19" fmla="*/ 245 h 621"/>
                <a:gd name="T20" fmla="*/ 194 w 443"/>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3" h="621">
                  <a:moveTo>
                    <a:pt x="194" y="0"/>
                  </a:moveTo>
                  <a:lnTo>
                    <a:pt x="194" y="317"/>
                  </a:lnTo>
                  <a:lnTo>
                    <a:pt x="194" y="317"/>
                  </a:lnTo>
                  <a:lnTo>
                    <a:pt x="194" y="388"/>
                  </a:lnTo>
                  <a:lnTo>
                    <a:pt x="156" y="350"/>
                  </a:lnTo>
                  <a:lnTo>
                    <a:pt x="156" y="376"/>
                  </a:lnTo>
                  <a:lnTo>
                    <a:pt x="0" y="376"/>
                  </a:lnTo>
                  <a:lnTo>
                    <a:pt x="236" y="620"/>
                  </a:lnTo>
                  <a:lnTo>
                    <a:pt x="442" y="620"/>
                  </a:lnTo>
                  <a:lnTo>
                    <a:pt x="442" y="245"/>
                  </a:lnTo>
                  <a:lnTo>
                    <a:pt x="19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0" name="Freeform 106"/>
            <p:cNvSpPr>
              <a:spLocks noChangeArrowheads="1"/>
            </p:cNvSpPr>
            <p:nvPr/>
          </p:nvSpPr>
          <p:spPr bwMode="auto">
            <a:xfrm>
              <a:off x="3616376" y="3698002"/>
              <a:ext cx="158750" cy="223837"/>
            </a:xfrm>
            <a:custGeom>
              <a:avLst/>
              <a:gdLst>
                <a:gd name="T0" fmla="*/ 194 w 443"/>
                <a:gd name="T1" fmla="*/ 0 h 621"/>
                <a:gd name="T2" fmla="*/ 194 w 443"/>
                <a:gd name="T3" fmla="*/ 317 h 621"/>
                <a:gd name="T4" fmla="*/ 194 w 443"/>
                <a:gd name="T5" fmla="*/ 317 h 621"/>
                <a:gd name="T6" fmla="*/ 194 w 443"/>
                <a:gd name="T7" fmla="*/ 388 h 621"/>
                <a:gd name="T8" fmla="*/ 156 w 443"/>
                <a:gd name="T9" fmla="*/ 350 h 621"/>
                <a:gd name="T10" fmla="*/ 156 w 443"/>
                <a:gd name="T11" fmla="*/ 376 h 621"/>
                <a:gd name="T12" fmla="*/ 0 w 443"/>
                <a:gd name="T13" fmla="*/ 376 h 621"/>
                <a:gd name="T14" fmla="*/ 236 w 443"/>
                <a:gd name="T15" fmla="*/ 620 h 621"/>
                <a:gd name="T16" fmla="*/ 442 w 443"/>
                <a:gd name="T17" fmla="*/ 620 h 621"/>
                <a:gd name="T18" fmla="*/ 442 w 443"/>
                <a:gd name="T19" fmla="*/ 245 h 621"/>
                <a:gd name="T20" fmla="*/ 194 w 443"/>
                <a:gd name="T21"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3" h="621">
                  <a:moveTo>
                    <a:pt x="194" y="0"/>
                  </a:moveTo>
                  <a:lnTo>
                    <a:pt x="194" y="317"/>
                  </a:lnTo>
                  <a:lnTo>
                    <a:pt x="194" y="317"/>
                  </a:lnTo>
                  <a:lnTo>
                    <a:pt x="194" y="388"/>
                  </a:lnTo>
                  <a:lnTo>
                    <a:pt x="156" y="350"/>
                  </a:lnTo>
                  <a:lnTo>
                    <a:pt x="156" y="376"/>
                  </a:lnTo>
                  <a:lnTo>
                    <a:pt x="0" y="376"/>
                  </a:lnTo>
                  <a:lnTo>
                    <a:pt x="236" y="620"/>
                  </a:lnTo>
                  <a:lnTo>
                    <a:pt x="442" y="620"/>
                  </a:lnTo>
                  <a:lnTo>
                    <a:pt x="442" y="245"/>
                  </a:lnTo>
                  <a:lnTo>
                    <a:pt x="194" y="0"/>
                  </a:lnTo>
                </a:path>
              </a:pathLst>
            </a:custGeom>
            <a:solidFill>
              <a:srgbClr val="D9D9D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1" name="Freeform 107"/>
            <p:cNvSpPr>
              <a:spLocks noChangeArrowheads="1"/>
            </p:cNvSpPr>
            <p:nvPr/>
          </p:nvSpPr>
          <p:spPr bwMode="auto">
            <a:xfrm>
              <a:off x="3594151" y="3777377"/>
              <a:ext cx="79375" cy="57150"/>
            </a:xfrm>
            <a:custGeom>
              <a:avLst/>
              <a:gdLst>
                <a:gd name="T0" fmla="*/ 63 w 220"/>
                <a:gd name="T1" fmla="*/ 0 h 157"/>
                <a:gd name="T2" fmla="*/ 63 w 220"/>
                <a:gd name="T3" fmla="*/ 0 h 157"/>
                <a:gd name="T4" fmla="*/ 17 w 220"/>
                <a:gd name="T5" fmla="*/ 17 h 157"/>
                <a:gd name="T6" fmla="*/ 0 w 220"/>
                <a:gd name="T7" fmla="*/ 59 h 157"/>
                <a:gd name="T8" fmla="*/ 0 w 220"/>
                <a:gd name="T9" fmla="*/ 63 h 157"/>
                <a:gd name="T10" fmla="*/ 17 w 220"/>
                <a:gd name="T11" fmla="*/ 105 h 157"/>
                <a:gd name="T12" fmla="*/ 63 w 220"/>
                <a:gd name="T13" fmla="*/ 156 h 157"/>
                <a:gd name="T14" fmla="*/ 219 w 220"/>
                <a:gd name="T15" fmla="*/ 156 h 157"/>
                <a:gd name="T16" fmla="*/ 219 w 220"/>
                <a:gd name="T17" fmla="*/ 130 h 157"/>
                <a:gd name="T18" fmla="*/ 105 w 220"/>
                <a:gd name="T19" fmla="*/ 17 h 157"/>
                <a:gd name="T20" fmla="*/ 63 w 220"/>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0" h="157">
                  <a:moveTo>
                    <a:pt x="63" y="0"/>
                  </a:moveTo>
                  <a:lnTo>
                    <a:pt x="63" y="0"/>
                  </a:lnTo>
                  <a:cubicBezTo>
                    <a:pt x="46" y="0"/>
                    <a:pt x="29" y="4"/>
                    <a:pt x="17" y="17"/>
                  </a:cubicBezTo>
                  <a:cubicBezTo>
                    <a:pt x="8" y="29"/>
                    <a:pt x="0" y="42"/>
                    <a:pt x="0" y="59"/>
                  </a:cubicBezTo>
                  <a:cubicBezTo>
                    <a:pt x="0" y="59"/>
                    <a:pt x="0" y="59"/>
                    <a:pt x="0" y="63"/>
                  </a:cubicBezTo>
                  <a:cubicBezTo>
                    <a:pt x="0" y="76"/>
                    <a:pt x="4" y="93"/>
                    <a:pt x="17" y="105"/>
                  </a:cubicBezTo>
                  <a:cubicBezTo>
                    <a:pt x="63" y="156"/>
                    <a:pt x="63" y="156"/>
                    <a:pt x="63" y="156"/>
                  </a:cubicBezTo>
                  <a:cubicBezTo>
                    <a:pt x="219" y="156"/>
                    <a:pt x="219" y="156"/>
                    <a:pt x="219" y="156"/>
                  </a:cubicBezTo>
                  <a:cubicBezTo>
                    <a:pt x="219" y="130"/>
                    <a:pt x="219" y="130"/>
                    <a:pt x="219" y="130"/>
                  </a:cubicBezTo>
                  <a:cubicBezTo>
                    <a:pt x="105" y="17"/>
                    <a:pt x="105" y="17"/>
                    <a:pt x="105" y="17"/>
                  </a:cubicBezTo>
                  <a:cubicBezTo>
                    <a:pt x="92" y="4"/>
                    <a:pt x="76" y="0"/>
                    <a:pt x="63" y="0"/>
                  </a:cubicBezTo>
                </a:path>
              </a:pathLst>
            </a:custGeom>
            <a:solidFill>
              <a:srgbClr val="D9D9D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2" name="Freeform 108"/>
            <p:cNvSpPr>
              <a:spLocks noChangeArrowheads="1"/>
            </p:cNvSpPr>
            <p:nvPr/>
          </p:nvSpPr>
          <p:spPr bwMode="auto">
            <a:xfrm>
              <a:off x="3686226" y="3698002"/>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7D7F8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3" name="Freeform 109"/>
            <p:cNvSpPr>
              <a:spLocks noChangeArrowheads="1"/>
            </p:cNvSpPr>
            <p:nvPr/>
          </p:nvSpPr>
          <p:spPr bwMode="auto">
            <a:xfrm>
              <a:off x="3686226" y="3698002"/>
              <a:ext cx="1587" cy="114300"/>
            </a:xfrm>
            <a:custGeom>
              <a:avLst/>
              <a:gdLst>
                <a:gd name="T0" fmla="*/ 0 w 1"/>
                <a:gd name="T1" fmla="*/ 0 h 318"/>
                <a:gd name="T2" fmla="*/ 0 w 1"/>
                <a:gd name="T3" fmla="*/ 317 h 318"/>
                <a:gd name="T4" fmla="*/ 0 w 1"/>
                <a:gd name="T5" fmla="*/ 317 h 318"/>
                <a:gd name="T6" fmla="*/ 0 w 1"/>
                <a:gd name="T7" fmla="*/ 0 h 318"/>
              </a:gdLst>
              <a:ahLst/>
              <a:cxnLst>
                <a:cxn ang="0">
                  <a:pos x="T0" y="T1"/>
                </a:cxn>
                <a:cxn ang="0">
                  <a:pos x="T2" y="T3"/>
                </a:cxn>
                <a:cxn ang="0">
                  <a:pos x="T4" y="T5"/>
                </a:cxn>
                <a:cxn ang="0">
                  <a:pos x="T6" y="T7"/>
                </a:cxn>
              </a:cxnLst>
              <a:rect l="0" t="0" r="r" b="b"/>
              <a:pathLst>
                <a:path w="1" h="318">
                  <a:moveTo>
                    <a:pt x="0" y="0"/>
                  </a:moveTo>
                  <a:lnTo>
                    <a:pt x="0" y="317"/>
                  </a:lnTo>
                  <a:lnTo>
                    <a:pt x="0" y="317"/>
                  </a:lnTo>
                  <a:lnTo>
                    <a:pt x="0" y="0"/>
                  </a:lnTo>
                </a:path>
              </a:pathLst>
            </a:custGeom>
            <a:solidFill>
              <a:srgbClr val="7D7F81"/>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4" name="Freeform 110"/>
            <p:cNvSpPr>
              <a:spLocks noChangeArrowheads="1"/>
            </p:cNvSpPr>
            <p:nvPr/>
          </p:nvSpPr>
          <p:spPr bwMode="auto">
            <a:xfrm>
              <a:off x="3516363" y="3605927"/>
              <a:ext cx="130175" cy="120650"/>
            </a:xfrm>
            <a:custGeom>
              <a:avLst/>
              <a:gdLst>
                <a:gd name="T0" fmla="*/ 362 w 363"/>
                <a:gd name="T1" fmla="*/ 0 h 335"/>
                <a:gd name="T2" fmla="*/ 0 w 363"/>
                <a:gd name="T3" fmla="*/ 0 h 335"/>
                <a:gd name="T4" fmla="*/ 0 w 363"/>
                <a:gd name="T5" fmla="*/ 258 h 335"/>
                <a:gd name="T6" fmla="*/ 210 w 363"/>
                <a:gd name="T7" fmla="*/ 258 h 335"/>
                <a:gd name="T8" fmla="*/ 282 w 363"/>
                <a:gd name="T9" fmla="*/ 334 h 335"/>
                <a:gd name="T10" fmla="*/ 282 w 363"/>
                <a:gd name="T11" fmla="*/ 258 h 335"/>
                <a:gd name="T12" fmla="*/ 362 w 363"/>
                <a:gd name="T13" fmla="*/ 258 h 335"/>
                <a:gd name="T14" fmla="*/ 362 w 363"/>
                <a:gd name="T15" fmla="*/ 0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3" h="335">
                  <a:moveTo>
                    <a:pt x="362" y="0"/>
                  </a:moveTo>
                  <a:lnTo>
                    <a:pt x="0" y="0"/>
                  </a:lnTo>
                  <a:lnTo>
                    <a:pt x="0" y="258"/>
                  </a:lnTo>
                  <a:lnTo>
                    <a:pt x="210" y="258"/>
                  </a:lnTo>
                  <a:lnTo>
                    <a:pt x="282" y="334"/>
                  </a:lnTo>
                  <a:lnTo>
                    <a:pt x="282" y="258"/>
                  </a:lnTo>
                  <a:lnTo>
                    <a:pt x="362" y="258"/>
                  </a:lnTo>
                  <a:lnTo>
                    <a:pt x="362" y="0"/>
                  </a:lnTo>
                </a:path>
              </a:pathLst>
            </a:custGeom>
            <a:solidFill>
              <a:srgbClr val="C01818"/>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15" name="Text Placeholder 1"/>
          <p:cNvSpPr txBox="1">
            <a:spLocks/>
          </p:cNvSpPr>
          <p:nvPr/>
        </p:nvSpPr>
        <p:spPr>
          <a:xfrm>
            <a:off x="1558928" y="1987574"/>
            <a:ext cx="2741756" cy="479909"/>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2800" b="1">
                <a:solidFill>
                  <a:schemeClr val="bg1"/>
                </a:solidFill>
              </a:rPr>
              <a:t>Phishing</a:t>
            </a:r>
          </a:p>
        </p:txBody>
      </p:sp>
      <p:sp>
        <p:nvSpPr>
          <p:cNvPr id="116" name="Text Placeholder 1"/>
          <p:cNvSpPr txBox="1">
            <a:spLocks/>
          </p:cNvSpPr>
          <p:nvPr/>
        </p:nvSpPr>
        <p:spPr>
          <a:xfrm>
            <a:off x="6780182" y="1830624"/>
            <a:ext cx="2741756" cy="479909"/>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80000"/>
              </a:lnSpc>
            </a:pPr>
            <a:r>
              <a:rPr lang="en-US" sz="2800" b="1">
                <a:solidFill>
                  <a:schemeClr val="bg1"/>
                </a:solidFill>
              </a:rPr>
              <a:t>Mobile</a:t>
            </a:r>
          </a:p>
          <a:p>
            <a:pPr>
              <a:lnSpc>
                <a:spcPct val="80000"/>
              </a:lnSpc>
            </a:pPr>
            <a:r>
              <a:rPr lang="en-US" sz="2800" b="1">
                <a:solidFill>
                  <a:schemeClr val="bg1"/>
                </a:solidFill>
              </a:rPr>
              <a:t>Devices</a:t>
            </a:r>
          </a:p>
        </p:txBody>
      </p:sp>
      <p:sp>
        <p:nvSpPr>
          <p:cNvPr id="117" name="Text Placeholder 1"/>
          <p:cNvSpPr txBox="1">
            <a:spLocks/>
          </p:cNvSpPr>
          <p:nvPr/>
        </p:nvSpPr>
        <p:spPr>
          <a:xfrm>
            <a:off x="1573828" y="3800284"/>
            <a:ext cx="2741756" cy="479909"/>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2800" b="1">
                <a:solidFill>
                  <a:schemeClr val="bg1"/>
                </a:solidFill>
              </a:rPr>
              <a:t>Malware</a:t>
            </a:r>
          </a:p>
        </p:txBody>
      </p:sp>
      <p:sp>
        <p:nvSpPr>
          <p:cNvPr id="118" name="Text Placeholder 1"/>
          <p:cNvSpPr txBox="1">
            <a:spLocks/>
          </p:cNvSpPr>
          <p:nvPr/>
        </p:nvSpPr>
        <p:spPr>
          <a:xfrm>
            <a:off x="6858706" y="3752316"/>
            <a:ext cx="2741756" cy="479909"/>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b="1">
                <a:solidFill>
                  <a:schemeClr val="bg1"/>
                </a:solidFill>
              </a:rPr>
              <a:t>Sniffer</a:t>
            </a:r>
          </a:p>
        </p:txBody>
      </p:sp>
    </p:spTree>
    <p:extLst>
      <p:ext uri="{BB962C8B-B14F-4D97-AF65-F5344CB8AC3E}">
        <p14:creationId xmlns:p14="http://schemas.microsoft.com/office/powerpoint/2010/main" val="121004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fade">
                                      <p:cBhvr>
                                        <p:cTn id="13" dur="500"/>
                                        <p:tgtEl>
                                          <p:spTgt spid="1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8"/>
                                        </p:tgtEl>
                                        <p:attrNameLst>
                                          <p:attrName>style.visibility</p:attrName>
                                        </p:attrNameLst>
                                      </p:cBhvr>
                                      <p:to>
                                        <p:strVal val="visible"/>
                                      </p:to>
                                    </p:set>
                                    <p:animEffect transition="in" filter="fade">
                                      <p:cBhvr>
                                        <p:cTn id="24" dur="500"/>
                                        <p:tgtEl>
                                          <p:spTgt spid="1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500"/>
                                        <p:tgtEl>
                                          <p:spTgt spid="1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nodeType="withEffect">
                                  <p:stCondLst>
                                    <p:cond delay="0"/>
                                  </p:stCondLst>
                                  <p:childTnLst>
                                    <p:set>
                                      <p:cBhvr>
                                        <p:cTn id="42" dur="1" fill="hold">
                                          <p:stCondLst>
                                            <p:cond delay="0"/>
                                          </p:stCondLst>
                                        </p:cTn>
                                        <p:tgtEl>
                                          <p:spTgt spid="88"/>
                                        </p:tgtEl>
                                        <p:attrNameLst>
                                          <p:attrName>style.visibility</p:attrName>
                                        </p:attrNameLst>
                                      </p:cBhvr>
                                      <p:to>
                                        <p:strVal val="visible"/>
                                      </p:to>
                                    </p:set>
                                    <p:animEffect transition="in" filter="fade">
                                      <p:cBhvr>
                                        <p:cTn id="43" dur="500"/>
                                        <p:tgtEl>
                                          <p:spTgt spid="8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6"/>
                                        </p:tgtEl>
                                        <p:attrNameLst>
                                          <p:attrName>style.visibility</p:attrName>
                                        </p:attrNameLst>
                                      </p:cBhvr>
                                      <p:to>
                                        <p:strVal val="visible"/>
                                      </p:to>
                                    </p:set>
                                    <p:animEffect transition="in" filter="fade">
                                      <p:cBhvr>
                                        <p:cTn id="46"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0" grpId="0" animBg="1"/>
      <p:bldP spid="31" grpId="0" animBg="1"/>
      <p:bldP spid="33" grpId="0" animBg="1"/>
      <p:bldP spid="115" grpId="0"/>
      <p:bldP spid="116" grpId="0"/>
      <p:bldP spid="117" grpId="0"/>
      <p:bldP spid="1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242" r="2307" b="-1"/>
          <a:stretch/>
        </p:blipFill>
        <p:spPr>
          <a:xfrm>
            <a:off x="0" y="1332411"/>
            <a:ext cx="9144000" cy="3596640"/>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036" y="372253"/>
            <a:ext cx="9005701" cy="5143500"/>
          </a:xfrm>
          <a:prstGeom prst="rect">
            <a:avLst/>
          </a:prstGeom>
        </p:spPr>
      </p:pic>
      <p:sp>
        <p:nvSpPr>
          <p:cNvPr id="16" name="Text Placeholder 15"/>
          <p:cNvSpPr>
            <a:spLocks noGrp="1"/>
          </p:cNvSpPr>
          <p:nvPr>
            <p:ph type="body" sz="quarter" idx="14"/>
          </p:nvPr>
        </p:nvSpPr>
        <p:spPr/>
        <p:txBody>
          <a:bodyPr/>
          <a:lstStyle/>
          <a:p>
            <a:r>
              <a:rPr lang="en-US">
                <a:solidFill>
                  <a:schemeClr val="bg2"/>
                </a:solidFill>
              </a:rPr>
              <a:t>An email request for money or personal information.</a:t>
            </a:r>
          </a:p>
        </p:txBody>
      </p:sp>
      <p:sp>
        <p:nvSpPr>
          <p:cNvPr id="14" name="Title 13"/>
          <p:cNvSpPr>
            <a:spLocks noGrp="1"/>
          </p:cNvSpPr>
          <p:nvPr>
            <p:ph type="title"/>
          </p:nvPr>
        </p:nvSpPr>
        <p:spPr/>
        <p:txBody>
          <a:bodyPr/>
          <a:lstStyle/>
          <a:p>
            <a:r>
              <a:rPr lang="en-US"/>
              <a:t>Phishing</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0895" y="4274506"/>
            <a:ext cx="1899505" cy="15791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6887" y="3547608"/>
            <a:ext cx="158261" cy="158261"/>
          </a:xfrm>
          <a:prstGeom prst="rect">
            <a:avLst/>
          </a:prstGeom>
        </p:spPr>
      </p:pic>
      <p:sp>
        <p:nvSpPr>
          <p:cNvPr id="17" name="Rectangle 16"/>
          <p:cNvSpPr/>
          <p:nvPr/>
        </p:nvSpPr>
        <p:spPr>
          <a:xfrm>
            <a:off x="1287451" y="4292141"/>
            <a:ext cx="1443557" cy="149426"/>
          </a:xfrm>
          <a:prstGeom prst="rect">
            <a:avLst/>
          </a:prstGeom>
          <a:noFill/>
          <a:ln w="38100">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t="14007" r="25474" b="-3493"/>
          <a:stretch/>
        </p:blipFill>
        <p:spPr>
          <a:xfrm>
            <a:off x="2731008" y="3726345"/>
            <a:ext cx="2209696" cy="220586"/>
          </a:xfrm>
          <a:prstGeom prst="rect">
            <a:avLst/>
          </a:prstGeom>
        </p:spPr>
      </p:pic>
      <p:sp>
        <p:nvSpPr>
          <p:cNvPr id="22" name="Rectangle 21"/>
          <p:cNvSpPr/>
          <p:nvPr/>
        </p:nvSpPr>
        <p:spPr>
          <a:xfrm flipV="1">
            <a:off x="2731007" y="3726345"/>
            <a:ext cx="2209697" cy="212936"/>
          </a:xfrm>
          <a:prstGeom prst="rect">
            <a:avLst/>
          </a:prstGeom>
          <a:noFill/>
          <a:ln w="38100">
            <a:solidFill>
              <a:schemeClr val="bg2"/>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20542" r="-30" b="20513"/>
          <a:stretch/>
        </p:blipFill>
        <p:spPr>
          <a:xfrm>
            <a:off x="0" y="1332411"/>
            <a:ext cx="9144000" cy="3596640"/>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40604" t="25187" r="40527" b="25497"/>
          <a:stretch/>
        </p:blipFill>
        <p:spPr>
          <a:xfrm>
            <a:off x="3711005" y="1617951"/>
            <a:ext cx="1727200" cy="3013316"/>
          </a:xfrm>
          <a:prstGeom prst="rect">
            <a:avLst/>
          </a:prstGeom>
        </p:spPr>
      </p:pic>
    </p:spTree>
    <p:extLst>
      <p:ext uri="{BB962C8B-B14F-4D97-AF65-F5344CB8AC3E}">
        <p14:creationId xmlns:p14="http://schemas.microsoft.com/office/powerpoint/2010/main" val="2803588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225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p:txBody>
          <a:bodyPr/>
          <a:lstStyle/>
          <a:p>
            <a:r>
              <a:rPr lang="en-US">
                <a:solidFill>
                  <a:schemeClr val="bg2"/>
                </a:solidFill>
              </a:rPr>
              <a:t>If it’s too good to be true, it probably is!</a:t>
            </a:r>
          </a:p>
        </p:txBody>
      </p:sp>
      <p:sp>
        <p:nvSpPr>
          <p:cNvPr id="14" name="Title 13"/>
          <p:cNvSpPr>
            <a:spLocks noGrp="1"/>
          </p:cNvSpPr>
          <p:nvPr>
            <p:ph type="title"/>
          </p:nvPr>
        </p:nvSpPr>
        <p:spPr/>
        <p:txBody>
          <a:bodyPr/>
          <a:lstStyle/>
          <a:p>
            <a:r>
              <a:rPr lang="en-US"/>
              <a:t>Pop-Ups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594" b="563"/>
          <a:stretch/>
        </p:blipFill>
        <p:spPr>
          <a:xfrm>
            <a:off x="-1" y="1378437"/>
            <a:ext cx="9144001" cy="35419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7758" y="2038350"/>
            <a:ext cx="4288481" cy="2430462"/>
          </a:xfrm>
          <a:prstGeom prst="rect">
            <a:avLst/>
          </a:prstGeom>
        </p:spPr>
      </p:pic>
    </p:spTree>
    <p:extLst>
      <p:ext uri="{BB962C8B-B14F-4D97-AF65-F5344CB8AC3E}">
        <p14:creationId xmlns:p14="http://schemas.microsoft.com/office/powerpoint/2010/main" val="370424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McAfee">
      <a:dk1>
        <a:srgbClr val="53565A"/>
      </a:dk1>
      <a:lt1>
        <a:srgbClr val="FFFFFF"/>
      </a:lt1>
      <a:dk2>
        <a:srgbClr val="75160D"/>
      </a:dk2>
      <a:lt2>
        <a:srgbClr val="C01818"/>
      </a:lt2>
      <a:accent1>
        <a:srgbClr val="C01818"/>
      </a:accent1>
      <a:accent2>
        <a:srgbClr val="939598"/>
      </a:accent2>
      <a:accent3>
        <a:srgbClr val="005FAE"/>
      </a:accent3>
      <a:accent4>
        <a:srgbClr val="73439A"/>
      </a:accent4>
      <a:accent5>
        <a:srgbClr val="F37321"/>
      </a:accent5>
      <a:accent6>
        <a:srgbClr val="00AEEF"/>
      </a:accent6>
      <a:hlink>
        <a:srgbClr val="183280"/>
      </a:hlink>
      <a:folHlink>
        <a:srgbClr val="4F296D"/>
      </a:folHlink>
    </a:clrScheme>
    <a:fontScheme name="Open Sans">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6E7E8"/>
        </a:solidFill>
        <a:ln>
          <a:noFill/>
        </a:ln>
      </a:spPr>
      <a:bodyPr vert="horz" wrap="square" lIns="91440" tIns="91440" rIns="91440" bIns="91440" numCol="1" rtlCol="0" anchor="t" anchorCtr="0" compatLnSpc="1">
        <a:prstTxWarp prst="textNoShape">
          <a:avLst/>
        </a:prstTxWarp>
      </a:bodyPr>
      <a:lstStyle>
        <a:defPPr algn="ctr">
          <a:lnSpc>
            <a:spcPct val="95000"/>
          </a:lnSpc>
          <a:defRPr sz="1200" dirty="0" smtClean="0">
            <a:solidFill>
              <a:schemeClr val="tx1"/>
            </a:solidFill>
          </a:defRPr>
        </a:defPPr>
      </a:lst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5000"/>
          </a:lnSpc>
          <a:defRPr sz="1200" dirty="0" smtClean="0"/>
        </a:defPPr>
      </a:lstStyle>
    </a:txDef>
  </a:objectDefaults>
  <a:extraClrSchemeLst/>
  <a:extLst>
    <a:ext uri="{05A4C25C-085E-4340-85A3-A5531E510DB2}">
      <thm15:themeFamily xmlns:thm15="http://schemas.microsoft.com/office/thememl/2012/main" name="Presentation4" id="{1EFDEF39-6AC0-E04F-908D-38338435BCD8}" vid="{50E445B9-CA59-3C45-8129-945AF33413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05fd43f-d443-4ad2-8e09-93078b1ee486">
      <UserInfo>
        <DisplayName>Freeman, Megan</DisplayName>
        <AccountId>248</AccountId>
        <AccountType/>
      </UserInfo>
      <UserInfo>
        <DisplayName>Baldonado, Joseph</DisplayName>
        <AccountId>239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B1EFF3DA59A9E49B6DAC920EB9EA676" ma:contentTypeVersion="6" ma:contentTypeDescription="Create a new document." ma:contentTypeScope="" ma:versionID="753e7372200a9155cd6e1b4ab070a99d">
  <xsd:schema xmlns:xsd="http://www.w3.org/2001/XMLSchema" xmlns:xs="http://www.w3.org/2001/XMLSchema" xmlns:p="http://schemas.microsoft.com/office/2006/metadata/properties" xmlns:ns2="eb2a4427-57fc-4e97-87ab-592e1fb9a064" xmlns:ns3="e05fd43f-d443-4ad2-8e09-93078b1ee486" targetNamespace="http://schemas.microsoft.com/office/2006/metadata/properties" ma:root="true" ma:fieldsID="8c0e9f7f5044e9f40a0fbbee66bb3a54" ns2:_="" ns3:_="">
    <xsd:import namespace="eb2a4427-57fc-4e97-87ab-592e1fb9a064"/>
    <xsd:import namespace="e05fd43f-d443-4ad2-8e09-93078b1ee48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2a4427-57fc-4e97-87ab-592e1fb9a0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5fd43f-d443-4ad2-8e09-93078b1ee48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2AD796-AC98-4825-BCC0-EA385D8CB6DA}">
  <ds:schemaRefs>
    <ds:schemaRef ds:uri="http://purl.org/dc/elements/1.1/"/>
    <ds:schemaRef ds:uri="http://schemas.microsoft.com/office/2006/metadata/properties"/>
    <ds:schemaRef ds:uri="http://schemas.microsoft.com/office/2006/documentManagement/types"/>
    <ds:schemaRef ds:uri="94fad2f1-13f0-497d-af0b-412d21b2dbbd"/>
    <ds:schemaRef ds:uri="http://purl.org/dc/terms/"/>
    <ds:schemaRef ds:uri="http://schemas.openxmlformats.org/package/2006/metadata/core-properties"/>
    <ds:schemaRef ds:uri="http://purl.org/dc/dcmitype/"/>
    <ds:schemaRef ds:uri="http://schemas.microsoft.com/office/infopath/2007/PartnerControls"/>
    <ds:schemaRef ds:uri="6876c50d-f027-454f-8fa6-58d221e8ea65"/>
    <ds:schemaRef ds:uri="http://www.w3.org/XML/1998/namespace"/>
  </ds:schemaRefs>
</ds:datastoreItem>
</file>

<file path=customXml/itemProps2.xml><?xml version="1.0" encoding="utf-8"?>
<ds:datastoreItem xmlns:ds="http://schemas.openxmlformats.org/officeDocument/2006/customXml" ds:itemID="{21F83D8A-FFA4-44A5-84C4-885ECF5CB697}"/>
</file>

<file path=customXml/itemProps3.xml><?xml version="1.0" encoding="utf-8"?>
<ds:datastoreItem xmlns:ds="http://schemas.openxmlformats.org/officeDocument/2006/customXml" ds:itemID="{17F16466-9F69-4825-A864-472785AFB2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69</TotalTime>
  <Words>4839</Words>
  <Application>Microsoft Office PowerPoint</Application>
  <PresentationFormat>On-screen Show (16:9)</PresentationFormat>
  <Paragraphs>771</Paragraphs>
  <Slides>49</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Intel Clear</vt:lpstr>
      <vt:lpstr>MS PGothic</vt:lpstr>
      <vt:lpstr>Open Sans Regular</vt:lpstr>
      <vt:lpstr>Arial</vt:lpstr>
      <vt:lpstr>Open Sans</vt:lpstr>
      <vt:lpstr>Open Sans Semibold</vt:lpstr>
      <vt:lpstr>Wingdings</vt:lpstr>
      <vt:lpstr>Office Theme</vt:lpstr>
      <vt:lpstr>PowerPoint Presentation</vt:lpstr>
      <vt:lpstr>PowerPoint Presentation</vt:lpstr>
      <vt:lpstr>Your Responsibility In…</vt:lpstr>
      <vt:lpstr>PowerPoint Presentation</vt:lpstr>
      <vt:lpstr>Caution</vt:lpstr>
      <vt:lpstr>Personal Information</vt:lpstr>
      <vt:lpstr>PowerPoint Presentation</vt:lpstr>
      <vt:lpstr>Phishing</vt:lpstr>
      <vt:lpstr>Pop-Ups</vt:lpstr>
      <vt:lpstr>Pop-Ups</vt:lpstr>
      <vt:lpstr>PowerPoint Presentation</vt:lpstr>
      <vt:lpstr>PowerPoint Presentation</vt:lpstr>
      <vt:lpstr>PowerPoint Presentation</vt:lpstr>
      <vt:lpstr>PowerPoint Presentation</vt:lpstr>
      <vt:lpstr>Most Dangerous Celebrities</vt:lpstr>
      <vt:lpstr>Securing Your Mobile Devices</vt:lpstr>
      <vt:lpstr>Securing Your Mobile Devices</vt:lpstr>
      <vt:lpstr>Geotagging</vt:lpstr>
      <vt:lpstr>Geotagging</vt:lpstr>
      <vt:lpstr>Creating Stronger Passwords</vt:lpstr>
      <vt:lpstr>PowerPoint Presentation</vt:lpstr>
      <vt:lpstr>PowerPoint Presentation</vt:lpstr>
      <vt:lpstr>Social Networking</vt:lpstr>
      <vt:lpstr>Tiers of Friendship</vt:lpstr>
      <vt:lpstr>PowerPoint Presentation</vt:lpstr>
      <vt:lpstr>PowerPoint Presentation</vt:lpstr>
      <vt:lpstr>Privacy and Profile Settings</vt:lpstr>
      <vt:lpstr>Protect Your Personal Information</vt:lpstr>
      <vt:lpstr>How Would You Set Up Your Profile?</vt:lpstr>
      <vt:lpstr>Cyber Ethics</vt:lpstr>
      <vt:lpstr>Cyber-Bullying</vt:lpstr>
      <vt:lpstr>Trolls and the Reality of Anonymity</vt:lpstr>
      <vt:lpstr>PowerPoint Presentation</vt:lpstr>
      <vt:lpstr>Bully Consequences</vt:lpstr>
      <vt:lpstr>Victim Consequences</vt:lpstr>
      <vt:lpstr>Help and Support links for the U.S.</vt:lpstr>
      <vt:lpstr>Help and Support links for Ireland</vt:lpstr>
      <vt:lpstr>Help and Support links for the U.K.</vt:lpstr>
      <vt:lpstr>Stop, Block and Tell</vt:lpstr>
      <vt:lpstr>Be Positive</vt:lpstr>
      <vt:lpstr>Excessive Use</vt:lpstr>
      <vt:lpstr>Cybersecurity Careers</vt:lpstr>
      <vt:lpstr>Common Domains in Cybersecurity</vt:lpstr>
      <vt:lpstr>Limitless Careers in Cybersecurity</vt:lpstr>
      <vt:lpstr>Key Skills</vt:lpstr>
      <vt:lpstr>Get involved!</vt:lpstr>
      <vt:lpstr>Summary</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Kate</dc:creator>
  <cp:lastModifiedBy>Brandon, Kate</cp:lastModifiedBy>
  <cp:revision>11</cp:revision>
  <dcterms:modified xsi:type="dcterms:W3CDTF">2018-02-08T14:27:00Z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0x0101002B1EFF3DA59A9E49B6DAC920EB9EA676</vt:lpwstr>
  </property>
</Properties>
</file>