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9" r:id="rId5"/>
  </p:sldMasterIdLst>
  <p:notesMasterIdLst>
    <p:notesMasterId r:id="rId41"/>
  </p:notesMasterIdLst>
  <p:sldIdLst>
    <p:sldId id="293" r:id="rId6"/>
    <p:sldId id="396" r:id="rId7"/>
    <p:sldId id="397" r:id="rId8"/>
    <p:sldId id="398" r:id="rId9"/>
    <p:sldId id="399" r:id="rId10"/>
    <p:sldId id="400" r:id="rId11"/>
    <p:sldId id="380" r:id="rId12"/>
    <p:sldId id="294" r:id="rId13"/>
    <p:sldId id="367" r:id="rId14"/>
    <p:sldId id="302" r:id="rId15"/>
    <p:sldId id="303" r:id="rId16"/>
    <p:sldId id="403" r:id="rId17"/>
    <p:sldId id="306" r:id="rId18"/>
    <p:sldId id="363" r:id="rId19"/>
    <p:sldId id="360" r:id="rId20"/>
    <p:sldId id="307" r:id="rId21"/>
    <p:sldId id="308" r:id="rId22"/>
    <p:sldId id="405" r:id="rId23"/>
    <p:sldId id="310" r:id="rId24"/>
    <p:sldId id="370" r:id="rId25"/>
    <p:sldId id="401" r:id="rId26"/>
    <p:sldId id="340" r:id="rId27"/>
    <p:sldId id="404" r:id="rId28"/>
    <p:sldId id="315" r:id="rId29"/>
    <p:sldId id="369" r:id="rId30"/>
    <p:sldId id="392" r:id="rId31"/>
    <p:sldId id="339" r:id="rId32"/>
    <p:sldId id="324" r:id="rId33"/>
    <p:sldId id="328" r:id="rId34"/>
    <p:sldId id="395" r:id="rId35"/>
    <p:sldId id="393" r:id="rId36"/>
    <p:sldId id="394" r:id="rId37"/>
    <p:sldId id="406" r:id="rId38"/>
    <p:sldId id="407" r:id="rId39"/>
    <p:sldId id="292"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3D9"/>
    <a:srgbClr val="53565A"/>
    <a:srgbClr val="B1BABF"/>
    <a:srgbClr val="939598"/>
    <a:srgbClr val="E6E7E8"/>
    <a:srgbClr val="BD2E2B"/>
    <a:srgbClr val="707070"/>
    <a:srgbClr val="8BC74F"/>
    <a:srgbClr val="C7C7C7"/>
    <a:srgbClr val="CE9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3" autoAdjust="0"/>
    <p:restoredTop sz="95199" autoAdjust="0"/>
  </p:normalViewPr>
  <p:slideViewPr>
    <p:cSldViewPr snapToGrid="0" showGuides="1">
      <p:cViewPr>
        <p:scale>
          <a:sx n="120" d="100"/>
          <a:sy n="120" d="100"/>
        </p:scale>
        <p:origin x="156" y="-336"/>
      </p:cViewPr>
      <p:guideLst>
        <p:guide orient="horz" pos="1583"/>
        <p:guide orient="horz" pos="123"/>
        <p:guide orient="horz" pos="447"/>
        <p:guide orient="horz" pos="505"/>
        <p:guide orient="horz" pos="747"/>
        <p:guide pos="2880"/>
        <p:guide pos="292"/>
      </p:guideLst>
    </p:cSldViewPr>
  </p:slideViewPr>
  <p:notesTextViewPr>
    <p:cViewPr>
      <p:scale>
        <a:sx n="3" d="2"/>
        <a:sy n="3" d="2"/>
      </p:scale>
      <p:origin x="0" y="0"/>
    </p:cViewPr>
  </p:notesTextViewPr>
  <p:sorterViewPr>
    <p:cViewPr varScale="1">
      <p:scale>
        <a:sx n="100" d="100"/>
        <a:sy n="100" d="100"/>
      </p:scale>
      <p:origin x="0" y="-41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4/16/2018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dirty="0"/>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1</a:t>
            </a:fld>
            <a:endParaRPr lang="en-US" dirty="0"/>
          </a:p>
        </p:txBody>
      </p:sp>
    </p:spTree>
    <p:extLst>
      <p:ext uri="{BB962C8B-B14F-4D97-AF65-F5344CB8AC3E}">
        <p14:creationId xmlns:p14="http://schemas.microsoft.com/office/powerpoint/2010/main" val="188623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Pop-Ups</a:t>
            </a:r>
          </a:p>
          <a:p>
            <a:r>
              <a:rPr lang="en-US" dirty="0"/>
              <a:t>These are unsolicited windows</a:t>
            </a:r>
            <a:r>
              <a:rPr lang="en-US" baseline="0" dirty="0"/>
              <a:t> that appear typically during browsing. They have many types, namely competitions, advertising, fake alerts etc. </a:t>
            </a:r>
            <a:r>
              <a:rPr lang="en-US" dirty="0"/>
              <a:t>http://en.wikipedia.org/wiki/Pop-up_ad. Interacting with these pop-ups is</a:t>
            </a:r>
            <a:r>
              <a:rPr lang="en-US" baseline="0" dirty="0"/>
              <a:t> not recommended. </a:t>
            </a:r>
            <a:endParaRPr lang="en-US" dirty="0"/>
          </a:p>
          <a:p>
            <a:endParaRPr lang="en-US" dirty="0"/>
          </a:p>
          <a:p>
            <a:r>
              <a:rPr lang="en-US" dirty="0"/>
              <a:t>“It</a:t>
            </a:r>
            <a:r>
              <a:rPr lang="en-US" baseline="0" dirty="0"/>
              <a:t> is a</a:t>
            </a:r>
            <a:r>
              <a:rPr lang="en-US" dirty="0"/>
              <a:t>nother way online</a:t>
            </a:r>
            <a:r>
              <a:rPr lang="en-US" baseline="0" dirty="0"/>
              <a:t> criminals can hack into your computer and steal your information is by getting you to click on a link that promises a reward.  </a:t>
            </a:r>
          </a:p>
          <a:p>
            <a:r>
              <a:rPr lang="en-US" i="1" baseline="0" dirty="0"/>
              <a:t>&lt;click&gt;</a:t>
            </a:r>
          </a:p>
          <a:p>
            <a:endParaRPr lang="en-US" baseline="0" dirty="0"/>
          </a:p>
          <a:p>
            <a:r>
              <a:rPr lang="en-US" baseline="0" dirty="0"/>
              <a:t>Here’s an example of a popup that promises you a free iPad if you click on the link.  How many of you have received this kind of </a:t>
            </a:r>
            <a:r>
              <a:rPr lang="en-US" dirty="0"/>
              <a:t>message?  Did anyone click on it?  What happened? </a:t>
            </a:r>
          </a:p>
          <a:p>
            <a:endParaRPr lang="en-US" baseline="0" dirty="0"/>
          </a:p>
          <a:p>
            <a:r>
              <a:rPr lang="en-US" baseline="0" dirty="0"/>
              <a:t>Have you ever known anyone who got a FREE iPad just by clicking on some links?  </a:t>
            </a:r>
          </a:p>
          <a:p>
            <a:endParaRPr lang="en-US" b="1" dirty="0"/>
          </a:p>
          <a:p>
            <a:r>
              <a:rPr lang="en-US" b="1" baseline="0" dirty="0"/>
              <a:t>If it sounds like it’s too good to be true – it probably is!  </a:t>
            </a:r>
          </a:p>
          <a:p>
            <a:endParaRPr lang="en-US" baseline="0" dirty="0"/>
          </a:p>
          <a:p>
            <a:r>
              <a:rPr lang="en-US" baseline="0" dirty="0"/>
              <a:t>Never click on link from a suspicious popup or email or text.  Cyber criminals are either trying to get you to go to a malicious site where they can put malware on your computer, or get you to give up your personal information.”</a:t>
            </a:r>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353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To</a:t>
            </a:r>
            <a:r>
              <a:rPr lang="en-US" i="1" baseline="0" dirty="0">
                <a:solidFill>
                  <a:srgbClr val="FF0000"/>
                </a:solidFill>
              </a:rPr>
              <a:t> safely</a:t>
            </a:r>
            <a:r>
              <a:rPr lang="en-US" i="1" dirty="0">
                <a:solidFill>
                  <a:srgbClr val="FF0000"/>
                </a:solidFill>
              </a:rPr>
              <a:t> close</a:t>
            </a:r>
            <a:r>
              <a:rPr lang="en-US" i="1" baseline="0" dirty="0">
                <a:solidFill>
                  <a:srgbClr val="FF0000"/>
                </a:solidFill>
              </a:rPr>
              <a:t> a pop-up on a </a:t>
            </a:r>
            <a:r>
              <a:rPr lang="en-US" i="1" dirty="0">
                <a:solidFill>
                  <a:srgbClr val="FF0000"/>
                </a:solidFill>
              </a:rPr>
              <a:t>PC,</a:t>
            </a:r>
            <a:r>
              <a:rPr lang="en-US" i="1" baseline="0" dirty="0">
                <a:solidFill>
                  <a:srgbClr val="FF0000"/>
                </a:solidFill>
              </a:rPr>
              <a:t> </a:t>
            </a:r>
            <a:r>
              <a:rPr lang="en-US" i="1" dirty="0">
                <a:solidFill>
                  <a:srgbClr val="FF0000"/>
                </a:solidFill>
              </a:rPr>
              <a:t>hold down</a:t>
            </a:r>
            <a:r>
              <a:rPr lang="en-US" i="1" baseline="0" dirty="0">
                <a:solidFill>
                  <a:srgbClr val="FF0000"/>
                </a:solidFill>
              </a:rPr>
              <a:t> the </a:t>
            </a:r>
            <a:r>
              <a:rPr lang="en-US" i="1" dirty="0">
                <a:solidFill>
                  <a:srgbClr val="FF0000"/>
                </a:solidFill>
              </a:rPr>
              <a:t>Alt key and  press F4.</a:t>
            </a:r>
            <a:endParaRPr lang="en-US" i="1" baseline="0" dirty="0">
              <a:solidFill>
                <a:srgbClr val="FF0000"/>
              </a:solidFill>
            </a:endParaRPr>
          </a:p>
          <a:p>
            <a:endParaRPr lang="en-US" i="1" dirty="0">
              <a:solidFill>
                <a:srgbClr val="FF0000"/>
              </a:solidFill>
            </a:endParaRPr>
          </a:p>
          <a:p>
            <a:r>
              <a:rPr lang="en-US" i="1" dirty="0">
                <a:solidFill>
                  <a:srgbClr val="FF0000"/>
                </a:solidFill>
              </a:rPr>
              <a:t>For Mac users, hold down the Command  key and press W.</a:t>
            </a:r>
          </a:p>
          <a:p>
            <a:endParaRPr lang="en-US" i="1" baseline="0" dirty="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1" baseline="0" dirty="0">
                <a:solidFill>
                  <a:srgbClr val="FF0000"/>
                </a:solidFill>
              </a:rPr>
              <a:t>For mobile users </a:t>
            </a:r>
            <a:r>
              <a:rPr lang="en-IE" sz="900" b="1" i="0" kern="1200" dirty="0">
                <a:solidFill>
                  <a:schemeClr val="tx1"/>
                </a:solidFill>
                <a:effectLst/>
                <a:latin typeface="Arial" charset="0"/>
                <a:ea typeface="MS PGothic" pitchFamily="34" charset="-128"/>
                <a:cs typeface="+mn-cs"/>
              </a:rPr>
              <a:t>Select "Advanced" from the Browser Settings menu.</a:t>
            </a:r>
            <a:r>
              <a:rPr lang="en-IE" sz="900" b="0" i="0" kern="1200" dirty="0">
                <a:solidFill>
                  <a:schemeClr val="tx1"/>
                </a:solidFill>
                <a:effectLst/>
                <a:latin typeface="Arial" charset="0"/>
                <a:ea typeface="MS PGothic" pitchFamily="34" charset="-128"/>
                <a:cs typeface="+mn-cs"/>
              </a:rPr>
              <a:t> It's located about halfway down the options list. </a:t>
            </a:r>
            <a:r>
              <a:rPr lang="en-IE" sz="900" b="1" i="0" kern="1200" dirty="0">
                <a:solidFill>
                  <a:schemeClr val="tx1"/>
                </a:solidFill>
                <a:effectLst/>
                <a:latin typeface="Arial" charset="0"/>
                <a:ea typeface="MS PGothic" pitchFamily="34" charset="-128"/>
                <a:cs typeface="+mn-cs"/>
              </a:rPr>
              <a:t>Check the box labelled "Block pop-ups.</a:t>
            </a:r>
            <a:r>
              <a:rPr lang="en-IE" sz="900" b="0" i="0" kern="1200" dirty="0">
                <a:solidFill>
                  <a:schemeClr val="tx1"/>
                </a:solidFill>
                <a:effectLst/>
                <a:latin typeface="Arial" charset="0"/>
                <a:ea typeface="MS PGothic" pitchFamily="34" charset="-128"/>
                <a:cs typeface="+mn-cs"/>
              </a:rPr>
              <a:t>" This will prevent popups from happening in the browser, even when you travel to a site that normally has them. If popups are happening even with them disabled in the browser, then you should check to see which app might be causing the popups.</a:t>
            </a:r>
          </a:p>
          <a:p>
            <a:endParaRPr lang="en-US" i="1"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9818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r>
              <a:rPr lang="en-US" dirty="0"/>
              <a:t>“Malware</a:t>
            </a:r>
            <a:r>
              <a:rPr lang="en-US" baseline="0" dirty="0"/>
              <a:t> refers to software programs designed to damage or do other unwanted actions on a computer system.  </a:t>
            </a:r>
          </a:p>
          <a:p>
            <a:endParaRPr lang="en-US" baseline="0" dirty="0"/>
          </a:p>
          <a:p>
            <a:r>
              <a:rPr lang="en-US" baseline="0" dirty="0"/>
              <a:t>Common examples of malware include viruses, worms, Trojan horses and spyware.  A good firewall and security software package can help protect against these types of threats.</a:t>
            </a:r>
          </a:p>
          <a:p>
            <a:pPr lvl="1"/>
            <a:endParaRPr lang="en-US" baseline="0" dirty="0"/>
          </a:p>
          <a:p>
            <a:pPr lvl="1"/>
            <a:r>
              <a:rPr lang="en-US" b="1" u="sng" baseline="0" dirty="0"/>
              <a:t>Virus: </a:t>
            </a:r>
            <a:r>
              <a:rPr lang="en-US" baseline="0" dirty="0"/>
              <a:t>computer program files capable of attaching to disks or other files and replicating repeatedly, without user knowledge or permission.</a:t>
            </a:r>
          </a:p>
          <a:p>
            <a:pPr lvl="1"/>
            <a:r>
              <a:rPr lang="en-US" baseline="0" dirty="0"/>
              <a:t>	</a:t>
            </a:r>
          </a:p>
          <a:p>
            <a:pPr lvl="1"/>
            <a:r>
              <a:rPr lang="en-US" b="1" u="sng" baseline="0" dirty="0"/>
              <a:t>Worms:</a:t>
            </a:r>
            <a:r>
              <a:rPr lang="en-US" b="0" u="none" baseline="0" dirty="0"/>
              <a:t> Parasitic programs that replicate, but do NOT infect other computer program files. They can send copies to other computers via a network.</a:t>
            </a:r>
          </a:p>
          <a:p>
            <a:pPr lvl="1"/>
            <a:endParaRPr lang="en-US" b="0" u="none" baseline="0" dirty="0"/>
          </a:p>
          <a:p>
            <a:pPr lvl="1"/>
            <a:r>
              <a:rPr lang="en-US" b="1" u="sng" baseline="0" dirty="0"/>
              <a:t>Trojan Horse: </a:t>
            </a:r>
            <a:r>
              <a:rPr lang="en-US" b="0" u="none" baseline="0" dirty="0"/>
              <a:t>A seemingly harmless program that you knowingly download. What you don’t know is that it also conceals a destructive back door that will allow attackers access to your system.</a:t>
            </a:r>
          </a:p>
          <a:p>
            <a:pPr lvl="1"/>
            <a:endParaRPr lang="en-US" b="0" u="none" baseline="0" dirty="0"/>
          </a:p>
          <a:p>
            <a:pPr lvl="1"/>
            <a:r>
              <a:rPr lang="en-US" b="1" u="sng" baseline="0" dirty="0"/>
              <a:t>Spyware</a:t>
            </a:r>
            <a:r>
              <a:rPr lang="en-US" b="0" u="none" baseline="0" dirty="0"/>
              <a:t>: Exploits infected computers for commercial gain, delivering unsolicited pop-up ads and monitor web browsing activity, among other things.”</a:t>
            </a:r>
          </a:p>
          <a:p>
            <a:pPr lvl="1"/>
            <a:endParaRPr lang="en-US" b="0" u="none" baseline="0" dirty="0"/>
          </a:p>
          <a:p>
            <a:pPr lvl="1"/>
            <a:endParaRPr lang="en-US" b="0" u="none" baseline="0" dirty="0"/>
          </a:p>
          <a:p>
            <a:endParaRPr lang="en-US" baseline="0" dirty="0"/>
          </a:p>
        </p:txBody>
      </p:sp>
      <p:sp>
        <p:nvSpPr>
          <p:cNvPr id="4" name="Slide Number Placeholder 3"/>
          <p:cNvSpPr>
            <a:spLocks noGrp="1"/>
          </p:cNvSpPr>
          <p:nvPr>
            <p:ph type="sldNum" sz="quarter" idx="10"/>
          </p:nvPr>
        </p:nvSpPr>
        <p:spPr/>
        <p:txBody>
          <a:bodyPr/>
          <a:lstStyle/>
          <a:p>
            <a:fld id="{979C8A94-F62E-4072-B85F-8EC1A23AAB45}" type="slidenum">
              <a:rPr lang="en-US" smtClean="0"/>
              <a:pPr/>
              <a:t>14</a:t>
            </a:fld>
            <a:endParaRPr lang="en-US" dirty="0"/>
          </a:p>
        </p:txBody>
      </p:sp>
    </p:spTree>
    <p:extLst>
      <p:ext uri="{BB962C8B-B14F-4D97-AF65-F5344CB8AC3E}">
        <p14:creationId xmlns:p14="http://schemas.microsoft.com/office/powerpoint/2010/main" val="379779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itchFamily="34" charset="0"/>
                <a:cs typeface="Arial" pitchFamily="34" charset="0"/>
              </a:rPr>
              <a:t>“A wireless sniffer is a</a:t>
            </a:r>
            <a:r>
              <a:rPr lang="en-US" sz="1200" baseline="0" dirty="0">
                <a:latin typeface="Arial" pitchFamily="34" charset="0"/>
                <a:cs typeface="Arial" pitchFamily="34" charset="0"/>
              </a:rPr>
              <a:t> </a:t>
            </a:r>
            <a:r>
              <a:rPr lang="en-US" sz="1200" dirty="0">
                <a:latin typeface="Arial" pitchFamily="34" charset="0"/>
                <a:cs typeface="Arial" pitchFamily="34" charset="0"/>
              </a:rPr>
              <a:t>software program that monitors network traffic. Hackers use sniffers to capture computer data transmitted over a Wi-Fi network.</a:t>
            </a:r>
            <a:r>
              <a:rPr lang="en-US" sz="1200" baseline="0" dirty="0">
                <a:latin typeface="Arial" pitchFamily="34" charset="0"/>
                <a:cs typeface="Arial" pitchFamily="34" charset="0"/>
              </a:rPr>
              <a:t> (F</a:t>
            </a:r>
            <a:r>
              <a:rPr lang="en-US" sz="1200" dirty="0">
                <a:latin typeface="Arial" pitchFamily="34" charset="0"/>
                <a:cs typeface="Arial" pitchFamily="34" charset="0"/>
              </a:rPr>
              <a:t>or example, at</a:t>
            </a:r>
            <a:r>
              <a:rPr lang="en-US" sz="1200" baseline="0" dirty="0">
                <a:latin typeface="Arial" pitchFamily="34" charset="0"/>
                <a:cs typeface="Arial" pitchFamily="34" charset="0"/>
              </a:rPr>
              <a:t> coffee houses, the airport, hotels,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baseline="0" dirty="0">
                <a:latin typeface="Arial" pitchFamily="34" charset="0"/>
                <a:cs typeface="Arial" pitchFamily="34" charset="0"/>
              </a:rPr>
              <a:t>&lt;click&gt;</a:t>
            </a:r>
            <a:endParaRPr lang="en-US" sz="1200" i="1"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itchFamily="34" charset="0"/>
                <a:cs typeface="Arial" pitchFamily="34" charset="0"/>
              </a:rPr>
              <a:t>The truth is, it’s impossible</a:t>
            </a:r>
            <a:r>
              <a:rPr lang="en-US" sz="1200" baseline="0" dirty="0">
                <a:latin typeface="Arial" pitchFamily="34" charset="0"/>
                <a:cs typeface="Arial" pitchFamily="34" charset="0"/>
              </a:rPr>
              <a:t> to tell the safe public networks from the bad ones.  Here are some steps you can take to protect yourself when using public networks: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Arial" pitchFamily="34" charset="0"/>
              <a:cs typeface="Arial" pitchFamily="34" charset="0"/>
            </a:endParaRP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dirty="0">
                <a:latin typeface="Arial" pitchFamily="34" charset="0"/>
                <a:cs typeface="Arial" pitchFamily="34" charset="0"/>
              </a:rPr>
              <a:t>Disable or block file sharing on your computer.</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dirty="0">
                <a:latin typeface="Arial" pitchFamily="34" charset="0"/>
                <a:cs typeface="Arial" pitchFamily="34" charset="0"/>
              </a:rPr>
              <a:t>Enable a firewall or install a third party personal firewall.</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dirty="0">
                <a:latin typeface="Arial" pitchFamily="34" charset="0"/>
                <a:cs typeface="Arial" pitchFamily="34" charset="0"/>
              </a:rPr>
              <a:t>Use file encryption.</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dirty="0">
                <a:latin typeface="Arial" pitchFamily="34" charset="0"/>
                <a:cs typeface="Arial" pitchFamily="34" charset="0"/>
              </a:rPr>
              <a:t>Use a virtual private network (VPN).</a:t>
            </a:r>
            <a:endParaRPr lang="en-US" sz="1200" dirty="0">
              <a:latin typeface="Arial" pitchFamily="34" charset="0"/>
              <a:cs typeface="Arial" pitchFamily="34" charset="0"/>
            </a:endParaRPr>
          </a:p>
          <a:p>
            <a:endParaRPr lang="en-US" dirty="0"/>
          </a:p>
          <a:p>
            <a:r>
              <a:rPr lang="en-US" dirty="0"/>
              <a:t>If</a:t>
            </a:r>
            <a:r>
              <a:rPr lang="en-US" baseline="0" dirty="0"/>
              <a:t> you MUST use a public network to connect to the Internet, make sure you’re not sharing sensitive data such as passwords and banking information.”</a:t>
            </a:r>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pPr/>
              <a:t>15</a:t>
            </a:fld>
            <a:endParaRPr lang="en-US" dirty="0"/>
          </a:p>
        </p:txBody>
      </p:sp>
    </p:spTree>
    <p:extLst>
      <p:ext uri="{BB962C8B-B14F-4D97-AF65-F5344CB8AC3E}">
        <p14:creationId xmlns:p14="http://schemas.microsoft.com/office/powerpoint/2010/main" val="266056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Lost and stolen devices continue to be the BIGGEST security threat to mobile users. </a:t>
            </a:r>
          </a:p>
          <a:p>
            <a:pPr>
              <a:defRPr/>
            </a:pPr>
            <a:endParaRPr lang="en-US" dirty="0"/>
          </a:p>
          <a:p>
            <a:pPr>
              <a:defRPr/>
            </a:pPr>
            <a:r>
              <a:rPr lang="en-US" dirty="0"/>
              <a:t>There’s a lot of personal information on your phone  (such as texts, photos, contacts, emails and personal accounts).  How you would feel if someone had access to all of that and made it public OR sent out texts and emails to all of your contacts while pretending to be you!?</a:t>
            </a:r>
          </a:p>
          <a:p>
            <a:endParaRPr lang="en-IE" dirty="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16</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4809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ctr"/>
            <a:r>
              <a:rPr lang="en-US" sz="900" kern="1200" dirty="0">
                <a:solidFill>
                  <a:schemeClr val="tx1"/>
                </a:solidFill>
                <a:effectLst/>
                <a:latin typeface="Open Sans" panose="020B0606030504020204" pitchFamily="34" charset="0"/>
                <a:ea typeface="+mn-ea"/>
                <a:cs typeface="+mn-cs"/>
              </a:rPr>
              <a:t>Speaker notes - comment on automatically locking</a:t>
            </a:r>
          </a:p>
          <a:p>
            <a:pPr lvl="2" fontAlgn="ctr"/>
            <a:r>
              <a:rPr lang="en-US" sz="900" kern="1200" dirty="0">
                <a:solidFill>
                  <a:schemeClr val="tx1"/>
                </a:solidFill>
                <a:effectLst/>
                <a:latin typeface="Open Sans" panose="020B0606030504020204" pitchFamily="34" charset="0"/>
                <a:ea typeface="+mn-ea"/>
                <a:cs typeface="+mn-cs"/>
              </a:rPr>
              <a:t>Speaker notes - lock when you expect prolonged periods of inactivity, e.g. before you leave for school or at the end of the day</a:t>
            </a:r>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17</a:t>
            </a:fld>
            <a:endParaRPr lang="en-US" dirty="0"/>
          </a:p>
        </p:txBody>
      </p:sp>
    </p:spTree>
    <p:extLst>
      <p:ext uri="{BB962C8B-B14F-4D97-AF65-F5344CB8AC3E}">
        <p14:creationId xmlns:p14="http://schemas.microsoft.com/office/powerpoint/2010/main" val="411916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a:t>“Many new phones and cameras “geotag” photos, which embeds the GPS coordinates of the location where you took the picture.</a:t>
            </a:r>
          </a:p>
          <a:p>
            <a:pPr lvl="0"/>
            <a:endParaRPr lang="en-US" b="1" baseline="0"/>
          </a:p>
          <a:p>
            <a:pPr lvl="0"/>
            <a:r>
              <a:rPr lang="en-US" i="1" baseline="0"/>
              <a:t>&lt;click&gt;</a:t>
            </a:r>
          </a:p>
          <a:p>
            <a:pPr lvl="0"/>
            <a:endParaRPr lang="en-US"/>
          </a:p>
          <a:p>
            <a:pPr lvl="0"/>
            <a:r>
              <a:rPr lang="en-US"/>
              <a:t>“If the geo-tagging feature</a:t>
            </a:r>
            <a:r>
              <a:rPr lang="en-US" baseline="0"/>
              <a:t> is not disabled on your device, posting a picture allows anyone who sees it to figure out</a:t>
            </a:r>
            <a:r>
              <a:rPr lang="en-US"/>
              <a:t> exactly where you were when you took the picture.  This</a:t>
            </a:r>
            <a:r>
              <a:rPr lang="en-US" baseline="0"/>
              <a:t> is dangerous—especially if the picture was taken at home or at school.</a:t>
            </a:r>
          </a:p>
          <a:p>
            <a:pPr lvl="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Check your phone’s manual for instructions on how to disable the geotag setting.</a:t>
            </a:r>
            <a:r>
              <a:rPr lang="en-US"/>
              <a:t> </a:t>
            </a:r>
            <a:r>
              <a:rPr lang="en-US" baseline="0"/>
              <a:t> But remember, e</a:t>
            </a:r>
            <a:r>
              <a:rPr lang="en-US"/>
              <a:t>ven</a:t>
            </a:r>
            <a:r>
              <a:rPr lang="en-US" baseline="0"/>
              <a:t> once geo-tagging is disabled on your device, be aware that your friends’ camera phone may be putting you at risk.”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Interesting paper on Geo-Tagging and related topics with triangulation and metadata can be accessed at the link below;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http://www.icsi.berkeley.edu/pubs/networking/cybercasinghotsec10.pdf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lvl="0"/>
            <a:endParaRPr lang="en-US" baseline="0"/>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339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disable geotagging on an Apple device:</a:t>
            </a:r>
          </a:p>
          <a:p>
            <a:pPr>
              <a:defRPr/>
            </a:pPr>
            <a:endParaRPr lang="en-US" dirty="0"/>
          </a:p>
          <a:p>
            <a:pPr marL="171450" indent="-171450">
              <a:buFont typeface="Arial" panose="020B0604020202020204" pitchFamily="34" charset="0"/>
              <a:buChar char="•"/>
              <a:defRPr/>
            </a:pPr>
            <a:r>
              <a:rPr lang="en-US" dirty="0"/>
              <a:t>Go to settings &lt;click&gt;</a:t>
            </a:r>
          </a:p>
          <a:p>
            <a:pPr marL="171450" indent="-171450">
              <a:buFont typeface="Arial" panose="020B0604020202020204" pitchFamily="34" charset="0"/>
              <a:buChar char="•"/>
              <a:defRPr/>
            </a:pPr>
            <a:r>
              <a:rPr lang="en-US" dirty="0"/>
              <a:t>Go to privacy &lt;click&gt;</a:t>
            </a:r>
          </a:p>
          <a:p>
            <a:pPr marL="171450" indent="-171450">
              <a:buFont typeface="Arial" panose="020B0604020202020204" pitchFamily="34" charset="0"/>
              <a:buChar char="•"/>
              <a:defRPr/>
            </a:pPr>
            <a:r>
              <a:rPr lang="en-US" dirty="0"/>
              <a:t>Go to location services &lt;click&gt;</a:t>
            </a:r>
          </a:p>
          <a:p>
            <a:pPr marL="171450" indent="-171450">
              <a:buFont typeface="Arial" panose="020B0604020202020204" pitchFamily="34" charset="0"/>
              <a:buChar char="•"/>
              <a:defRPr/>
            </a:pPr>
            <a:r>
              <a:rPr lang="en-US" dirty="0"/>
              <a:t>Go to your camera and turn it ‘off’.  </a:t>
            </a:r>
          </a:p>
          <a:p>
            <a:pPr marL="171450" indent="-171450">
              <a:buFont typeface="Arial" panose="020B0604020202020204" pitchFamily="34" charset="0"/>
              <a:buChar char="•"/>
              <a:defRPr/>
            </a:pPr>
            <a:endParaRPr lang="en-US" dirty="0"/>
          </a:p>
          <a:p>
            <a:pPr>
              <a:buFont typeface="Arial" panose="020B0604020202020204" pitchFamily="34" charset="0"/>
              <a:buNone/>
              <a:defRPr/>
            </a:pPr>
            <a:r>
              <a:rPr lang="en-US" dirty="0"/>
              <a:t>&lt;click&gt;</a:t>
            </a:r>
          </a:p>
          <a:p>
            <a:pPr>
              <a:buFont typeface="Arial" panose="020B0604020202020204" pitchFamily="34" charset="0"/>
              <a:buNone/>
              <a:defRPr/>
            </a:pPr>
            <a:endParaRPr lang="en-US" dirty="0"/>
          </a:p>
          <a:p>
            <a:pPr>
              <a:buFont typeface="Arial" panose="020B0604020202020204" pitchFamily="34" charset="0"/>
              <a:buNone/>
              <a:defRPr/>
            </a:pPr>
            <a:r>
              <a:rPr lang="en-US" dirty="0"/>
              <a:t>To disable </a:t>
            </a:r>
            <a:r>
              <a:rPr lang="en-US" dirty="0" err="1"/>
              <a:t>getoagging</a:t>
            </a:r>
            <a:r>
              <a:rPr lang="en-US" dirty="0"/>
              <a:t> on an android device:</a:t>
            </a:r>
          </a:p>
          <a:p>
            <a:pPr>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Click on the camera icon &lt;click&gt;</a:t>
            </a:r>
          </a:p>
          <a:p>
            <a:pPr marL="171450" indent="-171450">
              <a:buFont typeface="Arial" panose="020B0604020202020204" pitchFamily="34" charset="0"/>
              <a:buChar char="•"/>
              <a:defRPr/>
            </a:pPr>
            <a:r>
              <a:rPr lang="en-US" dirty="0"/>
              <a:t>Go to settings &lt;click&gt;</a:t>
            </a:r>
          </a:p>
          <a:p>
            <a:pPr marL="171450" indent="-171450">
              <a:buFont typeface="Arial" panose="020B0604020202020204" pitchFamily="34" charset="0"/>
              <a:buChar char="•"/>
              <a:defRPr/>
            </a:pPr>
            <a:r>
              <a:rPr lang="en-US" dirty="0"/>
              <a:t>Camera options &lt;click&gt;</a:t>
            </a:r>
          </a:p>
          <a:p>
            <a:pPr marL="171450" indent="-171450">
              <a:buFont typeface="Arial" panose="020B0604020202020204" pitchFamily="34" charset="0"/>
              <a:buChar char="•"/>
              <a:defRPr/>
            </a:pPr>
            <a:r>
              <a:rPr lang="en-US" dirty="0"/>
              <a:t>Geotag photos OFF</a:t>
            </a:r>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74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rPr>
              <a:t>It’s important not to share passwords and it’s just as important to know how to create really strong ones. </a:t>
            </a:r>
            <a:r>
              <a:rPr lang="en-US" sz="1100" dirty="0"/>
              <a:t>https://www-ssl.intel.com/content/www/us/en/forms/passwordwin.html</a:t>
            </a:r>
          </a:p>
          <a:p>
            <a:r>
              <a:rPr lang="en-US" altLang="en-US" sz="1100" dirty="0">
                <a:latin typeface="Arial" panose="020B0604020202020204" pitchFamily="34" charset="0"/>
              </a:rPr>
              <a:t> </a:t>
            </a:r>
          </a:p>
          <a:p>
            <a:endParaRPr lang="en-US" altLang="en-US" sz="1100" dirty="0">
              <a:latin typeface="Arial" panose="020B0604020202020204" pitchFamily="34" charset="0"/>
            </a:endParaRPr>
          </a:p>
          <a:p>
            <a:r>
              <a:rPr lang="en-US" altLang="en-US" sz="1100" dirty="0">
                <a:latin typeface="Arial" panose="020B0604020202020204" pitchFamily="34" charset="0"/>
              </a:rPr>
              <a:t>Did you know that the most common password that people use today is the word PASSWORD?  Let’s use it as an example (knowing that we would never use it for real) and make it more complex using 3 simple rules.</a:t>
            </a:r>
          </a:p>
          <a:p>
            <a:endParaRPr lang="en-US" altLang="en-US" sz="1100" dirty="0">
              <a:latin typeface="Arial" panose="020B0604020202020204" pitchFamily="34" charset="0"/>
            </a:endParaRPr>
          </a:p>
          <a:p>
            <a:pPr eaLnBrk="1" hangingPunct="1"/>
            <a:r>
              <a:rPr lang="en-US" altLang="en-US" sz="1100" dirty="0">
                <a:latin typeface="Arial" panose="020B0604020202020204" pitchFamily="34" charset="0"/>
              </a:rPr>
              <a:t>&lt;click&gt;</a:t>
            </a:r>
          </a:p>
          <a:p>
            <a:pPr marL="649288" lvl="1" indent="-176213">
              <a:buFontTx/>
              <a:buChar char="•"/>
            </a:pPr>
            <a:r>
              <a:rPr lang="en-US" altLang="en-US" sz="1100" dirty="0">
                <a:latin typeface="Arial" panose="020B0604020202020204" pitchFamily="34" charset="0"/>
              </a:rPr>
              <a:t>Use at least 8 characters</a:t>
            </a:r>
          </a:p>
          <a:p>
            <a:r>
              <a:rPr lang="en-US" altLang="en-US" sz="1100" dirty="0">
                <a:latin typeface="Arial" panose="020B0604020202020204" pitchFamily="34" charset="0"/>
              </a:rPr>
              <a:t>&lt;click&gt;</a:t>
            </a:r>
          </a:p>
          <a:p>
            <a:pPr marL="649288" lvl="1" indent="-176213">
              <a:buFontTx/>
              <a:buChar char="•"/>
            </a:pPr>
            <a:r>
              <a:rPr lang="en-US" altLang="en-US" sz="1100" dirty="0">
                <a:latin typeface="Arial" panose="020B0604020202020204" pitchFamily="34" charset="0"/>
              </a:rPr>
              <a:t>Use a mix of UPPER CASE and lower case letters</a:t>
            </a:r>
          </a:p>
          <a:p>
            <a:pPr eaLnBrk="1" hangingPunct="1"/>
            <a:r>
              <a:rPr lang="en-US" altLang="en-US" sz="1100" dirty="0">
                <a:latin typeface="Arial" panose="020B0604020202020204" pitchFamily="34" charset="0"/>
              </a:rPr>
              <a:t>&lt;click&gt;</a:t>
            </a:r>
          </a:p>
          <a:p>
            <a:r>
              <a:rPr lang="en-US" altLang="en-US" sz="1100" dirty="0">
                <a:latin typeface="Arial" panose="020B0604020202020204" pitchFamily="34" charset="0"/>
              </a:rPr>
              <a:t>add symbols (@#$%&amp; </a:t>
            </a:r>
            <a:r>
              <a:rPr lang="en-US" altLang="en-US" sz="1100" dirty="0" err="1">
                <a:latin typeface="Arial" panose="020B0604020202020204" pitchFamily="34" charset="0"/>
              </a:rPr>
              <a:t>etc</a:t>
            </a:r>
            <a:r>
              <a:rPr lang="en-US" altLang="en-US" sz="1100" dirty="0">
                <a:latin typeface="Arial" panose="020B0604020202020204" pitchFamily="34" charset="0"/>
              </a:rPr>
              <a:t>….) and numbers</a:t>
            </a:r>
          </a:p>
          <a:p>
            <a:endParaRPr lang="en-US" altLang="en-US" sz="1100" dirty="0">
              <a:latin typeface="Arial" panose="020B0604020202020204" pitchFamily="34" charset="0"/>
            </a:endParaRPr>
          </a:p>
          <a:p>
            <a:r>
              <a:rPr lang="en-US" altLang="en-US" sz="1100" dirty="0">
                <a:latin typeface="Arial" panose="020B0604020202020204" pitchFamily="34" charset="0"/>
              </a:rPr>
              <a:t>And if you are really serious about making it strong, here are some more tips:</a:t>
            </a:r>
          </a:p>
          <a:p>
            <a:pPr marL="649288" lvl="1" indent="-176213">
              <a:buFontTx/>
              <a:buChar char="•"/>
            </a:pPr>
            <a:r>
              <a:rPr lang="en-US" altLang="en-US" sz="1100" dirty="0">
                <a:latin typeface="Arial" panose="020B0604020202020204" pitchFamily="34" charset="0"/>
              </a:rPr>
              <a:t>Do NOT repeat old passwords that you’ve used before</a:t>
            </a:r>
          </a:p>
          <a:p>
            <a:pPr marL="649288" lvl="1" indent="-176213">
              <a:buFontTx/>
              <a:buChar char="•"/>
            </a:pPr>
            <a:r>
              <a:rPr lang="en-US" altLang="en-US" sz="1100" dirty="0">
                <a:latin typeface="Arial" panose="020B0604020202020204" pitchFamily="34" charset="0"/>
              </a:rPr>
              <a:t>Change your passwords after a while</a:t>
            </a:r>
          </a:p>
          <a:p>
            <a:pPr marL="649288" lvl="1" indent="-176213">
              <a:buFontTx/>
              <a:buChar char="•"/>
            </a:pPr>
            <a:r>
              <a:rPr lang="en-US" altLang="en-US" sz="1100" dirty="0">
                <a:latin typeface="Arial" panose="020B0604020202020204" pitchFamily="34" charset="0"/>
              </a:rPr>
              <a:t>Don’t use real words that you would find in the dictionary</a:t>
            </a:r>
          </a:p>
          <a:p>
            <a:pPr marL="649288" lvl="1" indent="-176213">
              <a:buFontTx/>
              <a:buChar char="•"/>
            </a:pPr>
            <a:r>
              <a:rPr lang="en-US" altLang="en-US" sz="1100" dirty="0">
                <a:latin typeface="Arial" panose="020B0604020202020204" pitchFamily="34" charset="0"/>
              </a:rPr>
              <a:t>Do not use personal information like the name of your brother or your pet.</a:t>
            </a:r>
          </a:p>
          <a:p>
            <a:pPr marL="649288" lvl="1" indent="-176213">
              <a:buFontTx/>
              <a:buChar char="•"/>
            </a:pPr>
            <a:endParaRPr lang="en-US" altLang="en-US" sz="1100" dirty="0">
              <a:latin typeface="Arial" panose="020B0604020202020204" pitchFamily="34" charset="0"/>
            </a:endParaRPr>
          </a:p>
          <a:p>
            <a:r>
              <a:rPr lang="en-US" altLang="en-US" sz="1100" b="1" dirty="0">
                <a:latin typeface="Arial" panose="020B0604020202020204" pitchFamily="34" charset="0"/>
              </a:rPr>
              <a:t>If you have a mobile phone:</a:t>
            </a:r>
          </a:p>
          <a:p>
            <a:r>
              <a:rPr lang="en-US" altLang="en-US" sz="1100" dirty="0">
                <a:latin typeface="Arial" panose="020B0604020202020204" pitchFamily="34" charset="0"/>
              </a:rPr>
              <a:t>You should set a passcode on it and tell your parents to set one on their phones. If you lost your phone and it was unlocked you’d lose your pictures, games, contacts and messages and you wouldn’t want that to end up in a stranger’s hands would you?</a:t>
            </a:r>
          </a:p>
          <a:p>
            <a:endParaRPr lang="en-IE" dirty="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20</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4809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457465" y="4379900"/>
            <a:ext cx="6019271" cy="46832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we were growing up, the word “friend” had a much different meaning than it has with kids today. Today’s social environments are the new playgrounds and kids are making “friends” with total strangers who may, or may not, be who they say the are.</a:t>
            </a:r>
          </a:p>
          <a:p>
            <a:pPr eaLnBrk="1" hangingPunct="1">
              <a:spcBef>
                <a:spcPct val="0"/>
              </a:spcBef>
            </a:pPr>
            <a:endParaRPr lang="en-US" altLang="en-US" dirty="0"/>
          </a:p>
          <a:p>
            <a:pPr eaLnBrk="1" hangingPunct="1">
              <a:spcBef>
                <a:spcPct val="0"/>
              </a:spcBef>
            </a:pPr>
            <a:r>
              <a:rPr lang="en-US" altLang="en-US" dirty="0"/>
              <a:t>92% of youth have at least one social media account. (McAfee </a:t>
            </a:r>
            <a:r>
              <a:rPr lang="en-US" altLang="en-US" i="1" dirty="0"/>
              <a:t>Digital Deception </a:t>
            </a:r>
            <a:r>
              <a:rPr lang="en-US" altLang="en-US" dirty="0"/>
              <a:t>study, June 2013)</a:t>
            </a:r>
          </a:p>
          <a:p>
            <a:pPr eaLnBrk="1" hangingPunct="1">
              <a:spcBef>
                <a:spcPct val="0"/>
              </a:spcBef>
            </a:pPr>
            <a:endParaRPr lang="en-US" altLang="en-US" dirty="0"/>
          </a:p>
          <a:p>
            <a:pPr eaLnBrk="1" hangingPunct="1">
              <a:spcBef>
                <a:spcPct val="0"/>
              </a:spcBef>
            </a:pPr>
            <a:r>
              <a:rPr lang="en-US" altLang="en-US" dirty="0"/>
              <a:t>Because of this, it’s important to explain to children from a very early age that people they meet online are STRANGERS, not friends.</a:t>
            </a:r>
          </a:p>
          <a:p>
            <a:pPr eaLnBrk="1" hangingPunct="1">
              <a:spcBef>
                <a:spcPct val="0"/>
              </a:spcBef>
            </a:pPr>
            <a:endParaRPr lang="en-US" altLang="en-US" dirty="0"/>
          </a:p>
          <a:p>
            <a:pPr eaLnBrk="1" hangingPunct="1">
              <a:spcBef>
                <a:spcPct val="0"/>
              </a:spcBef>
            </a:pPr>
            <a:r>
              <a:rPr lang="en-US" altLang="en-US" dirty="0"/>
              <a:t>* </a:t>
            </a:r>
            <a:r>
              <a:rPr lang="en-US" altLang="en-US" b="1" u="sng" dirty="0"/>
              <a:t>Set parental controls:</a:t>
            </a:r>
            <a:r>
              <a:rPr lang="en-US" altLang="en-US" b="1" dirty="0"/>
              <a:t> </a:t>
            </a:r>
            <a:r>
              <a:rPr lang="en-US" altLang="en-US" dirty="0"/>
              <a:t>Sites like Club Penguin, </a:t>
            </a:r>
            <a:r>
              <a:rPr lang="en-US" altLang="en-US" dirty="0" err="1"/>
              <a:t>Toontown</a:t>
            </a:r>
            <a:r>
              <a:rPr lang="en-US" altLang="en-US" dirty="0"/>
              <a:t> and </a:t>
            </a:r>
            <a:r>
              <a:rPr lang="en-US" altLang="en-US" dirty="0" err="1"/>
              <a:t>Webkinz</a:t>
            </a:r>
            <a:r>
              <a:rPr lang="en-US" altLang="en-US" dirty="0"/>
              <a:t> are intended for younger children, but parents have to proactively go into their child’s account and set privacy preferences because most of these websites default to “open” settings.</a:t>
            </a:r>
          </a:p>
          <a:p>
            <a:pPr eaLnBrk="1" hangingPunct="1">
              <a:spcBef>
                <a:spcPct val="0"/>
              </a:spcBef>
            </a:pPr>
            <a:endParaRPr lang="en-US" altLang="en-US" dirty="0"/>
          </a:p>
          <a:p>
            <a:pPr eaLnBrk="1" hangingPunct="1">
              <a:spcBef>
                <a:spcPct val="0"/>
              </a:spcBef>
            </a:pPr>
            <a:r>
              <a:rPr lang="en-US" altLang="en-US" dirty="0"/>
              <a:t>* </a:t>
            </a:r>
            <a:r>
              <a:rPr lang="en-US" altLang="en-US" b="1" u="sng" dirty="0"/>
              <a:t>Read End User License Agreement:</a:t>
            </a:r>
            <a:r>
              <a:rPr lang="en-US" altLang="en-US" b="1" dirty="0"/>
              <a:t> </a:t>
            </a:r>
            <a:r>
              <a:rPr lang="en-US" altLang="en-US" dirty="0"/>
              <a:t> While some websites and apps like Facebook, Instagram and </a:t>
            </a:r>
            <a:r>
              <a:rPr lang="en-US" altLang="en-US" dirty="0" err="1"/>
              <a:t>Keek</a:t>
            </a:r>
            <a:r>
              <a:rPr lang="en-US" altLang="en-US" dirty="0"/>
              <a:t>, require that kids be 13 or older to create an account, many kids bypass these rules with fake birthdays. As a result, children may be exposed to inappropriate content.</a:t>
            </a:r>
          </a:p>
          <a:p>
            <a:pPr eaLnBrk="1" hangingPunct="1">
              <a:spcBef>
                <a:spcPct val="0"/>
              </a:spcBef>
            </a:pPr>
            <a:endParaRPr lang="en-US" altLang="en-US" dirty="0"/>
          </a:p>
          <a:p>
            <a:pPr eaLnBrk="1" hangingPunct="1">
              <a:spcBef>
                <a:spcPct val="0"/>
              </a:spcBef>
            </a:pPr>
            <a:r>
              <a:rPr lang="en-US" altLang="en-US" dirty="0"/>
              <a:t>* </a:t>
            </a:r>
            <a:r>
              <a:rPr lang="en-US" altLang="en-US" b="1" u="sng" dirty="0"/>
              <a:t>Beware of posting “TMI”</a:t>
            </a:r>
            <a:r>
              <a:rPr lang="en-US" altLang="ja-JP" dirty="0"/>
              <a:t> - Kids need to understand that if they reveal too much information about their personal lives (such as their full name, school, address, location, etc.) it could lead to problems – like susceptibility to cyberbullies, online predators, invasion of privacy, and identity theft.</a:t>
            </a:r>
            <a:r>
              <a:rPr lang="en-US" altLang="en-US" dirty="0"/>
              <a:t>”</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MS PGothic" pitchFamily="34" charset="-128"/>
              </a:defRPr>
            </a:lvl1pPr>
            <a:lvl2pPr marL="709443" indent="-272863" eaLnBrk="0" hangingPunct="0">
              <a:spcBef>
                <a:spcPct val="30000"/>
              </a:spcBef>
              <a:defRPr sz="1100">
                <a:solidFill>
                  <a:schemeClr val="tx1"/>
                </a:solidFill>
                <a:latin typeface="Calibri" pitchFamily="34" charset="0"/>
                <a:ea typeface="MS PGothic" pitchFamily="34" charset="-128"/>
              </a:defRPr>
            </a:lvl2pPr>
            <a:lvl3pPr marL="1091451" indent="-218290" eaLnBrk="0" hangingPunct="0">
              <a:spcBef>
                <a:spcPct val="30000"/>
              </a:spcBef>
              <a:defRPr sz="1100">
                <a:solidFill>
                  <a:schemeClr val="tx1"/>
                </a:solidFill>
                <a:latin typeface="Calibri" pitchFamily="34" charset="0"/>
                <a:ea typeface="MS PGothic" pitchFamily="34" charset="-128"/>
              </a:defRPr>
            </a:lvl3pPr>
            <a:lvl4pPr marL="1528031" indent="-218290" eaLnBrk="0" hangingPunct="0">
              <a:spcBef>
                <a:spcPct val="30000"/>
              </a:spcBef>
              <a:defRPr sz="1100">
                <a:solidFill>
                  <a:schemeClr val="tx1"/>
                </a:solidFill>
                <a:latin typeface="Calibri" pitchFamily="34" charset="0"/>
                <a:ea typeface="MS PGothic" pitchFamily="34" charset="-128"/>
              </a:defRPr>
            </a:lvl4pPr>
            <a:lvl5pPr marL="1964611" indent="-218290" eaLnBrk="0" hangingPunct="0">
              <a:spcBef>
                <a:spcPct val="30000"/>
              </a:spcBef>
              <a:defRPr sz="1100">
                <a:solidFill>
                  <a:schemeClr val="tx1"/>
                </a:solidFill>
                <a:latin typeface="Calibri" pitchFamily="34" charset="0"/>
                <a:ea typeface="MS PGothic" pitchFamily="34" charset="-128"/>
              </a:defRPr>
            </a:lvl5pPr>
            <a:lvl6pPr marL="2401192" indent="-218290" eaLnBrk="0" fontAlgn="base" hangingPunct="0">
              <a:spcBef>
                <a:spcPct val="30000"/>
              </a:spcBef>
              <a:spcAft>
                <a:spcPct val="0"/>
              </a:spcAft>
              <a:defRPr sz="1100">
                <a:solidFill>
                  <a:schemeClr val="tx1"/>
                </a:solidFill>
                <a:latin typeface="Calibri" pitchFamily="34" charset="0"/>
                <a:ea typeface="MS PGothic" pitchFamily="34" charset="-128"/>
              </a:defRPr>
            </a:lvl6pPr>
            <a:lvl7pPr marL="2837772" indent="-218290" eaLnBrk="0" fontAlgn="base" hangingPunct="0">
              <a:spcBef>
                <a:spcPct val="30000"/>
              </a:spcBef>
              <a:spcAft>
                <a:spcPct val="0"/>
              </a:spcAft>
              <a:defRPr sz="1100">
                <a:solidFill>
                  <a:schemeClr val="tx1"/>
                </a:solidFill>
                <a:latin typeface="Calibri" pitchFamily="34" charset="0"/>
                <a:ea typeface="MS PGothic" pitchFamily="34" charset="-128"/>
              </a:defRPr>
            </a:lvl7pPr>
            <a:lvl8pPr marL="3274352" indent="-218290" eaLnBrk="0" fontAlgn="base" hangingPunct="0">
              <a:spcBef>
                <a:spcPct val="30000"/>
              </a:spcBef>
              <a:spcAft>
                <a:spcPct val="0"/>
              </a:spcAft>
              <a:defRPr sz="1100">
                <a:solidFill>
                  <a:schemeClr val="tx1"/>
                </a:solidFill>
                <a:latin typeface="Calibri" pitchFamily="34" charset="0"/>
                <a:ea typeface="MS PGothic" pitchFamily="34" charset="-128"/>
              </a:defRPr>
            </a:lvl8pPr>
            <a:lvl9pPr marL="3710932" indent="-218290" eaLnBrk="0" fontAlgn="base" hangingPunct="0">
              <a:spcBef>
                <a:spcPct val="30000"/>
              </a:spcBef>
              <a:spcAft>
                <a:spcPct val="0"/>
              </a:spcAft>
              <a:defRPr sz="1100">
                <a:solidFill>
                  <a:schemeClr val="tx1"/>
                </a:solidFill>
                <a:latin typeface="Calibri" pitchFamily="34" charset="0"/>
                <a:ea typeface="MS PGothic" pitchFamily="34" charset="-128"/>
              </a:defRPr>
            </a:lvl9pPr>
          </a:lstStyle>
          <a:p>
            <a:pPr eaLnBrk="1" hangingPunct="1">
              <a:spcBef>
                <a:spcPct val="0"/>
              </a:spcBef>
            </a:pPr>
            <a:fld id="{3E6C0E4A-FCEE-42CD-A9A6-DF518BDAAB62}" type="slidenum">
              <a:rPr lang="en-US" altLang="en-US" smtClean="0">
                <a:solidFill>
                  <a:srgbClr val="000000"/>
                </a:solidFill>
              </a:rPr>
              <a:pPr eaLnBrk="1" hangingPunct="1">
                <a:spcBef>
                  <a:spcPct val="0"/>
                </a:spcBef>
              </a:pPr>
              <a:t>21</a:t>
            </a:fld>
            <a:endParaRPr lang="en-US" altLang="en-US">
              <a:solidFill>
                <a:srgbClr val="000000"/>
              </a:solidFill>
            </a:endParaRPr>
          </a:p>
        </p:txBody>
      </p:sp>
    </p:spTree>
    <p:extLst>
      <p:ext uri="{BB962C8B-B14F-4D97-AF65-F5344CB8AC3E}">
        <p14:creationId xmlns:p14="http://schemas.microsoft.com/office/powerpoint/2010/main" val="148293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INTRODUCTION TO MCAFEE</a:t>
            </a:r>
          </a:p>
          <a:p>
            <a:pPr eaLnBrk="1" hangingPunct="1"/>
            <a:endParaRPr lang="en-US" dirty="0">
              <a:latin typeface="Arial" charset="0"/>
            </a:endParaRPr>
          </a:p>
          <a:p>
            <a:pPr eaLnBrk="1" hangingPunct="1"/>
            <a:r>
              <a:rPr lang="en-US" dirty="0"/>
              <a:t>McAfee, </a:t>
            </a:r>
            <a:r>
              <a:rPr lang="en-US" dirty="0" err="1"/>
              <a:t>llc</a:t>
            </a:r>
            <a:r>
              <a:rPr lang="en-US" dirty="0"/>
              <a:t>, is a</a:t>
            </a:r>
            <a:r>
              <a:rPr lang="en-US" baseline="0" dirty="0"/>
              <a:t> </a:t>
            </a:r>
            <a:r>
              <a:rPr lang="en-US" dirty="0"/>
              <a:t>global computer security software company headquartered in Santa Clara, California, and the world's largest dedicated security technology company. We have 30+ years of experience</a:t>
            </a:r>
            <a:r>
              <a:rPr lang="en-US" baseline="0" dirty="0"/>
              <a:t> as the security industry leader. </a:t>
            </a:r>
            <a:endParaRPr lang="en-US" dirty="0"/>
          </a:p>
          <a:p>
            <a:pPr eaLnBrk="1" hangingPunct="1"/>
            <a:endParaRPr lang="en-US" dirty="0">
              <a:latin typeface="Arial" charset="0"/>
            </a:endParaRPr>
          </a:p>
          <a:p>
            <a:pPr eaLnBrk="1" hangingPunct="1"/>
            <a:r>
              <a:rPr lang="en-US" dirty="0">
                <a:latin typeface="Arial" charset="0"/>
              </a:rPr>
              <a:t>We look at our record from many angles.  Our products have an impressive history of winning awards. </a:t>
            </a:r>
            <a:r>
              <a:rPr lang="en-US" altLang="ja-JP" dirty="0">
                <a:latin typeface="Arial" charset="0"/>
              </a:rPr>
              <a:t>The dedicated employees of McAfee and the strong leadership team are a big part of our success story.  And so is the global research combined with the innovations that our technical teams produce. McAfee labs is a research organization with over 250researchers in 30 countries</a:t>
            </a:r>
            <a:r>
              <a:rPr lang="en-US" altLang="ja-JP" baseline="0" dirty="0">
                <a:latin typeface="Arial" charset="0"/>
              </a:rPr>
              <a:t>.</a:t>
            </a:r>
            <a:endParaRPr lang="en-US" altLang="ja-JP" dirty="0">
              <a:latin typeface="Arial" charset="0"/>
            </a:endParaRPr>
          </a:p>
          <a:p>
            <a:pPr eaLnBrk="1" hangingPunct="1"/>
            <a:endParaRPr lang="en-US" dirty="0">
              <a:latin typeface="Arial" charset="0"/>
            </a:endParaRPr>
          </a:p>
          <a:p>
            <a:pPr eaLnBrk="1" hangingPunct="1"/>
            <a:r>
              <a:rPr lang="en-US" dirty="0">
                <a:latin typeface="Arial" charset="0"/>
              </a:rPr>
              <a:t>We have over</a:t>
            </a:r>
            <a:r>
              <a:rPr lang="en-US" baseline="0" dirty="0">
                <a:latin typeface="Arial" charset="0"/>
              </a:rPr>
              <a:t> 200M consumer customers around the world and over 200 partners. </a:t>
            </a:r>
            <a:r>
              <a:rPr lang="en-US" dirty="0">
                <a:latin typeface="Arial" charset="0"/>
              </a:rPr>
              <a:t>Our products are used by the largest corporations and governments in the world. We have an impressive customer base that continues to grow because customers trust us and have confidence that we are protecting what they need protected.</a:t>
            </a:r>
          </a:p>
          <a:p>
            <a:pPr eaLnBrk="1" hangingPunct="1"/>
            <a:endParaRPr lang="en-US" dirty="0">
              <a:latin typeface="Arial"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F23BC-A11C-4520-A18F-B68B3BDFC4E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53002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426" y="4561546"/>
            <a:ext cx="6776911" cy="4319239"/>
          </a:xfrm>
        </p:spPr>
        <p:txBody>
          <a:bodyPr/>
          <a:lstStyle/>
          <a:p>
            <a:pPr>
              <a:spcBef>
                <a:spcPts val="444"/>
              </a:spcBef>
              <a:spcAft>
                <a:spcPts val="0"/>
              </a:spcAft>
            </a:pPr>
            <a:r>
              <a:rPr lang="en-US" b="0" dirty="0">
                <a:solidFill>
                  <a:srgbClr val="FF0000"/>
                </a:solidFill>
                <a:latin typeface="Arial"/>
                <a:ea typeface="MS PGothic"/>
              </a:rPr>
              <a:t>*Click</a:t>
            </a:r>
            <a:r>
              <a:rPr lang="en-US" b="0" baseline="0" dirty="0">
                <a:solidFill>
                  <a:srgbClr val="FF0000"/>
                </a:solidFill>
                <a:latin typeface="Arial"/>
                <a:ea typeface="MS PGothic"/>
              </a:rPr>
              <a:t> once to play animation/video*</a:t>
            </a:r>
          </a:p>
          <a:p>
            <a:pPr>
              <a:spcBef>
                <a:spcPts val="444"/>
              </a:spcBef>
              <a:spcAft>
                <a:spcPts val="0"/>
              </a:spcAft>
            </a:pPr>
            <a:endParaRPr lang="en-US" b="0" dirty="0">
              <a:solidFill>
                <a:srgbClr val="FF0000"/>
              </a:solidFill>
              <a:latin typeface="Arial"/>
              <a:ea typeface="MS PGothic"/>
            </a:endParaRPr>
          </a:p>
          <a:p>
            <a:pPr>
              <a:spcBef>
                <a:spcPts val="444"/>
              </a:spcBef>
              <a:spcAft>
                <a:spcPts val="0"/>
              </a:spcAft>
            </a:pPr>
            <a:r>
              <a:rPr lang="en-US" b="0" dirty="0">
                <a:solidFill>
                  <a:srgbClr val="FF0000"/>
                </a:solidFill>
                <a:latin typeface="Arial"/>
                <a:ea typeface="MS PGothic"/>
              </a:rPr>
              <a:t>Sharing even with four friends you trust can be a bad idea. If they are indiscrete with as little as four friends each, the amount</a:t>
            </a:r>
            <a:r>
              <a:rPr lang="en-US" b="0" baseline="0" dirty="0">
                <a:solidFill>
                  <a:srgbClr val="FF0000"/>
                </a:solidFill>
                <a:latin typeface="Arial"/>
                <a:ea typeface="MS PGothic"/>
              </a:rPr>
              <a:t> of people who have access to your information/content can escalate rapidly. </a:t>
            </a:r>
            <a:endParaRPr lang="en-US" b="0" dirty="0">
              <a:solidFill>
                <a:srgbClr val="FF0000"/>
              </a:solidFill>
              <a:latin typeface="Arial"/>
              <a:ea typeface="MS PGothic"/>
            </a:endParaRPr>
          </a:p>
          <a:p>
            <a:pPr>
              <a:spcBef>
                <a:spcPts val="444"/>
              </a:spcBef>
              <a:spcAft>
                <a:spcPts val="0"/>
              </a:spcAft>
            </a:pPr>
            <a:endParaRPr lang="en-US" b="1" dirty="0">
              <a:solidFill>
                <a:srgbClr val="FF0000"/>
              </a:solidFill>
              <a:latin typeface="Arial"/>
              <a:ea typeface="MS PGothic"/>
            </a:endParaRPr>
          </a:p>
          <a:p>
            <a:pPr>
              <a:spcBef>
                <a:spcPts val="444"/>
              </a:spcBef>
              <a:spcAft>
                <a:spcPts val="0"/>
              </a:spcAft>
            </a:pPr>
            <a:r>
              <a:rPr lang="en-US" b="1" u="sng" dirty="0">
                <a:solidFill>
                  <a:srgbClr val="FF0000"/>
                </a:solidFill>
                <a:latin typeface="Arial"/>
                <a:ea typeface="MS PGothic"/>
              </a:rPr>
              <a:t>Topics for discussion</a:t>
            </a:r>
          </a:p>
          <a:p>
            <a:pPr>
              <a:spcBef>
                <a:spcPts val="444"/>
              </a:spcBef>
              <a:spcAft>
                <a:spcPts val="0"/>
              </a:spcAft>
            </a:pPr>
            <a:endParaRPr lang="en-US" b="1" u="sng" dirty="0">
              <a:solidFill>
                <a:srgbClr val="FF0000"/>
              </a:solidFill>
              <a:latin typeface="Arial"/>
              <a:ea typeface="MS PGothic"/>
            </a:endParaRPr>
          </a:p>
          <a:p>
            <a:pPr>
              <a:spcBef>
                <a:spcPts val="444"/>
              </a:spcBef>
              <a:spcAft>
                <a:spcPts val="0"/>
              </a:spcAft>
            </a:pPr>
            <a:r>
              <a:rPr lang="en-US" b="1" dirty="0">
                <a:solidFill>
                  <a:srgbClr val="FF0000"/>
                </a:solidFill>
                <a:latin typeface="Arial"/>
                <a:ea typeface="MS PGothic"/>
              </a:rPr>
              <a:t>Loss</a:t>
            </a:r>
            <a:r>
              <a:rPr lang="en-US" b="1" baseline="0" dirty="0">
                <a:solidFill>
                  <a:srgbClr val="FF0000"/>
                </a:solidFill>
                <a:latin typeface="Arial"/>
                <a:ea typeface="MS PGothic"/>
              </a:rPr>
              <a:t> of control: </a:t>
            </a:r>
            <a:r>
              <a:rPr lang="en-US" baseline="0" dirty="0">
                <a:solidFill>
                  <a:srgbClr val="FF0000"/>
                </a:solidFill>
                <a:latin typeface="Arial"/>
                <a:ea typeface="MS PGothic"/>
              </a:rPr>
              <a:t>Once you post it, it can’t be taken back even if you regret it. You should think before you send anything, only post content you’d be proud to put your name against!</a:t>
            </a:r>
          </a:p>
          <a:p>
            <a:pPr>
              <a:spcBef>
                <a:spcPts val="444"/>
              </a:spcBef>
              <a:spcAft>
                <a:spcPts val="0"/>
              </a:spcAft>
            </a:pPr>
            <a:r>
              <a:rPr lang="en-US" b="1" baseline="0" dirty="0">
                <a:solidFill>
                  <a:srgbClr val="FF0000"/>
                </a:solidFill>
                <a:latin typeface="Arial"/>
                <a:ea typeface="MS PGothic"/>
              </a:rPr>
              <a:t>Viral: </a:t>
            </a:r>
            <a:r>
              <a:rPr lang="en-US" baseline="0" dirty="0">
                <a:solidFill>
                  <a:srgbClr val="FF0000"/>
                </a:solidFill>
                <a:latin typeface="Arial"/>
                <a:ea typeface="MS PGothic"/>
              </a:rPr>
              <a:t>a term used to describe something that spreads rapidly through the internet. </a:t>
            </a:r>
          </a:p>
          <a:p>
            <a:pPr>
              <a:spcBef>
                <a:spcPts val="444"/>
              </a:spcBef>
              <a:spcAft>
                <a:spcPts val="0"/>
              </a:spcAft>
            </a:pPr>
            <a:r>
              <a:rPr lang="en-US" b="1" baseline="0" dirty="0">
                <a:solidFill>
                  <a:srgbClr val="FF0000"/>
                </a:solidFill>
                <a:latin typeface="Arial"/>
                <a:ea typeface="MS PGothic"/>
              </a:rPr>
              <a:t>Trusting Peers: </a:t>
            </a:r>
            <a:r>
              <a:rPr lang="en-US" baseline="0" dirty="0">
                <a:solidFill>
                  <a:srgbClr val="FF0000"/>
                </a:solidFill>
                <a:latin typeface="Arial"/>
                <a:ea typeface="MS PGothic"/>
              </a:rPr>
              <a:t>Beware of peer pressure and following the crowd, don’t be pressured into oversharing just because there’s an expectation of trust. Take care of yourself first and follow your gut when it comes to sharing personal details and content. </a:t>
            </a:r>
          </a:p>
          <a:p>
            <a:pPr>
              <a:spcBef>
                <a:spcPts val="444"/>
              </a:spcBef>
              <a:spcAft>
                <a:spcPts val="0"/>
              </a:spcAft>
            </a:pPr>
            <a:r>
              <a:rPr lang="en-US" b="1" baseline="0" dirty="0">
                <a:solidFill>
                  <a:srgbClr val="FF0000"/>
                </a:solidFill>
                <a:latin typeface="Arial"/>
                <a:ea typeface="MS PGothic"/>
              </a:rPr>
              <a:t>Reproduction of images: </a:t>
            </a:r>
            <a:r>
              <a:rPr lang="en-US" baseline="0" dirty="0">
                <a:solidFill>
                  <a:srgbClr val="FF0000"/>
                </a:solidFill>
                <a:latin typeface="Arial"/>
                <a:ea typeface="MS PGothic"/>
              </a:rPr>
              <a:t>even if they’ve been deleted images and posts can still have bee downloaded and saved or have screenshot taken and can come back at a later date. </a:t>
            </a:r>
            <a:endParaRPr lang="en-US" dirty="0">
              <a:solidFill>
                <a:srgbClr val="FF0000"/>
              </a:solidFill>
              <a:latin typeface="Arial"/>
              <a:ea typeface="MS PGothic"/>
            </a:endParaRPr>
          </a:p>
        </p:txBody>
      </p:sp>
      <p:sp>
        <p:nvSpPr>
          <p:cNvPr id="4" name="Slide Number Placeholder 3"/>
          <p:cNvSpPr>
            <a:spLocks noGrp="1"/>
          </p:cNvSpPr>
          <p:nvPr>
            <p:ph type="sldNum" sz="quarter" idx="10"/>
          </p:nvPr>
        </p:nvSpPr>
        <p:spPr/>
        <p:txBody>
          <a:bodyPr/>
          <a:lstStyle/>
          <a:p>
            <a:pPr defTabSz="958523"/>
            <a:fld id="{979C8A94-F62E-4072-B85F-8EC1A23AAB45}" type="slidenum">
              <a:rPr lang="en-US">
                <a:latin typeface="Arial"/>
                <a:ea typeface="MS PGothic"/>
              </a:rPr>
              <a:pPr defTabSz="958523"/>
              <a:t>22</a:t>
            </a:fld>
            <a:endParaRPr lang="en-US">
              <a:latin typeface="Arial"/>
              <a:ea typeface="MS PGothic"/>
            </a:endParaRPr>
          </a:p>
        </p:txBody>
      </p:sp>
    </p:spTree>
    <p:extLst>
      <p:ext uri="{BB962C8B-B14F-4D97-AF65-F5344CB8AC3E}">
        <p14:creationId xmlns:p14="http://schemas.microsoft.com/office/powerpoint/2010/main" val="373612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5683" y="3230341"/>
            <a:ext cx="7627737" cy="3058747"/>
          </a:xfrm>
        </p:spPr>
        <p:txBody>
          <a:bodyPr/>
          <a:lstStyle/>
          <a:p>
            <a:r>
              <a:rPr lang="en-US" dirty="0"/>
              <a:t>(Snapchat story</a:t>
            </a:r>
            <a:r>
              <a:rPr lang="en-US" baseline="0" dirty="0"/>
              <a:t> of child on billboard)</a:t>
            </a:r>
            <a:endParaRPr lang="en-US" dirty="0"/>
          </a:p>
          <a:p>
            <a:r>
              <a:rPr lang="en-US" dirty="0"/>
              <a:t>As people rely</a:t>
            </a:r>
            <a:r>
              <a:rPr lang="en-US" baseline="0" dirty="0"/>
              <a:t> on social media as there main method of communication, it is important to be familiar with what the sites are doing with your data. </a:t>
            </a:r>
          </a:p>
          <a:p>
            <a:endParaRPr lang="en-US" baseline="0" dirty="0"/>
          </a:p>
          <a:p>
            <a:r>
              <a:rPr lang="en-US" baseline="0" dirty="0"/>
              <a:t>This slide contains snippets of USER AGREEMENTS for popular social networking sites.  </a:t>
            </a:r>
          </a:p>
          <a:p>
            <a:pPr marL="171450" indent="-171450">
              <a:buFont typeface="Wingdings" panose="05000000000000000000" pitchFamily="2" charset="2"/>
              <a:buChar char="§"/>
            </a:pPr>
            <a:r>
              <a:rPr lang="en-US" baseline="0" dirty="0"/>
              <a:t>The first (Snapchat) demonstrates that snapchat acknowledges that its content cannot be deleted (even though that’s what the site has been advertised for) and that it also retains the right to do whatever it wishes with the content. Including modifying it and using it in advertising campaigns. </a:t>
            </a:r>
          </a:p>
          <a:p>
            <a:pPr marL="171450" indent="-171450">
              <a:buFont typeface="Wingdings" panose="05000000000000000000" pitchFamily="2" charset="2"/>
              <a:buChar char="§"/>
            </a:pPr>
            <a:r>
              <a:rPr lang="en-US" baseline="0" dirty="0"/>
              <a:t>The second (WhatsApp) shows that all users should be over 16. This is different to most other social sites. Therefore if </a:t>
            </a:r>
            <a:r>
              <a:rPr lang="en-US" baseline="0" dirty="0" err="1"/>
              <a:t>Whatsapp</a:t>
            </a:r>
            <a:r>
              <a:rPr lang="en-US" baseline="0" dirty="0"/>
              <a:t> is used to share inappropriate content of under 16 year olds, they cannot be held accountable. </a:t>
            </a:r>
          </a:p>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739947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concept of a friend and</a:t>
            </a:r>
            <a:r>
              <a:rPr lang="en-IE" baseline="0" dirty="0"/>
              <a:t> the innate values of friendship should be explored with young people.</a:t>
            </a:r>
          </a:p>
          <a:p>
            <a:endParaRPr lang="en-IE" baseline="0" dirty="0"/>
          </a:p>
          <a:p>
            <a:r>
              <a:rPr lang="en-IE" baseline="0" dirty="0"/>
              <a:t>The vocabulary used by social networks promotes the ideas of “friends, likes, sharing” to promote positive connotations. This is essentially a false sense of security and can lead to young people lowering their guard in their online life in ways they would never lower their guard in the real world by over sharing and expressing themselves in potentially harmful ways.</a:t>
            </a:r>
          </a:p>
          <a:p>
            <a:endParaRPr lang="en-IE" baseline="0" dirty="0"/>
          </a:p>
          <a:p>
            <a:r>
              <a:rPr lang="en-IE" baseline="0" dirty="0"/>
              <a:t>Conversely social networks deliberately use “unfriend, block and delete”, harsh nouns and adjectives to dissuade users from breaking connections. This paradigm can be hard for a young person to grapple with. </a:t>
            </a:r>
          </a:p>
          <a:p>
            <a:endParaRPr lang="en-IE" baseline="0" dirty="0"/>
          </a:p>
          <a:p>
            <a:pPr marL="0" marR="0" indent="0" algn="l" defTabSz="914362" rtl="0" eaLnBrk="1" fontAlgn="auto" latinLnBrk="0" hangingPunct="1">
              <a:lnSpc>
                <a:spcPct val="100000"/>
              </a:lnSpc>
              <a:spcBef>
                <a:spcPts val="0"/>
              </a:spcBef>
              <a:spcAft>
                <a:spcPts val="0"/>
              </a:spcAft>
              <a:buClrTx/>
              <a:buSzTx/>
              <a:buFontTx/>
              <a:buNone/>
              <a:tabLst/>
              <a:defRPr/>
            </a:pPr>
            <a:r>
              <a:rPr lang="en-IE" sz="900" b="1" i="0" kern="1200" dirty="0">
                <a:solidFill>
                  <a:schemeClr val="tx1"/>
                </a:solidFill>
                <a:effectLst/>
                <a:latin typeface="Open Sans" panose="020B0606030504020204" pitchFamily="34" charset="0"/>
                <a:ea typeface="+mn-ea"/>
                <a:cs typeface="+mn-cs"/>
              </a:rPr>
              <a:t>Don't Believe Facebook; You Only Have 150 Friends</a:t>
            </a:r>
          </a:p>
          <a:p>
            <a:r>
              <a:rPr lang="en-IE" dirty="0"/>
              <a:t>http://www.npr.org/2011/06/04/136723316/dont-believe-facebook-you-only-have-150-friends</a:t>
            </a:r>
          </a:p>
          <a:p>
            <a:endParaRPr lang="en-IE" dirty="0"/>
          </a:p>
          <a:p>
            <a:r>
              <a:rPr lang="en-IE" b="1" dirty="0"/>
              <a:t>Dunbar's number is a suggested cognitive limit to the number of people with whom one can maintain stable social relationships.</a:t>
            </a:r>
          </a:p>
          <a:p>
            <a:r>
              <a:rPr lang="en-IE" dirty="0"/>
              <a:t>http://en.wikipedia.org/wiki/Dunbar's_number</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24</a:t>
            </a:fld>
            <a:endParaRPr lang="en-US" dirty="0"/>
          </a:p>
        </p:txBody>
      </p:sp>
    </p:spTree>
    <p:extLst>
      <p:ext uri="{BB962C8B-B14F-4D97-AF65-F5344CB8AC3E}">
        <p14:creationId xmlns:p14="http://schemas.microsoft.com/office/powerpoint/2010/main" val="682412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Friend Requests</a:t>
            </a:r>
            <a:endParaRPr lang="en-US" b="1" dirty="0"/>
          </a:p>
          <a:p>
            <a:r>
              <a:rPr lang="en-IE" sz="900" b="0" i="0" kern="1200" dirty="0">
                <a:solidFill>
                  <a:schemeClr val="tx1"/>
                </a:solidFill>
                <a:effectLst/>
                <a:latin typeface="Arial" charset="0"/>
                <a:ea typeface="MS PGothic" pitchFamily="34" charset="-128"/>
                <a:cs typeface="+mn-cs"/>
              </a:rPr>
              <a:t>A</a:t>
            </a:r>
            <a:r>
              <a:rPr lang="en-IE" sz="900" b="0" i="0" kern="1200" baseline="0" dirty="0">
                <a:solidFill>
                  <a:schemeClr val="tx1"/>
                </a:solidFill>
                <a:effectLst/>
                <a:latin typeface="Arial" charset="0"/>
                <a:ea typeface="MS PGothic" pitchFamily="34" charset="-128"/>
                <a:cs typeface="+mn-cs"/>
              </a:rPr>
              <a:t> young persons social network </a:t>
            </a:r>
            <a:r>
              <a:rPr lang="en-IE" sz="900" b="0" i="0" kern="1200" dirty="0">
                <a:solidFill>
                  <a:schemeClr val="tx1"/>
                </a:solidFill>
                <a:effectLst/>
                <a:latin typeface="Arial" charset="0"/>
                <a:ea typeface="MS PGothic" pitchFamily="34" charset="-128"/>
                <a:cs typeface="+mn-cs"/>
              </a:rPr>
              <a:t>is likely made up of two kinds of people: Those they actually talk to in </a:t>
            </a:r>
            <a:r>
              <a:rPr lang="en-IE" sz="900" b="0" i="1" kern="1200" dirty="0">
                <a:solidFill>
                  <a:schemeClr val="tx1"/>
                </a:solidFill>
                <a:effectLst/>
                <a:latin typeface="Arial" charset="0"/>
                <a:ea typeface="MS PGothic" pitchFamily="34" charset="-128"/>
                <a:cs typeface="+mn-cs"/>
              </a:rPr>
              <a:t>real</a:t>
            </a:r>
            <a:r>
              <a:rPr lang="en-IE" sz="900" b="0" i="0" kern="1200" dirty="0">
                <a:solidFill>
                  <a:schemeClr val="tx1"/>
                </a:solidFill>
                <a:effectLst/>
                <a:latin typeface="Arial" charset="0"/>
                <a:ea typeface="MS PGothic" pitchFamily="34" charset="-128"/>
                <a:cs typeface="+mn-cs"/>
              </a:rPr>
              <a:t> life and those they don't.</a:t>
            </a:r>
          </a:p>
          <a:p>
            <a:endParaRPr lang="en-IE" sz="900" b="0" i="0" kern="1200" dirty="0">
              <a:solidFill>
                <a:schemeClr val="tx1"/>
              </a:solidFill>
              <a:effectLst/>
              <a:latin typeface="Arial" charset="0"/>
              <a:ea typeface="MS PGothic" pitchFamily="34" charset="-128"/>
              <a:cs typeface="+mn-cs"/>
            </a:endParaRPr>
          </a:p>
          <a:p>
            <a:r>
              <a:rPr lang="en-US" dirty="0"/>
              <a:t>http://www.huffingtonpost.com/stephen-mariani/four-types-of-facebook-friends_b_5505459.html?sf3493983=1</a:t>
            </a:r>
          </a:p>
          <a:p>
            <a:r>
              <a:rPr lang="en-US" dirty="0"/>
              <a:t>Talk to</a:t>
            </a:r>
            <a:r>
              <a:rPr lang="en-US" baseline="0" dirty="0"/>
              <a:t> young people about unsolicited friend requests. They should be suspicious of anyone they have not met in person. This ties into the topics of Impersonation and Anonymity.</a:t>
            </a:r>
          </a:p>
          <a:p>
            <a:r>
              <a:rPr lang="en-US" baseline="0" dirty="0"/>
              <a:t> </a:t>
            </a:r>
            <a:endParaRPr lang="en-IE" dirty="0"/>
          </a:p>
          <a:p>
            <a:r>
              <a:rPr lang="en-IE" dirty="0"/>
              <a:t>Introduce</a:t>
            </a:r>
            <a:r>
              <a:rPr lang="en-IE" baseline="0" dirty="0"/>
              <a:t> the idea of tiers of friendship. </a:t>
            </a:r>
          </a:p>
          <a:p>
            <a:endParaRPr lang="en-IE" baseline="0" dirty="0"/>
          </a:p>
          <a:p>
            <a:r>
              <a:rPr lang="en-IE" baseline="0" dirty="0"/>
              <a:t>How do we group these people when online?</a:t>
            </a:r>
          </a:p>
          <a:p>
            <a:endParaRPr lang="en-IE" baseline="0" dirty="0"/>
          </a:p>
          <a:p>
            <a:r>
              <a:rPr lang="en-IE" baseline="0" dirty="0"/>
              <a:t>What kind of information do we share with these people?</a:t>
            </a:r>
          </a:p>
          <a:p>
            <a:endParaRPr lang="en-IE" baseline="0" dirty="0"/>
          </a:p>
          <a:p>
            <a:pPr marL="171450" indent="-171450">
              <a:buFontTx/>
              <a:buChar char="-"/>
            </a:pPr>
            <a:r>
              <a:rPr lang="en-IE" baseline="0" dirty="0"/>
              <a:t>Siblings</a:t>
            </a:r>
          </a:p>
          <a:p>
            <a:pPr marL="171450" indent="-171450">
              <a:buFontTx/>
              <a:buChar char="-"/>
            </a:pPr>
            <a:r>
              <a:rPr lang="en-IE" baseline="0" dirty="0"/>
              <a:t>Best Friends</a:t>
            </a:r>
          </a:p>
          <a:p>
            <a:pPr marL="171450" indent="-171450">
              <a:buFontTx/>
              <a:buChar char="-"/>
            </a:pPr>
            <a:r>
              <a:rPr lang="en-IE" baseline="0" dirty="0"/>
              <a:t>Boyfriends/Girlfriends</a:t>
            </a:r>
          </a:p>
          <a:p>
            <a:pPr marL="171450" indent="-171450">
              <a:buFontTx/>
              <a:buChar char="-"/>
            </a:pPr>
            <a:r>
              <a:rPr lang="en-IE" baseline="0" dirty="0"/>
              <a:t>School Friends</a:t>
            </a:r>
          </a:p>
          <a:p>
            <a:pPr marL="171450" indent="-171450">
              <a:buFontTx/>
              <a:buChar char="-"/>
            </a:pPr>
            <a:r>
              <a:rPr lang="en-IE" baseline="0" dirty="0"/>
              <a:t>Friends of Friends</a:t>
            </a:r>
          </a:p>
          <a:p>
            <a:pPr marL="171450" indent="-171450">
              <a:buFontTx/>
              <a:buChar char="-"/>
            </a:pPr>
            <a:r>
              <a:rPr lang="en-IE" baseline="0" dirty="0"/>
              <a:t>Acquaintances</a:t>
            </a:r>
          </a:p>
          <a:p>
            <a:pPr marL="171450" indent="-171450">
              <a:buFontTx/>
              <a:buChar char="-"/>
            </a:pPr>
            <a:r>
              <a:rPr lang="en-IE" baseline="0" dirty="0"/>
              <a:t>Strangers</a:t>
            </a:r>
          </a:p>
          <a:p>
            <a:pPr marL="171450" indent="-171450">
              <a:buFontTx/>
              <a:buChar char="-"/>
            </a:pPr>
            <a:endParaRPr lang="en-IE"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25</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09496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concept of a friend and</a:t>
            </a:r>
            <a:r>
              <a:rPr lang="en-IE" baseline="0" dirty="0"/>
              <a:t> the innate values of friendship should be explored with young people.</a:t>
            </a:r>
          </a:p>
          <a:p>
            <a:endParaRPr lang="en-IE" baseline="0" dirty="0"/>
          </a:p>
          <a:p>
            <a:r>
              <a:rPr lang="en-IE" baseline="0" dirty="0"/>
              <a:t>The vocabulary used by social networks promotes the ideas of “friends, likes, sharing” to promote positive connotations. This is essentially a false sense of security and can lead to young people lowering their guard in their online life in ways they would never lower their guard in the real world by over sharing and expressing themselves in potentially harmful ways.</a:t>
            </a:r>
          </a:p>
          <a:p>
            <a:endParaRPr lang="en-IE" baseline="0" dirty="0"/>
          </a:p>
          <a:p>
            <a:r>
              <a:rPr lang="en-IE" baseline="0" dirty="0"/>
              <a:t>Conversely social networks deliberately use “unfriend, block and delete”, harsh nouns and adjectives to dissuade users from breaking connections. This paradigm can be hard for a young person to grapple with. </a:t>
            </a:r>
          </a:p>
          <a:p>
            <a:endParaRPr lang="en-IE" baseline="0" dirty="0"/>
          </a:p>
          <a:p>
            <a:pPr marL="0" marR="0" indent="0" algn="l" defTabSz="914362" rtl="0" eaLnBrk="1" fontAlgn="auto" latinLnBrk="0" hangingPunct="1">
              <a:lnSpc>
                <a:spcPct val="100000"/>
              </a:lnSpc>
              <a:spcBef>
                <a:spcPts val="0"/>
              </a:spcBef>
              <a:spcAft>
                <a:spcPts val="0"/>
              </a:spcAft>
              <a:buClrTx/>
              <a:buSzTx/>
              <a:buFontTx/>
              <a:buNone/>
              <a:tabLst/>
              <a:defRPr/>
            </a:pPr>
            <a:r>
              <a:rPr lang="en-IE" sz="900" b="1" i="0" kern="1200" dirty="0">
                <a:solidFill>
                  <a:schemeClr val="tx1"/>
                </a:solidFill>
                <a:effectLst/>
                <a:latin typeface="Open Sans" panose="020B0606030504020204" pitchFamily="34" charset="0"/>
                <a:ea typeface="+mn-ea"/>
                <a:cs typeface="+mn-cs"/>
              </a:rPr>
              <a:t>Don't Believe Facebook; You Only Have 150 Friends</a:t>
            </a:r>
          </a:p>
          <a:p>
            <a:r>
              <a:rPr lang="en-IE" dirty="0"/>
              <a:t>http://www.npr.org/2011/06/04/136723316/dont-believe-facebook-you-only-have-150-friends</a:t>
            </a:r>
          </a:p>
          <a:p>
            <a:endParaRPr lang="en-IE" dirty="0"/>
          </a:p>
          <a:p>
            <a:r>
              <a:rPr lang="en-IE" b="1" dirty="0"/>
              <a:t>Dunbar's number is a suggested cognitive limit to the number of people with whom one can maintain stable social relationships.</a:t>
            </a:r>
          </a:p>
          <a:p>
            <a:r>
              <a:rPr lang="en-IE" dirty="0"/>
              <a:t>http://en.wikipedia.org/wiki/Dunbar's_number</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26</a:t>
            </a:fld>
            <a:endParaRPr lang="en-US" dirty="0"/>
          </a:p>
        </p:txBody>
      </p:sp>
    </p:spTree>
    <p:extLst>
      <p:ext uri="{BB962C8B-B14F-4D97-AF65-F5344CB8AC3E}">
        <p14:creationId xmlns:p14="http://schemas.microsoft.com/office/powerpoint/2010/main" val="3923422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Websites have settings that stop others from seeing your information these are called privacy settings </a:t>
            </a:r>
          </a:p>
          <a:p>
            <a:r>
              <a:rPr lang="en-IE" dirty="0"/>
              <a:t>You should always use them if you are unsure how to use them ask an adult for help</a:t>
            </a:r>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Websites should not be telling others where you are or how to get in touch with you, turn sharing information off in the settings</a:t>
            </a:r>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IE" dirty="0"/>
              <a:t>Never use your full name when you play games or chat use only your first name or your nickname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27</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3843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Cyber-Bullying is </a:t>
            </a:r>
            <a:r>
              <a:rPr lang="en-IE" dirty="0"/>
              <a:t>distinguishable from physical/verbal bullying in that:</a:t>
            </a:r>
            <a:endParaRPr lang="en-US" dirty="0"/>
          </a:p>
          <a:p>
            <a:pPr lvl="2"/>
            <a:r>
              <a:rPr lang="en-IE" sz="1400" dirty="0"/>
              <a:t>Potentially a huge audience</a:t>
            </a:r>
          </a:p>
          <a:p>
            <a:pPr lvl="2"/>
            <a:r>
              <a:rPr lang="en-IE" sz="1400" dirty="0"/>
              <a:t>Can occur 24/7</a:t>
            </a:r>
          </a:p>
          <a:p>
            <a:pPr lvl="2"/>
            <a:r>
              <a:rPr lang="en-IE" sz="1400" dirty="0"/>
              <a:t>You can’t see or hear the victim’s reactions</a:t>
            </a:r>
          </a:p>
          <a:p>
            <a:pPr marL="171450" indent="-171450">
              <a:buFontTx/>
              <a:buChar char="-"/>
            </a:pPr>
            <a:endParaRPr lang="en-IE"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28</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2085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Trainer Notes</a:t>
            </a:r>
          </a:p>
          <a:p>
            <a:endParaRPr lang="en-US" dirty="0"/>
          </a:p>
          <a:p>
            <a:pPr marL="171450" indent="-171450">
              <a:buFontTx/>
              <a:buChar char="-"/>
            </a:pPr>
            <a:r>
              <a:rPr lang="en-US" b="1" dirty="0"/>
              <a:t>Screenshots</a:t>
            </a:r>
            <a:r>
              <a:rPr lang="en-US" dirty="0"/>
              <a:t> are important here. The Gardaí</a:t>
            </a:r>
            <a:r>
              <a:rPr lang="en-US" baseline="0" dirty="0"/>
              <a:t> need these as for prosecution purposes there has to be a physical copy of the harassment/slander/defamation/libel in question. Before deleting comments or emails, take a screenshot of back-up of them. Also keep any texts, although painful to read, will be invaluable. </a:t>
            </a:r>
          </a:p>
          <a:p>
            <a:pPr marL="171450" indent="-171450">
              <a:buFontTx/>
              <a:buChar char="-"/>
            </a:pPr>
            <a:r>
              <a:rPr lang="en-US" b="1" baseline="0" dirty="0"/>
              <a:t>Don’t reply to the sender</a:t>
            </a:r>
            <a:r>
              <a:rPr lang="en-US" baseline="0" dirty="0"/>
              <a:t>. This is important because a lot of young people respond to bad behavior with even worse behavior. While initially you might have started off as a victim you can become an even bigger bullying if you self defensive nasty retorts become too persistent or offensive. Stand back from goading comments and be the bigger person!</a:t>
            </a:r>
          </a:p>
          <a:p>
            <a:pPr marL="171450" indent="-171450">
              <a:buFontTx/>
              <a:buChar char="-"/>
            </a:pPr>
            <a:r>
              <a:rPr lang="en-US" b="1" baseline="0" dirty="0"/>
              <a:t>Involving a grown-up </a:t>
            </a:r>
            <a:r>
              <a:rPr lang="en-US" baseline="0" dirty="0"/>
              <a:t>doesn’t need to be someone who you’d be embarrassed to discuss these issues with or someone who doesn’t know much about the internet (maybe Ma &amp; Da) but you need to tell SOMEONE responsible. The worst thing to do is suffer ins silence. Learn to recognize persistent negative feedback as cyber bullying and report it as such. </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29</a:t>
            </a:fld>
            <a:endParaRPr lang="en-US" dirty="0"/>
          </a:p>
        </p:txBody>
      </p:sp>
    </p:spTree>
    <p:extLst>
      <p:ext uri="{BB962C8B-B14F-4D97-AF65-F5344CB8AC3E}">
        <p14:creationId xmlns:p14="http://schemas.microsoft.com/office/powerpoint/2010/main" val="3059121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30</a:t>
            </a:fld>
            <a:endParaRPr lang="en-US"/>
          </a:p>
        </p:txBody>
      </p:sp>
    </p:spTree>
    <p:extLst>
      <p:ext uri="{BB962C8B-B14F-4D97-AF65-F5344CB8AC3E}">
        <p14:creationId xmlns:p14="http://schemas.microsoft.com/office/powerpoint/2010/main" val="3777947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160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a:t>
            </a:r>
            <a:r>
              <a:rPr lang="en-IE" baseline="0" dirty="0"/>
              <a:t> are they? We are internet enabled at an unprecedented level.</a:t>
            </a:r>
          </a:p>
          <a:p>
            <a:endParaRPr lang="en-IE" baseline="0" dirty="0"/>
          </a:p>
          <a:p>
            <a:r>
              <a:rPr lang="en-IE" baseline="0" dirty="0"/>
              <a:t>How to engage with internet of things? 5 steps according to our VP IOT Philip </a:t>
            </a:r>
            <a:r>
              <a:rPr lang="en-IE" baseline="0" dirty="0" err="1"/>
              <a:t>Moynagh</a:t>
            </a:r>
            <a:endParaRPr lang="en-IE" baseline="0" dirty="0"/>
          </a:p>
          <a:p>
            <a:r>
              <a:rPr lang="en-IE" baseline="0" dirty="0"/>
              <a:t>1 Select a thing, a light bulb a car, </a:t>
            </a:r>
            <a:r>
              <a:rPr lang="en-IE" baseline="0" dirty="0" err="1"/>
              <a:t>sth</a:t>
            </a:r>
            <a:r>
              <a:rPr lang="en-IE" baseline="0" dirty="0"/>
              <a:t> that matters to you</a:t>
            </a:r>
          </a:p>
          <a:p>
            <a:r>
              <a:rPr lang="en-IE" baseline="0" dirty="0"/>
              <a:t>2 Now add a brain to that thing we need that thing to be smart to think for itself</a:t>
            </a:r>
          </a:p>
          <a:p>
            <a:r>
              <a:rPr lang="en-IE" baseline="0" dirty="0"/>
              <a:t>3 Need the thing to communicate with the internet, add a voice, ears, need connectivity, wired </a:t>
            </a:r>
            <a:r>
              <a:rPr lang="en-IE" baseline="0" dirty="0" err="1"/>
              <a:t>usb</a:t>
            </a:r>
            <a:r>
              <a:rPr lang="en-IE" baseline="0" dirty="0"/>
              <a:t> to laptop or wireless phone connection</a:t>
            </a:r>
          </a:p>
          <a:p>
            <a:r>
              <a:rPr lang="en-IE" baseline="0" dirty="0"/>
              <a:t>4 Connect to the cloud, connected to the internet </a:t>
            </a:r>
          </a:p>
          <a:p>
            <a:r>
              <a:rPr lang="en-IE" baseline="0" dirty="0"/>
              <a:t>5 Make cool new things happen, driven by problems you have or </a:t>
            </a:r>
            <a:r>
              <a:rPr lang="en-IE" baseline="0" dirty="0" err="1"/>
              <a:t>opps</a:t>
            </a:r>
            <a:r>
              <a:rPr lang="en-IE" baseline="0" dirty="0"/>
              <a:t> you see this step is only limited by imagination</a:t>
            </a:r>
          </a:p>
          <a:p>
            <a:endParaRPr lang="en-IE" baseline="0" dirty="0"/>
          </a:p>
          <a:p>
            <a:r>
              <a:rPr lang="en-IE" sz="1200" b="1" i="0" kern="1200" dirty="0">
                <a:solidFill>
                  <a:schemeClr val="tx1"/>
                </a:solidFill>
                <a:effectLst/>
                <a:latin typeface="+mn-lt"/>
                <a:ea typeface="+mn-ea"/>
                <a:cs typeface="+mn-cs"/>
              </a:rPr>
              <a:t>Personal Care </a:t>
            </a:r>
            <a:r>
              <a:rPr lang="en-IE" sz="1200" b="1" i="0" kern="1200" dirty="0">
                <a:solidFill>
                  <a:schemeClr val="tx1"/>
                </a:solidFill>
                <a:effectLst/>
                <a:latin typeface="+mn-lt"/>
                <a:ea typeface="+mn-ea"/>
                <a:cs typeface="+mn-cs"/>
                <a:sym typeface="Wingdings" panose="05000000000000000000" pitchFamily="2" charset="2"/>
              </a:rPr>
              <a:t> fit bit (</a:t>
            </a:r>
            <a:r>
              <a:rPr lang="en-IE" sz="1200" b="1" i="0" kern="1200" dirty="0" err="1">
                <a:solidFill>
                  <a:schemeClr val="tx1"/>
                </a:solidFill>
                <a:effectLst/>
                <a:latin typeface="+mn-lt"/>
                <a:ea typeface="+mn-ea"/>
                <a:cs typeface="+mn-cs"/>
                <a:sym typeface="Wingdings" panose="05000000000000000000" pitchFamily="2" charset="2"/>
              </a:rPr>
              <a:t>T.Jacke</a:t>
            </a:r>
            <a:r>
              <a:rPr lang="en-IE" sz="1200" b="1" i="0" kern="1200" baseline="0" dirty="0" err="1">
                <a:solidFill>
                  <a:schemeClr val="tx1"/>
                </a:solidFill>
                <a:effectLst/>
                <a:latin typeface="+mn-lt"/>
                <a:ea typeface="+mn-ea"/>
                <a:cs typeface="+mn-cs"/>
                <a:sym typeface="Wingdings" panose="05000000000000000000" pitchFamily="2" charset="2"/>
              </a:rPr>
              <a:t>t</a:t>
            </a:r>
            <a:r>
              <a:rPr lang="en-IE" sz="1200" b="1" i="0" kern="1200" baseline="0" dirty="0">
                <a:solidFill>
                  <a:schemeClr val="tx1"/>
                </a:solidFill>
                <a:effectLst/>
                <a:latin typeface="+mn-lt"/>
                <a:ea typeface="+mn-ea"/>
                <a:cs typeface="+mn-cs"/>
                <a:sym typeface="Wingdings" panose="05000000000000000000" pitchFamily="2" charset="2"/>
              </a:rPr>
              <a:t> by </a:t>
            </a:r>
            <a:r>
              <a:rPr lang="en-IE" sz="1200" b="1" i="0" kern="1200" baseline="0" dirty="0" err="1">
                <a:solidFill>
                  <a:schemeClr val="tx1"/>
                </a:solidFill>
                <a:effectLst/>
                <a:latin typeface="+mn-lt"/>
                <a:ea typeface="+mn-ea"/>
                <a:cs typeface="+mn-cs"/>
                <a:sym typeface="Wingdings" panose="05000000000000000000" pitchFamily="2" charset="2"/>
              </a:rPr>
              <a:t>T.Ware</a:t>
            </a:r>
            <a:r>
              <a:rPr lang="en-IE" sz="1200" b="1" i="0" kern="1200" baseline="0" dirty="0">
                <a:solidFill>
                  <a:schemeClr val="tx1"/>
                </a:solidFill>
                <a:effectLst/>
                <a:latin typeface="+mn-lt"/>
                <a:ea typeface="+mn-ea"/>
                <a:cs typeface="+mn-cs"/>
                <a:sym typeface="Wingdings" panose="05000000000000000000" pitchFamily="2" charset="2"/>
              </a:rPr>
              <a:t> simulates a hug to calm stressed people)</a:t>
            </a:r>
            <a:endParaRPr lang="en-IE" sz="1200" b="1" i="0" kern="1200" dirty="0">
              <a:solidFill>
                <a:schemeClr val="tx1"/>
              </a:solidFill>
              <a:effectLst/>
              <a:latin typeface="+mn-lt"/>
              <a:ea typeface="+mn-ea"/>
              <a:cs typeface="+mn-cs"/>
              <a:sym typeface="Wingdings" panose="05000000000000000000" pitchFamily="2" charset="2"/>
            </a:endParaRPr>
          </a:p>
          <a:p>
            <a:r>
              <a:rPr lang="en-IE" sz="1200" b="1" i="0" kern="1200" dirty="0">
                <a:solidFill>
                  <a:schemeClr val="tx1"/>
                </a:solidFill>
                <a:effectLst/>
                <a:latin typeface="+mn-lt"/>
                <a:ea typeface="+mn-ea"/>
                <a:cs typeface="+mn-cs"/>
                <a:sym typeface="Wingdings" panose="05000000000000000000" pitchFamily="2" charset="2"/>
              </a:rPr>
              <a:t>Connected</a:t>
            </a:r>
            <a:r>
              <a:rPr lang="en-IE" sz="1200" b="1" i="0" kern="1200" baseline="0" dirty="0">
                <a:solidFill>
                  <a:schemeClr val="tx1"/>
                </a:solidFill>
                <a:effectLst/>
                <a:latin typeface="+mn-lt"/>
                <a:ea typeface="+mn-ea"/>
                <a:cs typeface="+mn-cs"/>
                <a:sym typeface="Wingdings" panose="05000000000000000000" pitchFamily="2" charset="2"/>
              </a:rPr>
              <a:t> Home  Nest protect CO and smoke alarm.</a:t>
            </a:r>
          </a:p>
          <a:p>
            <a:r>
              <a:rPr lang="en-IE" sz="1200" b="1" i="0" kern="1200" baseline="0" dirty="0">
                <a:solidFill>
                  <a:schemeClr val="tx1"/>
                </a:solidFill>
                <a:effectLst/>
                <a:latin typeface="+mn-lt"/>
                <a:ea typeface="+mn-ea"/>
                <a:cs typeface="+mn-cs"/>
                <a:sym typeface="Wingdings" panose="05000000000000000000" pitchFamily="2" charset="2"/>
              </a:rPr>
              <a:t>Intelligent Transportation  self driving car e.g. </a:t>
            </a:r>
            <a:r>
              <a:rPr lang="en-IE" sz="1200" b="1" i="0" kern="1200" baseline="0" dirty="0" err="1">
                <a:solidFill>
                  <a:schemeClr val="tx1"/>
                </a:solidFill>
                <a:effectLst/>
                <a:latin typeface="+mn-lt"/>
                <a:ea typeface="+mn-ea"/>
                <a:cs typeface="+mn-cs"/>
                <a:sym typeface="Wingdings" panose="05000000000000000000" pitchFamily="2" charset="2"/>
              </a:rPr>
              <a:t>goolgle</a:t>
            </a:r>
            <a:r>
              <a:rPr lang="en-IE" sz="1200" b="1" i="0" kern="1200" baseline="0" dirty="0">
                <a:solidFill>
                  <a:schemeClr val="tx1"/>
                </a:solidFill>
                <a:effectLst/>
                <a:latin typeface="+mn-lt"/>
                <a:ea typeface="+mn-ea"/>
                <a:cs typeface="+mn-cs"/>
                <a:sym typeface="Wingdings" panose="05000000000000000000" pitchFamily="2" charset="2"/>
              </a:rPr>
              <a:t>, intelligent car like Tesla</a:t>
            </a:r>
          </a:p>
          <a:p>
            <a:r>
              <a:rPr lang="en-IE" sz="1200" b="1" i="0" kern="1200" baseline="0" dirty="0">
                <a:solidFill>
                  <a:schemeClr val="tx1"/>
                </a:solidFill>
                <a:effectLst/>
                <a:latin typeface="+mn-lt"/>
                <a:ea typeface="+mn-ea"/>
                <a:cs typeface="+mn-cs"/>
                <a:sym typeface="Wingdings" panose="05000000000000000000" pitchFamily="2" charset="2"/>
              </a:rPr>
              <a:t>Intelligent Cities  Environmental control (traffic, lights)</a:t>
            </a:r>
            <a:endParaRPr lang="en-IE" sz="1200" b="1" i="0" kern="1200" dirty="0">
              <a:solidFill>
                <a:schemeClr val="tx1"/>
              </a:solidFill>
              <a:effectLst/>
              <a:latin typeface="+mn-lt"/>
              <a:ea typeface="+mn-ea"/>
              <a:cs typeface="+mn-cs"/>
            </a:endParaRPr>
          </a:p>
          <a:p>
            <a:endParaRPr lang="en-IE" baseline="0" dirty="0"/>
          </a:p>
          <a:p>
            <a:endParaRPr lang="en-IE" sz="1200" b="1" i="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3</a:t>
            </a:fld>
            <a:endParaRPr lang="en-US" dirty="0"/>
          </a:p>
        </p:txBody>
      </p:sp>
    </p:spTree>
    <p:extLst>
      <p:ext uri="{BB962C8B-B14F-4D97-AF65-F5344CB8AC3E}">
        <p14:creationId xmlns:p14="http://schemas.microsoft.com/office/powerpoint/2010/main" val="338093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32</a:t>
            </a:fld>
            <a:endParaRPr lang="en-US"/>
          </a:p>
        </p:txBody>
      </p:sp>
    </p:spTree>
    <p:extLst>
      <p:ext uri="{BB962C8B-B14F-4D97-AF65-F5344CB8AC3E}">
        <p14:creationId xmlns:p14="http://schemas.microsoft.com/office/powerpoint/2010/main" val="1503293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Touch briefly on</a:t>
            </a:r>
            <a:r>
              <a:rPr lang="en-IE" baseline="0" dirty="0"/>
              <a:t> internet addiction. </a:t>
            </a:r>
          </a:p>
          <a:p>
            <a:endParaRPr lang="en-IE" baseline="0" dirty="0"/>
          </a:p>
          <a:p>
            <a:r>
              <a:rPr lang="en-IE" baseline="0" dirty="0"/>
              <a:t>Comment on how it’s actually quite hard to disconnect from the internet with “Always-Enabled” mobile data and real-time updates with texts and mobile notifications for apps. </a:t>
            </a:r>
          </a:p>
          <a:p>
            <a:endParaRPr lang="en-IE" baseline="0" dirty="0"/>
          </a:p>
          <a:p>
            <a:r>
              <a:rPr lang="en-IE" baseline="0" dirty="0"/>
              <a:t>Encourage folks to realize when they’ve spent too much time on the internet and not to neglect other areas of their lives. </a:t>
            </a:r>
            <a:endParaRPr lang="en-IE"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33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22075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lumMod val="75000"/>
                  </a:schemeClr>
                </a:solidFill>
              </a:rPr>
              <a:t>“</a:t>
            </a:r>
            <a:r>
              <a:rPr lang="en-GB" b="1" dirty="0">
                <a:solidFill>
                  <a:schemeClr val="tx1">
                    <a:lumMod val="75000"/>
                  </a:schemeClr>
                </a:solidFill>
                <a:effectLst>
                  <a:outerShdw blurRad="38100" dist="38100" dir="2700000" algn="tl">
                    <a:srgbClr val="000000">
                      <a:alpha val="43137"/>
                    </a:srgbClr>
                  </a:outerShdw>
                </a:effectLst>
              </a:rPr>
              <a:t>Active Mediation</a:t>
            </a:r>
            <a:r>
              <a:rPr lang="en-GB" b="1" dirty="0">
                <a:solidFill>
                  <a:schemeClr val="tx1">
                    <a:lumMod val="75000"/>
                  </a:schemeClr>
                </a:solidFill>
              </a:rPr>
              <a:t>” : </a:t>
            </a:r>
            <a:r>
              <a:rPr lang="en-GB" dirty="0">
                <a:solidFill>
                  <a:schemeClr val="tx1">
                    <a:lumMod val="75000"/>
                  </a:schemeClr>
                </a:solidFill>
              </a:rPr>
              <a:t>Actively talking to or sitting with children or sharing online activities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lumMod val="75000"/>
                  </a:schemeClr>
                </a:solidFill>
              </a:rPr>
              <a:t>“</a:t>
            </a:r>
            <a:r>
              <a:rPr lang="en-GB" b="1" dirty="0">
                <a:solidFill>
                  <a:schemeClr val="tx1">
                    <a:lumMod val="75000"/>
                  </a:schemeClr>
                </a:solidFill>
                <a:effectLst>
                  <a:outerShdw blurRad="38100" dist="38100" dir="2700000" algn="tl">
                    <a:srgbClr val="000000">
                      <a:alpha val="43137"/>
                    </a:srgbClr>
                  </a:outerShdw>
                </a:effectLst>
              </a:rPr>
              <a:t>Active Safety Mediation</a:t>
            </a:r>
            <a:r>
              <a:rPr lang="en-GB" b="1" dirty="0">
                <a:solidFill>
                  <a:schemeClr val="tx1">
                    <a:lumMod val="75000"/>
                  </a:schemeClr>
                </a:solidFill>
              </a:rPr>
              <a:t>” : </a:t>
            </a:r>
            <a:r>
              <a:rPr lang="en-GB" dirty="0">
                <a:solidFill>
                  <a:schemeClr val="tx1">
                    <a:lumMod val="75000"/>
                  </a:schemeClr>
                </a:solidFill>
              </a:rPr>
              <a:t>Actively talking to children or advising them on safety strategies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lumMod val="75000"/>
                  </a:schemeClr>
                </a:solidFill>
                <a:effectLst>
                  <a:outerShdw blurRad="38100" dist="38100" dir="2700000" algn="tl">
                    <a:srgbClr val="000000">
                      <a:alpha val="43137"/>
                    </a:srgbClr>
                  </a:outerShdw>
                </a:effectLst>
              </a:rPr>
              <a:t>“Restrictive Mediation”: </a:t>
            </a:r>
            <a:r>
              <a:rPr lang="en-GB" dirty="0">
                <a:solidFill>
                  <a:schemeClr val="tx1">
                    <a:lumMod val="75000"/>
                  </a:schemeClr>
                </a:solidFill>
              </a:rPr>
              <a:t>Setting rules and restrictions on how children can use the internet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lumMod val="75000"/>
                  </a:schemeClr>
                </a:solidFill>
                <a:effectLst>
                  <a:outerShdw blurRad="38100" dist="38100" dir="2700000" algn="tl">
                    <a:srgbClr val="000000">
                      <a:alpha val="43137"/>
                    </a:srgbClr>
                  </a:outerShdw>
                </a:effectLst>
              </a:rPr>
              <a:t>“Technical toolset” </a:t>
            </a:r>
            <a:r>
              <a:rPr lang="en-GB" dirty="0">
                <a:solidFill>
                  <a:schemeClr val="tx1">
                    <a:lumMod val="75000"/>
                  </a:schemeClr>
                </a:solidFill>
              </a:rPr>
              <a:t>Using technical filtering or parental control tools or impersonal monitoring strategies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solidFill>
                <a:schemeClr val="tx1">
                  <a:lumMod val="75000"/>
                </a:schemeClr>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solidFill>
                <a:schemeClr val="tx1">
                  <a:lumMod val="75000"/>
                </a:schemeClr>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solidFill>
                <a:schemeClr val="tx1">
                  <a:lumMod val="75000"/>
                </a:schemeClr>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34</a:t>
            </a:fld>
            <a:endParaRPr lang="en-US" dirty="0"/>
          </a:p>
        </p:txBody>
      </p:sp>
    </p:spTree>
    <p:extLst>
      <p:ext uri="{BB962C8B-B14F-4D97-AF65-F5344CB8AC3E}">
        <p14:creationId xmlns:p14="http://schemas.microsoft.com/office/powerpoint/2010/main" val="2510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time defined by hyper-growth of</a:t>
            </a:r>
            <a:r>
              <a:rPr lang="en-US" baseline="0" dirty="0"/>
              <a:t> connected devices. Smart phones and tablets are growing at 10 times that of PCs. We are using those devices in more locations to do more things. By the end of 2014 there will be as many mobile devices as people on the planet. </a:t>
            </a:r>
          </a:p>
          <a:p>
            <a:endParaRPr lang="en-US" baseline="0" dirty="0"/>
          </a:p>
          <a:p>
            <a:r>
              <a:rPr lang="en-US" baseline="0" dirty="0"/>
              <a:t>The Internet of Things is eclipsing that of mobile and the number of connected devices is growing at an exponential rate. It is estimated that by 2020, there will be 26 billion connected devices. The types of connected devices in the home range from smart TVs, home security systems and refrigerators to home brewing machines. This volume of connected devices means that threats are also increasing. </a:t>
            </a:r>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4</a:t>
            </a:fld>
            <a:endParaRPr lang="en-US" dirty="0"/>
          </a:p>
        </p:txBody>
      </p:sp>
    </p:spTree>
    <p:extLst>
      <p:ext uri="{BB962C8B-B14F-4D97-AF65-F5344CB8AC3E}">
        <p14:creationId xmlns:p14="http://schemas.microsoft.com/office/powerpoint/2010/main" val="25863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solidFill>
                  <a:schemeClr val="tx1"/>
                </a:solidFill>
              </a:rPr>
              <a:t>The total number of malware samples grew 23% in the past four quarters to almost 723 million samples</a:t>
            </a:r>
          </a:p>
          <a:p>
            <a:endParaRPr lang="en-US" sz="1100" b="0" dirty="0">
              <a:solidFill>
                <a:schemeClr val="tx1"/>
              </a:solidFill>
            </a:endParaRPr>
          </a:p>
          <a:p>
            <a:r>
              <a:rPr lang="en-US" sz="1100" b="0" dirty="0">
                <a:solidFill>
                  <a:schemeClr val="tx1"/>
                </a:solidFill>
              </a:rPr>
              <a:t>Total mobile malware grew 61% in the past four quarters to 18.4 million samples.</a:t>
            </a:r>
          </a:p>
          <a:p>
            <a:endParaRPr lang="en-US" sz="1100" b="0" dirty="0">
              <a:solidFill>
                <a:schemeClr val="tx1"/>
              </a:solidFill>
            </a:endParaRPr>
          </a:p>
          <a:p>
            <a:r>
              <a:rPr lang="en-US" sz="1100" b="0" dirty="0">
                <a:solidFill>
                  <a:schemeClr val="tx1"/>
                </a:solidFill>
              </a:rPr>
              <a:t>The total number of Mac OS malware samples increased by 4% in Q2 2017</a:t>
            </a:r>
          </a:p>
          <a:p>
            <a:endParaRPr lang="en-US" sz="1100" b="0" dirty="0">
              <a:solidFill>
                <a:schemeClr val="tx1"/>
              </a:solidFill>
            </a:endParaRPr>
          </a:p>
          <a:p>
            <a:r>
              <a:rPr lang="en-US" sz="1100" b="0" dirty="0">
                <a:solidFill>
                  <a:schemeClr val="tx1"/>
                </a:solidFill>
              </a:rPr>
              <a:t>Ransomware has grown to 10.7 million samples in the past year.</a:t>
            </a:r>
          </a:p>
          <a:p>
            <a:endParaRPr lang="en-US" sz="1100" b="0" dirty="0">
              <a:solidFill>
                <a:schemeClr val="tx1"/>
              </a:solidFill>
            </a:endParaRPr>
          </a:p>
          <a:p>
            <a:r>
              <a:rPr lang="en-US" sz="1100" b="0" dirty="0">
                <a:solidFill>
                  <a:schemeClr val="tx1"/>
                </a:solidFill>
              </a:rPr>
              <a:t>The number of total ransomware samples grew 47% in the past four quarters to 10.7 million samples.</a:t>
            </a:r>
          </a:p>
        </p:txBody>
      </p:sp>
      <p:sp>
        <p:nvSpPr>
          <p:cNvPr id="4" name="Slide Number Placeholder 3"/>
          <p:cNvSpPr>
            <a:spLocks noGrp="1"/>
          </p:cNvSpPr>
          <p:nvPr>
            <p:ph type="sldNum" sz="quarter" idx="10"/>
          </p:nvPr>
        </p:nvSpPr>
        <p:spPr/>
        <p:txBody>
          <a:bodyPr/>
          <a:lstStyle/>
          <a:p>
            <a:fld id="{953C94D5-8CF0-4BDF-ABFF-B8E2C08F7F7E}" type="slidenum">
              <a:rPr lang="en-US" smtClean="0"/>
              <a:pPr/>
              <a:t>5</a:t>
            </a:fld>
            <a:endParaRPr lang="en-US" dirty="0"/>
          </a:p>
        </p:txBody>
      </p:sp>
    </p:spTree>
    <p:extLst>
      <p:ext uri="{BB962C8B-B14F-4D97-AF65-F5344CB8AC3E}">
        <p14:creationId xmlns:p14="http://schemas.microsoft.com/office/powerpoint/2010/main" val="221007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demonstrates the vocabulary that children are growing up</a:t>
            </a:r>
            <a:r>
              <a:rPr lang="en-US" baseline="0" dirty="0"/>
              <a:t> with today.</a:t>
            </a:r>
          </a:p>
          <a:p>
            <a:endParaRPr lang="en-US" baseline="0" dirty="0"/>
          </a:p>
          <a:p>
            <a:r>
              <a:rPr lang="en-US" baseline="0" dirty="0"/>
              <a:t>Even though a six year old might not understand downloading or online shopping they still understand the concepts.</a:t>
            </a:r>
          </a:p>
          <a:p>
            <a:endParaRPr lang="en-US" baseline="0" dirty="0"/>
          </a:p>
          <a:p>
            <a:r>
              <a:rPr lang="en-US" baseline="0" dirty="0"/>
              <a:t>Some adults wouldn’t know these words, which leaves their youth vulnerable growing up as “Digital Natives” (People who can’t remember a time before the internet).</a:t>
            </a:r>
          </a:p>
        </p:txBody>
      </p:sp>
      <p:sp>
        <p:nvSpPr>
          <p:cNvPr id="4" name="Slide Number Placeholder 3"/>
          <p:cNvSpPr>
            <a:spLocks noGrp="1"/>
          </p:cNvSpPr>
          <p:nvPr>
            <p:ph type="sldNum" sz="quarter" idx="10"/>
          </p:nvPr>
        </p:nvSpPr>
        <p:spPr/>
        <p:txBody>
          <a:bodyPr/>
          <a:lstStyle/>
          <a:p>
            <a:fld id="{979C8A94-F62E-4072-B85F-8EC1A23AAB45}" type="slidenum">
              <a:rPr lang="en-US" smtClean="0"/>
              <a:pPr/>
              <a:t>7</a:t>
            </a:fld>
            <a:endParaRPr lang="en-US" dirty="0"/>
          </a:p>
        </p:txBody>
      </p:sp>
    </p:spTree>
    <p:extLst>
      <p:ext uri="{BB962C8B-B14F-4D97-AF65-F5344CB8AC3E}">
        <p14:creationId xmlns:p14="http://schemas.microsoft.com/office/powerpoint/2010/main" val="93375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“Who is responsible for what happens as a result of the time you spend online? </a:t>
            </a:r>
          </a:p>
          <a:p>
            <a:endParaRPr lang="en-US" dirty="0">
              <a:solidFill>
                <a:srgbClr val="FF0000"/>
              </a:solidFill>
            </a:endParaRPr>
          </a:p>
          <a:p>
            <a:r>
              <a:rPr lang="en-US" dirty="0">
                <a:solidFill>
                  <a:srgbClr val="FF0000"/>
                </a:solidFill>
              </a:rPr>
              <a:t>“It’s important to remember that, no matter what you do on the Internet, whether it’s educational or just messing around having fun, there are risks.   So who has the ultimate responsibility for the safety and security of you, your stuff and the people you interact with online?  It is, of course, you.</a:t>
            </a:r>
          </a:p>
          <a:p>
            <a:endParaRPr lang="en-US" dirty="0">
              <a:solidFill>
                <a:srgbClr val="FF0000"/>
              </a:solidFill>
            </a:endParaRPr>
          </a:p>
          <a:p>
            <a:r>
              <a:rPr lang="en-US" dirty="0">
                <a:solidFill>
                  <a:srgbClr val="FF0000"/>
                </a:solidFill>
              </a:rPr>
              <a:t>“In order to safely connect to the outside world you need to know the rules and follow them, otherwise you could be putting your computer, as well as yourself and your family, at risk.” </a:t>
            </a:r>
          </a:p>
          <a:p>
            <a:r>
              <a:rPr lang="en-US" dirty="0">
                <a:solidFill>
                  <a:srgbClr val="FF0000"/>
                </a:solidFill>
              </a:rPr>
              <a:t>“In the rest of this presentation, we will be discussing ways you can keep your stuff safe and yourself safe, as well as looking at how your online behavior not only impacts the well-being of others, but can have a serious long-term impact on your reputation.</a:t>
            </a:r>
          </a:p>
          <a:p>
            <a:endParaRPr lang="en-US" i="1" dirty="0">
              <a:solidFill>
                <a:srgbClr val="FF0000"/>
              </a:solidFill>
            </a:endParaRPr>
          </a:p>
          <a:p>
            <a:r>
              <a:rPr lang="en-US" i="1" dirty="0">
                <a:solidFill>
                  <a:srgbClr val="FF0000"/>
                </a:solidFill>
              </a:rPr>
              <a:t> </a:t>
            </a:r>
            <a:r>
              <a:rPr lang="en-US" dirty="0">
                <a:solidFill>
                  <a:srgbClr val="FF0000"/>
                </a:solidFill>
              </a:rPr>
              <a:t>“In the end, it’s all about being a responsible cyber citizen.”</a:t>
            </a:r>
          </a:p>
          <a:p>
            <a:endParaRPr lang="en-US" dirty="0">
              <a:solidFill>
                <a:srgbClr val="FF0000"/>
              </a:solidFill>
            </a:endParaRPr>
          </a:p>
          <a:p>
            <a:r>
              <a:rPr lang="en-US" dirty="0">
                <a:solidFill>
                  <a:srgbClr val="FF0000"/>
                </a:solidFill>
              </a:rPr>
              <a:t>Trainers Notes: </a:t>
            </a:r>
          </a:p>
          <a:p>
            <a:endParaRPr lang="en-US" dirty="0">
              <a:solidFill>
                <a:srgbClr val="FF0000"/>
              </a:solidFill>
            </a:endParaRPr>
          </a:p>
          <a:p>
            <a:r>
              <a:rPr lang="en-US" dirty="0">
                <a:solidFill>
                  <a:srgbClr val="FF0000"/>
                </a:solidFill>
              </a:rPr>
              <a:t>Start off by discussing the real life meanings</a:t>
            </a:r>
            <a:r>
              <a:rPr lang="en-US" baseline="0" dirty="0">
                <a:solidFill>
                  <a:srgbClr val="FF0000"/>
                </a:solidFill>
              </a:rPr>
              <a:t> of Security, Safety and Ethics. Explore the definitions of these words, especially Ethics. A lot of young people will have a vague approximation of what ethics means.</a:t>
            </a:r>
          </a:p>
          <a:p>
            <a:endParaRPr lang="en-US" baseline="0" dirty="0">
              <a:solidFill>
                <a:srgbClr val="FF0000"/>
              </a:solidFill>
            </a:endParaRPr>
          </a:p>
          <a:p>
            <a:r>
              <a:rPr lang="en-US" baseline="0" dirty="0">
                <a:solidFill>
                  <a:srgbClr val="FF0000"/>
                </a:solidFill>
              </a:rPr>
              <a:t>I avoid correlating Ethics with consequences on this slide. Often young people will have encountered ethics in the context of “breaching” a code of ethics or behaving unethically and having punishment ensue. I try to explore the positive aspects of ethics, having self respect, maintain a positive personal reputation, being proud of yourself. Fostering some self appreciate and pride is a much more engaging angle than exploring one of negative consequences. </a:t>
            </a:r>
          </a:p>
          <a:p>
            <a:endParaRPr lang="en-US" baseline="0" dirty="0">
              <a:solidFill>
                <a:srgbClr val="FF0000"/>
              </a:solidFill>
            </a:endParaRPr>
          </a:p>
          <a:p>
            <a:r>
              <a:rPr lang="en-US" baseline="0" dirty="0">
                <a:solidFill>
                  <a:srgbClr val="FF0000"/>
                </a:solidFill>
              </a:rPr>
              <a:t>Once the discussion on the real world scenarios is over, introduce the “Cyber” element. Anything Cyber relates to the internet and technology generally, some light reading on that below;</a:t>
            </a:r>
          </a:p>
          <a:p>
            <a:endParaRPr lang="en-US" baseline="0" dirty="0">
              <a:solidFill>
                <a:srgbClr val="FF0000"/>
              </a:solidFill>
            </a:endParaRPr>
          </a:p>
          <a:p>
            <a:r>
              <a:rPr lang="en-US" baseline="0" dirty="0">
                <a:solidFill>
                  <a:srgbClr val="FF0000"/>
                </a:solidFill>
              </a:rPr>
              <a:t>http://en.wikipedia.org/wiki/Cyberspace</a:t>
            </a:r>
          </a:p>
          <a:p>
            <a:endParaRPr lang="en-US" baseline="0" dirty="0">
              <a:solidFill>
                <a:srgbClr val="FF0000"/>
              </a:solidFill>
            </a:endParaRPr>
          </a:p>
          <a:p>
            <a:r>
              <a:rPr lang="en-US" baseline="0" dirty="0">
                <a:solidFill>
                  <a:srgbClr val="FF0000"/>
                </a:solidFill>
              </a:rPr>
              <a:t>http://io9.com/today-cyber-means-war-but-back-in-the-1990s-it-mean-1325671487</a:t>
            </a:r>
          </a:p>
          <a:p>
            <a:endParaRPr lang="en-US" baseline="0" dirty="0">
              <a:solidFill>
                <a:srgbClr val="FF0000"/>
              </a:solidFill>
            </a:endParaRPr>
          </a:p>
          <a:p>
            <a:r>
              <a:rPr lang="en-US" baseline="0" dirty="0">
                <a:solidFill>
                  <a:srgbClr val="FF0000"/>
                </a:solidFill>
              </a:rPr>
              <a:t>The idea here is that their knowledge of real world skills young people have when it comes to safeguarding themselves in their everyday lives needs to start translating directly to the “Cyber-lives” i.e. their social networking profiles, the content they share and the security of their devices. </a:t>
            </a:r>
          </a:p>
          <a:p>
            <a:endParaRPr lang="en-US"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6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r>
              <a:rPr lang="en-IE" b="1" dirty="0"/>
              <a:t>Include</a:t>
            </a:r>
            <a:r>
              <a:rPr lang="en-IE" b="1" baseline="0" dirty="0"/>
              <a:t> in discussion - </a:t>
            </a:r>
            <a:r>
              <a:rPr lang="en-IE" b="1" dirty="0"/>
              <a:t>http://</a:t>
            </a:r>
          </a:p>
          <a:p>
            <a:r>
              <a:rPr lang="en-IE" sz="900" b="0" i="0" kern="1200" dirty="0" err="1">
                <a:solidFill>
                  <a:schemeClr val="tx1"/>
                </a:solidFill>
                <a:effectLst/>
                <a:latin typeface="Arial" charset="0"/>
                <a:ea typeface="MS PGothic" pitchFamily="34" charset="-128"/>
                <a:cs typeface="+mn-cs"/>
              </a:rPr>
              <a:t>HyperText</a:t>
            </a:r>
            <a:r>
              <a:rPr lang="en-IE" sz="900" b="0" i="0" kern="1200" dirty="0">
                <a:solidFill>
                  <a:schemeClr val="tx1"/>
                </a:solidFill>
                <a:effectLst/>
                <a:latin typeface="Arial" charset="0"/>
                <a:ea typeface="MS PGothic" pitchFamily="34" charset="-128"/>
                <a:cs typeface="+mn-cs"/>
              </a:rPr>
              <a:t> Transfer Protocol is a defined set of steps that an</a:t>
            </a:r>
            <a:r>
              <a:rPr lang="en-IE" sz="900" b="0" i="0" kern="1200" baseline="0" dirty="0">
                <a:solidFill>
                  <a:schemeClr val="tx1"/>
                </a:solidFill>
                <a:effectLst/>
                <a:latin typeface="Arial" charset="0"/>
                <a:ea typeface="MS PGothic" pitchFamily="34" charset="-128"/>
                <a:cs typeface="+mn-cs"/>
              </a:rPr>
              <a:t> internet browser</a:t>
            </a:r>
            <a:r>
              <a:rPr lang="en-IE" sz="900" b="0" i="0" kern="1200" dirty="0">
                <a:solidFill>
                  <a:schemeClr val="tx1"/>
                </a:solidFill>
                <a:effectLst/>
                <a:latin typeface="Arial" charset="0"/>
                <a:ea typeface="MS PGothic" pitchFamily="34" charset="-128"/>
                <a:cs typeface="+mn-cs"/>
              </a:rPr>
              <a:t> must follow in order to obtain data (websites) from a web server. Hypertext Transfer Protocol Secure (HTTPS) is a combination of the Hypertext Transfer Protocol with the SSL/TLS protocol to provide encryption and secure identification of the server.</a:t>
            </a:r>
          </a:p>
          <a:p>
            <a:endParaRPr lang="en-IE" sz="900" b="0" i="0" kern="1200" dirty="0">
              <a:solidFill>
                <a:schemeClr val="tx1"/>
              </a:solidFill>
              <a:effectLst/>
              <a:latin typeface="Arial" charset="0"/>
              <a:ea typeface="MS PGothic" pitchFamily="34" charset="-128"/>
              <a:cs typeface="+mn-cs"/>
            </a:endParaRPr>
          </a:p>
          <a:p>
            <a:r>
              <a:rPr lang="en-IE" sz="900" b="0" i="0" kern="1200" dirty="0">
                <a:solidFill>
                  <a:schemeClr val="tx1"/>
                </a:solidFill>
                <a:effectLst/>
                <a:latin typeface="Arial" charset="0"/>
                <a:ea typeface="MS PGothic" pitchFamily="34" charset="-128"/>
                <a:cs typeface="+mn-cs"/>
              </a:rPr>
              <a:t>This is important</a:t>
            </a:r>
            <a:r>
              <a:rPr lang="en-IE" sz="900" b="0" i="0" kern="1200" baseline="0" dirty="0">
                <a:solidFill>
                  <a:schemeClr val="tx1"/>
                </a:solidFill>
                <a:effectLst/>
                <a:latin typeface="Arial" charset="0"/>
                <a:ea typeface="MS PGothic" pitchFamily="34" charset="-128"/>
                <a:cs typeface="+mn-cs"/>
              </a:rPr>
              <a:t> because if you are doing any sensitive work on the internet such as filling out a form or submitting bank details, you MUST ensure the URL in the browser is HTTPS and not HTTP. If you are filling out a form that requires billing information or credit card details on a site you don’t often visit and the URL is HTTP only, it is very likely this site is a fake and your credentials will be stolen. </a:t>
            </a:r>
            <a:endParaRPr lang="en-IE" dirty="0"/>
          </a:p>
          <a:p>
            <a:endParaRPr lang="en-US" baseline="0" dirty="0"/>
          </a:p>
        </p:txBody>
      </p:sp>
      <p:sp>
        <p:nvSpPr>
          <p:cNvPr id="4" name="Slide Number Placeholder 3"/>
          <p:cNvSpPr>
            <a:spLocks noGrp="1"/>
          </p:cNvSpPr>
          <p:nvPr>
            <p:ph type="sldNum" sz="quarter" idx="10"/>
          </p:nvPr>
        </p:nvSpPr>
        <p:spPr/>
        <p:txBody>
          <a:bodyPr/>
          <a:lstStyle/>
          <a:p>
            <a:fld id="{979C8A94-F62E-4072-B85F-8EC1A23AAB45}" type="slidenum">
              <a:rPr lang="en-US" smtClean="0"/>
              <a:pPr/>
              <a:t>9</a:t>
            </a:fld>
            <a:endParaRPr lang="en-US" dirty="0"/>
          </a:p>
        </p:txBody>
      </p:sp>
    </p:spTree>
    <p:extLst>
      <p:ext uri="{BB962C8B-B14F-4D97-AF65-F5344CB8AC3E}">
        <p14:creationId xmlns:p14="http://schemas.microsoft.com/office/powerpoint/2010/main" val="235597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Email Request for Money or Personal Information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dirty="0">
                <a:solidFill>
                  <a:schemeClr val="tx1"/>
                </a:solidFill>
                <a:effectLst/>
                <a:latin typeface="Arial" charset="0"/>
                <a:ea typeface="MS PGothic" pitchFamily="34" charset="-128"/>
                <a:cs typeface="+mn-cs"/>
              </a:rPr>
              <a:t>Be cautious of emails, texts, social media messages, or chats that ask for personal information. Most banks and businesses will never message you requesting information they have no need for such as an email password. If the request seems suspicious, contact your bank first to make sure they did send you something.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900" b="0" i="0" kern="1200" dirty="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dirty="0">
                <a:solidFill>
                  <a:schemeClr val="tx1"/>
                </a:solidFill>
                <a:effectLst/>
                <a:latin typeface="Arial" charset="0"/>
                <a:ea typeface="MS PGothic" pitchFamily="34" charset="-128"/>
                <a:cs typeface="+mn-cs"/>
              </a:rPr>
              <a:t>http://blogs.mcafee.com/consumer/consumer-threat-notices/mobile-bankers-beware-a-new-phishing-scam-wants-your-money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 phisher will masquerade as a trustworthy business or person, like Facebook for example.  The ‘bait’ is in the electronic communication like this email.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Sometimes you will see clues that it’s a phony…like misspelled words, links, or buttons. If there IS a link or button…hover your cursor over it, and the actual URL will appear.  </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&lt;click&gt;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they don’t match, as in this example, DON’T click on the link, or you could mistakenly put your device, or your personal information at risk.</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Here’s another good piece of advice</a:t>
            </a:r>
            <a:r>
              <a:rPr lang="en-US" altLang="en-US" dirty="0">
                <a:latin typeface="Arial" panose="020B0604020202020204" pitchFamily="34" charset="0"/>
              </a:rPr>
              <a:t>: If you receive an email from an organization asking YOU to reset your password, chances are, it’s a phishing attempt.”</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&lt;Click to next slide for another example.&gt;</a:t>
            </a:r>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10</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9452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1: </a:t>
            </a:r>
            <a:br>
              <a:rPr lang="en-US" dirty="0"/>
            </a:br>
            <a:r>
              <a:rPr lang="en-US" dirty="0"/>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2: </a:t>
            </a:r>
            <a:br>
              <a:rPr lang="en-US" dirty="0"/>
            </a:br>
            <a:r>
              <a:rPr lang="en-US" dirty="0"/>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
        <p:nvSpPr>
          <p:cNvPr id="37" name="Rectangle 36"/>
          <p:cNvSpPr/>
          <p:nvPr userDrawn="1"/>
        </p:nvSpPr>
        <p:spPr>
          <a:xfrm>
            <a:off x="604069" y="4929995"/>
            <a:ext cx="3572891" cy="123111"/>
          </a:xfrm>
          <a:prstGeom prst="rect">
            <a:avLst/>
          </a:prstGeom>
        </p:spPr>
        <p:txBody>
          <a:bodyPr wrap="square" lIns="0" tIns="0" rIns="0" bIns="0" anchor="ctr">
            <a:spAutoFit/>
          </a:bodyPr>
          <a:lstStyle/>
          <a:p>
            <a:r>
              <a:rPr lang="en-US" sz="800" dirty="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dirty="0"/>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dirty="0"/>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0" y="1977656"/>
            <a:ext cx="3939005" cy="1104365"/>
          </a:xfrm>
          <a:prstGeom prst="rect">
            <a:avLst/>
          </a:prstGeom>
        </p:spPr>
      </p:pic>
    </p:spTree>
    <p:extLst>
      <p:ext uri="{BB962C8B-B14F-4D97-AF65-F5344CB8AC3E}">
        <p14:creationId xmlns:p14="http://schemas.microsoft.com/office/powerpoint/2010/main" val="2868573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6"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400">
              <a:spcBef>
                <a:spcPts val="0"/>
              </a:spcBef>
              <a:spcAft>
                <a:spcPts val="0"/>
              </a:spcAft>
              <a:tabLst>
                <a:tab pos="230188" algn="l"/>
              </a:tabLst>
            </a:pPr>
            <a:r>
              <a:rPr lang="en-US" dirty="0"/>
              <a:t>Click icon to add picture</a:t>
            </a:r>
          </a:p>
        </p:txBody>
      </p:sp>
      <p:sp>
        <p:nvSpPr>
          <p:cNvPr id="2" name="Title 1"/>
          <p:cNvSpPr>
            <a:spLocks noGrp="1"/>
          </p:cNvSpPr>
          <p:nvPr>
            <p:ph type="title" hasCustomPrompt="1"/>
          </p:nvPr>
        </p:nvSpPr>
        <p:spPr>
          <a:xfrm>
            <a:off x="457200" y="180975"/>
            <a:ext cx="4827589" cy="730252"/>
          </a:xfrm>
        </p:spPr>
        <p:txBody>
          <a:bodyPr/>
          <a:lstStyle>
            <a:lvl1pPr>
              <a:defRPr baseline="0"/>
            </a:lvl1pPr>
          </a:lstStyle>
          <a:p>
            <a:r>
              <a:rPr lang="en-US" dirty="0"/>
              <a:t>28pt Arial Headline</a:t>
            </a:r>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dirty="0"/>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dirty="0"/>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dirty="0"/>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dirty="0"/>
              <a:t>Footer</a:t>
            </a:r>
          </a:p>
        </p:txBody>
      </p:sp>
      <p:sp>
        <p:nvSpPr>
          <p:cNvPr id="13" name="Text Placeholder 2"/>
          <p:cNvSpPr>
            <a:spLocks noGrp="1"/>
          </p:cNvSpPr>
          <p:nvPr>
            <p:ph type="body" sz="quarter" idx="22" hasCustomPrompt="1"/>
          </p:nvPr>
        </p:nvSpPr>
        <p:spPr>
          <a:xfrm>
            <a:off x="457201" y="4667254"/>
            <a:ext cx="4829175" cy="152400"/>
          </a:xfrm>
        </p:spPr>
        <p:txBody>
          <a:bodyPr bIns="0" anchor="b"/>
          <a:lstStyle>
            <a:lvl1pPr>
              <a:defRPr sz="900">
                <a:solidFill>
                  <a:schemeClr val="tx1"/>
                </a:solidFill>
              </a:defRPr>
            </a:lvl1pPr>
          </a:lstStyle>
          <a:p>
            <a:pPr lvl="0"/>
            <a:r>
              <a:rPr lang="en-US" dirty="0"/>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9" algn="l"/>
                <a:tab pos="342886" algn="l"/>
              </a:tabLst>
              <a:defRPr>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202047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89"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7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endParaRPr lang="en-US" dirty="0"/>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sp>
        <p:nvSpPr>
          <p:cNvPr id="8" name="Text Placeholder 2"/>
          <p:cNvSpPr>
            <a:spLocks noGrp="1"/>
          </p:cNvSpPr>
          <p:nvPr>
            <p:ph type="body" sz="quarter" idx="13"/>
          </p:nvPr>
        </p:nvSpPr>
        <p:spPr>
          <a:xfrm>
            <a:off x="457200" y="918371"/>
            <a:ext cx="8229600" cy="250029"/>
          </a:xfrm>
        </p:spPr>
        <p:txBody>
          <a:bodyPr/>
          <a:lstStyle>
            <a:lvl1pPr marL="0" indent="0">
              <a:buNone/>
              <a:tabLst>
                <a:tab pos="230174" algn="l"/>
                <a:tab pos="342878" algn="l"/>
              </a:tabLst>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342867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112520"/>
            <a:ext cx="9144000" cy="403098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smtClean="0">
                <a:solidFill>
                  <a:schemeClr val="bg1"/>
                </a:solidFill>
              </a:defRPr>
            </a:lvl1pPr>
          </a:lstStyle>
          <a:p>
            <a:pPr lvl="0" algn="ctr" defTabSz="914400">
              <a:spcBef>
                <a:spcPts val="0"/>
              </a:spcBef>
              <a:spcAft>
                <a:spcPts val="0"/>
              </a:spcAft>
              <a:tabLst>
                <a:tab pos="230188" algn="l"/>
              </a:tabLst>
            </a:pPr>
            <a:r>
              <a:rPr lang="en-US" dirty="0"/>
              <a:t>Drag picture to placeholder </a:t>
            </a:r>
            <a:br>
              <a:rPr lang="en-US" dirty="0"/>
            </a:br>
            <a:r>
              <a:rPr lang="en-US" dirty="0"/>
              <a:t>or click icon to add</a:t>
            </a: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EB8B06D-99A5-468B-806E-293788FE9637}" type="slidenum">
              <a:rPr lang="en-US" smtClean="0"/>
              <a:pPr/>
              <a:t>‹#›</a:t>
            </a:fld>
            <a:endParaRPr lang="en-US" dirty="0"/>
          </a:p>
        </p:txBody>
      </p:sp>
      <p:sp>
        <p:nvSpPr>
          <p:cNvPr id="9"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dirty="0"/>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dirty="0"/>
              <a:t>.</a:t>
            </a:r>
          </a:p>
        </p:txBody>
      </p:sp>
    </p:spTree>
    <p:extLst>
      <p:ext uri="{BB962C8B-B14F-4D97-AF65-F5344CB8AC3E}">
        <p14:creationId xmlns:p14="http://schemas.microsoft.com/office/powerpoint/2010/main" val="997263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ef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400">
              <a:tabLst>
                <a:tab pos="230188" algn="l"/>
              </a:tabLst>
            </a:pPr>
            <a:r>
              <a:rPr lang="en-US" dirty="0"/>
              <a:t>Drag picture to placeholder or click icon to add</a:t>
            </a:r>
          </a:p>
        </p:txBody>
      </p:sp>
      <p:sp>
        <p:nvSpPr>
          <p:cNvPr id="2" name="Title 1"/>
          <p:cNvSpPr>
            <a:spLocks noGrp="1"/>
          </p:cNvSpPr>
          <p:nvPr>
            <p:ph type="title"/>
          </p:nvPr>
        </p:nvSpPr>
        <p:spPr>
          <a:xfrm>
            <a:off x="3886200" y="180975"/>
            <a:ext cx="4803646" cy="730252"/>
          </a:xfrm>
        </p:spPr>
        <p:txBody>
          <a:bodyPr/>
          <a:lstStyle>
            <a:lvl1pPr>
              <a:defRPr baseline="0"/>
            </a:lvl1pPr>
          </a:lstStyle>
          <a:p>
            <a:endParaRPr lang="en-US" dirty="0"/>
          </a:p>
        </p:txBody>
      </p:sp>
      <p:sp>
        <p:nvSpPr>
          <p:cNvPr id="5" name="Slide Number Placeholder 4"/>
          <p:cNvSpPr>
            <a:spLocks noGrp="1"/>
          </p:cNvSpPr>
          <p:nvPr>
            <p:ph type="sldNum" sz="quarter" idx="12"/>
          </p:nvPr>
        </p:nvSpPr>
        <p:spPr/>
        <p:txBody>
          <a:bodyPr vert="horz" lIns="0" tIns="0" rIns="0" bIns="0" rtlCol="0" anchor="ctr"/>
          <a:lstStyle>
            <a:lvl1pPr marL="0" algn="l" defTabSz="914400" rtl="0" eaLnBrk="1" latinLnBrk="0" hangingPunct="1">
              <a:lnSpc>
                <a:spcPct val="90000"/>
              </a:lnSpc>
              <a:defRPr lang="en-US" sz="800" kern="1200" smtClean="0">
                <a:solidFill>
                  <a:schemeClr val="accent1"/>
                </a:solidFill>
                <a:latin typeface="+mn-lt"/>
                <a:ea typeface="+mn-ea"/>
                <a:cs typeface="+mn-cs"/>
              </a:defRPr>
            </a:lvl1pPr>
          </a:lstStyle>
          <a:p>
            <a:fld id="{EEB8B06D-99A5-468B-806E-293788FE9637}" type="slidenum">
              <a:rPr lang="en-US" smtClean="0"/>
              <a:pPr/>
              <a:t>‹#›</a:t>
            </a:fld>
            <a:endParaRPr lang="en-US" dirty="0"/>
          </a:p>
        </p:txBody>
      </p:sp>
      <p:sp>
        <p:nvSpPr>
          <p:cNvPr id="8" name="Text Placeholder 2"/>
          <p:cNvSpPr>
            <a:spLocks noGrp="1"/>
          </p:cNvSpPr>
          <p:nvPr>
            <p:ph idx="1"/>
          </p:nvPr>
        </p:nvSpPr>
        <p:spPr>
          <a:xfrm>
            <a:off x="3886199" y="1379538"/>
            <a:ext cx="4803647" cy="3230562"/>
          </a:xfrm>
          <a:prstGeom prst="rect">
            <a:avLst/>
          </a:prstGeom>
        </p:spPr>
        <p:txBody>
          <a:bodyPr vert="horz" lIns="0" tIns="0" rIns="0" bIns="45720"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sz="quarter" idx="22" hasCustomPrompt="1"/>
          </p:nvPr>
        </p:nvSpPr>
        <p:spPr>
          <a:xfrm>
            <a:off x="3886200" y="4635500"/>
            <a:ext cx="3375025" cy="184154"/>
          </a:xfrm>
        </p:spPr>
        <p:txBody>
          <a:bodyPr bIns="0" anchor="b"/>
          <a:lstStyle>
            <a:lvl1pPr>
              <a:defRPr sz="900">
                <a:solidFill>
                  <a:schemeClr val="tx1"/>
                </a:solidFill>
              </a:defRPr>
            </a:lvl1pPr>
          </a:lstStyle>
          <a:p>
            <a:pPr lvl="0"/>
            <a:r>
              <a:rPr lang="en-US" dirty="0"/>
              <a:t>Source</a:t>
            </a:r>
          </a:p>
        </p:txBody>
      </p:sp>
      <p:sp>
        <p:nvSpPr>
          <p:cNvPr id="11" name="Text Placeholder 2"/>
          <p:cNvSpPr>
            <a:spLocks noGrp="1"/>
          </p:cNvSpPr>
          <p:nvPr>
            <p:ph type="body" sz="quarter" idx="24"/>
          </p:nvPr>
        </p:nvSpPr>
        <p:spPr>
          <a:xfrm>
            <a:off x="3886200" y="918371"/>
            <a:ext cx="4800600" cy="250029"/>
          </a:xfrm>
        </p:spPr>
        <p:txBody>
          <a:bodyPr/>
          <a:lstStyle>
            <a:lvl1pPr>
              <a:tabLst>
                <a:tab pos="230179" algn="l"/>
                <a:tab pos="342886" algn="l"/>
              </a:tabLst>
              <a:defRPr>
                <a:solidFill>
                  <a:schemeClr val="tx2"/>
                </a:solidFill>
              </a:defRPr>
            </a:lvl1pPr>
          </a:lstStyle>
          <a:p>
            <a:pPr lvl="0"/>
            <a:r>
              <a:rPr lang="en-US" dirty="0"/>
              <a:t>Click to edit Master text styles</a:t>
            </a:r>
          </a:p>
        </p:txBody>
      </p:sp>
      <p:sp>
        <p:nvSpPr>
          <p:cNvPr id="16" name="Text Placeholder 2"/>
          <p:cNvSpPr>
            <a:spLocks noGrp="1"/>
          </p:cNvSpPr>
          <p:nvPr>
            <p:ph type="body" sz="quarter" idx="25" hasCustomPrompt="1"/>
          </p:nvPr>
        </p:nvSpPr>
        <p:spPr>
          <a:xfrm>
            <a:off x="3886200" y="4857750"/>
            <a:ext cx="3372136" cy="152400"/>
          </a:xfrm>
        </p:spPr>
        <p:txBody>
          <a:bodyPr anchor="t"/>
          <a:lstStyle>
            <a:lvl1pPr>
              <a:defRPr sz="800">
                <a:solidFill>
                  <a:schemeClr val="accent1"/>
                </a:solidFill>
              </a:defRPr>
            </a:lvl1pPr>
          </a:lstStyle>
          <a:p>
            <a:pPr lvl="0"/>
            <a:r>
              <a:rPr lang="en-US" dirty="0"/>
              <a:t>Footer</a:t>
            </a:r>
          </a:p>
        </p:txBody>
      </p:sp>
    </p:spTree>
    <p:extLst>
      <p:ext uri="{BB962C8B-B14F-4D97-AF65-F5344CB8AC3E}">
        <p14:creationId xmlns:p14="http://schemas.microsoft.com/office/powerpoint/2010/main" val="2287516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70"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3"/>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8" y="484742"/>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8" y="261647"/>
            <a:ext cx="3520563" cy="4726537"/>
          </a:xfrm>
          <a:prstGeom prst="rect">
            <a:avLst/>
          </a:prstGeom>
        </p:spPr>
      </p:pic>
    </p:spTree>
    <p:extLst>
      <p:ext uri="{BB962C8B-B14F-4D97-AF65-F5344CB8AC3E}">
        <p14:creationId xmlns:p14="http://schemas.microsoft.com/office/powerpoint/2010/main" val="129927616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1"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70"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3"/>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7"/>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8" y="484742"/>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
        <p:nvSpPr>
          <p:cNvPr id="37" name="Rectangle 36"/>
          <p:cNvSpPr/>
          <p:nvPr userDrawn="1"/>
        </p:nvSpPr>
        <p:spPr>
          <a:xfrm>
            <a:off x="604070"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8" y="261647"/>
            <a:ext cx="3520563" cy="4726537"/>
          </a:xfrm>
          <a:prstGeom prst="rect">
            <a:avLst/>
          </a:prstGeom>
        </p:spPr>
      </p:pic>
    </p:spTree>
    <p:extLst>
      <p:ext uri="{BB962C8B-B14F-4D97-AF65-F5344CB8AC3E}">
        <p14:creationId xmlns:p14="http://schemas.microsoft.com/office/powerpoint/2010/main" val="40383202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72254"/>
            <a:ext cx="8239328" cy="337360"/>
          </a:xfrm>
        </p:spPr>
        <p:txBody>
          <a:bodyPr/>
          <a:lstStyle/>
          <a:p>
            <a:r>
              <a:rPr lang="en-US"/>
              <a:t>Click to edit Master title style</a:t>
            </a:r>
          </a:p>
        </p:txBody>
      </p:sp>
      <p:sp>
        <p:nvSpPr>
          <p:cNvPr id="3" name="Content Placeholder 2"/>
          <p:cNvSpPr>
            <a:spLocks noGrp="1"/>
          </p:cNvSpPr>
          <p:nvPr>
            <p:ph idx="1"/>
          </p:nvPr>
        </p:nvSpPr>
        <p:spPr>
          <a:xfrm>
            <a:off x="457201" y="1185864"/>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2444567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5"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3"/>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2"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8" y="484742"/>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33175516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3: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1"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5"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3"/>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7"/>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8" y="484742"/>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25334474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1" y="0"/>
            <a:ext cx="9144003" cy="5143500"/>
          </a:xfrm>
          <a:prstGeom prst="rect">
            <a:avLst/>
          </a:prstGeom>
        </p:spPr>
      </p:pic>
      <p:cxnSp>
        <p:nvCxnSpPr>
          <p:cNvPr id="4" name="Straight Connector 3"/>
          <p:cNvCxnSpPr/>
          <p:nvPr userDrawn="1"/>
        </p:nvCxnSpPr>
        <p:spPr>
          <a:xfrm>
            <a:off x="431801"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5"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9" y="2018812"/>
            <a:ext cx="4679215" cy="948740"/>
          </a:xfrm>
        </p:spPr>
        <p:txBody>
          <a:bodyPr vert="horz" lIns="0" tIns="0" rIns="0" bIns="0" rtlCol="0" anchor="b">
            <a:noAutofit/>
          </a:bodyPr>
          <a:lstStyle>
            <a:lvl1pPr marL="0" algn="l" defTabSz="914339"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39"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39"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9" y="3162291"/>
            <a:ext cx="3206795" cy="215444"/>
          </a:xfrm>
        </p:spPr>
        <p:txBody>
          <a:bodyPr bIns="0">
            <a:spAutoFit/>
          </a:bodyPr>
          <a:lstStyle>
            <a:lvl1pPr marL="0" indent="0" algn="l" defTabSz="914339" rtl="0" eaLnBrk="1" latinLnBrk="0" hangingPunct="1">
              <a:lnSpc>
                <a:spcPct val="100000"/>
              </a:lnSpc>
              <a:spcBef>
                <a:spcPts val="0"/>
              </a:spcBef>
              <a:spcAft>
                <a:spcPts val="0"/>
              </a:spcAft>
              <a:buFontTx/>
              <a:buNone/>
              <a:tabLst>
                <a:tab pos="230174"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39" rtl="0" eaLnBrk="1" latinLnBrk="0" hangingPunct="1">
              <a:lnSpc>
                <a:spcPct val="100000"/>
              </a:lnSpc>
              <a:spcBef>
                <a:spcPts val="0"/>
              </a:spcBef>
              <a:spcAft>
                <a:spcPts val="0"/>
              </a:spcAft>
              <a:buFontTx/>
              <a:buNone/>
              <a:tabLst>
                <a:tab pos="230174"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39" rtl="0" eaLnBrk="1" latinLnBrk="0" hangingPunct="1">
              <a:lnSpc>
                <a:spcPct val="100000"/>
              </a:lnSpc>
              <a:spcBef>
                <a:spcPts val="0"/>
              </a:spcBef>
              <a:spcAft>
                <a:spcPts val="0"/>
              </a:spcAft>
              <a:buFontTx/>
              <a:buNone/>
              <a:tabLst>
                <a:tab pos="230174"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30"/>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8" y="484742"/>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085212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24810996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6"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200" y="1186848"/>
            <a:ext cx="1311275" cy="425450"/>
          </a:xfrm>
        </p:spPr>
        <p:txBody>
          <a:bodyPr/>
          <a:lstStyle>
            <a:lvl1pPr marL="0" algn="l" defTabSz="457189"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200" y="2735157"/>
            <a:ext cx="1311275" cy="425450"/>
          </a:xfrm>
        </p:spPr>
        <p:txBody>
          <a:bodyPr/>
          <a:lstStyle>
            <a:lvl1pPr marL="0" algn="l" defTabSz="457189"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6"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186237403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5"/>
            <a:ext cx="3886200" cy="432205"/>
          </a:xfrm>
          <a:prstGeom prst="rect">
            <a:avLst/>
          </a:prstGeom>
        </p:spPr>
        <p:txBody>
          <a:bodyPr anchor="b">
            <a:normAutofit/>
          </a:bodyPr>
          <a:lstStyle>
            <a:lvl1pPr marL="0" indent="0">
              <a:buNone/>
              <a:defRPr sz="14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5"/>
            <a:ext cx="3886200" cy="432205"/>
          </a:xfrm>
          <a:prstGeom prst="rect">
            <a:avLst/>
          </a:prstGeom>
        </p:spPr>
        <p:txBody>
          <a:bodyPr anchor="b">
            <a:normAutofit/>
          </a:bodyPr>
          <a:lstStyle>
            <a:lvl1pPr marL="0" indent="0">
              <a:buNone/>
              <a:defRPr sz="14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86385216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2151342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5"/>
            <a:ext cx="5101936"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344276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185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9" y="801689"/>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5"/>
            <a:ext cx="4800602"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4"/>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4001139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6"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1" y="801689"/>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1"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1" y="4738255"/>
            <a:ext cx="4800602" cy="134793"/>
          </a:xfrm>
        </p:spPr>
        <p:txBody>
          <a:bodyPr anchor="b"/>
          <a:lstStyle>
            <a:lvl1pPr marL="0" indent="0" algn="l" defTabSz="914339" rtl="0" eaLnBrk="1" latinLnBrk="0" hangingPunct="1">
              <a:lnSpc>
                <a:spcPct val="100000"/>
              </a:lnSpc>
              <a:spcBef>
                <a:spcPts val="0"/>
              </a:spcBef>
              <a:spcAft>
                <a:spcPts val="0"/>
              </a:spcAft>
              <a:buFontTx/>
              <a:buNone/>
              <a:tabLst>
                <a:tab pos="230174"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1" y="372254"/>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4312682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4: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1" y="801689"/>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4"/>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4"/>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6061048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1" y="372254"/>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4976001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193100679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6"/>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4421342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9"/>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5782656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6"/>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80332745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6"/>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200" y="2806606"/>
            <a:ext cx="4114801" cy="553676"/>
          </a:xfrm>
        </p:spPr>
        <p:txBody>
          <a:bodyPr anchor="t">
            <a:noAutofit/>
          </a:bodyPr>
          <a:lstStyle>
            <a:lvl1pPr marL="0" algn="l"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43400035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16969728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78983084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5"/>
            <a:ext cx="4398096" cy="369332"/>
          </a:xfrm>
        </p:spPr>
        <p:txBody>
          <a:bodyPr wrap="square" anchor="ctr">
            <a:spAutoFit/>
          </a:bodyPr>
          <a:lstStyle>
            <a:lvl1pPr marL="0" algn="ctr" defTabSz="914339"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5" y="3483407"/>
            <a:ext cx="3859213" cy="430887"/>
          </a:xfrm>
        </p:spPr>
        <p:txBody>
          <a:bodyPr anchor="ctr">
            <a:spAutoFit/>
          </a:bodyPr>
          <a:lstStyle>
            <a:lvl1pPr marL="0" algn="ctr" defTabSz="914339"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424684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dirty="0"/>
              <a:t>Title Slide Option 5: </a:t>
            </a:r>
            <a:br>
              <a:rPr lang="en-US" dirty="0"/>
            </a:br>
            <a:r>
              <a:rPr lang="en-US" dirty="0"/>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2793900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408126926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5" y="2340919"/>
            <a:ext cx="3859213" cy="461665"/>
          </a:xfrm>
        </p:spPr>
        <p:txBody>
          <a:bodyPr anchor="ctr">
            <a:spAutoFit/>
          </a:bodyPr>
          <a:lstStyle>
            <a:lvl1pPr marL="0" algn="ctr" defTabSz="914339"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7799315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3" y="4869758"/>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1" y="1977657"/>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
        <p:nvSpPr>
          <p:cNvPr id="41" name="Content Placeholder 2"/>
          <p:cNvSpPr txBox="1">
            <a:spLocks/>
          </p:cNvSpPr>
          <p:nvPr userDrawn="1"/>
        </p:nvSpPr>
        <p:spPr>
          <a:xfrm>
            <a:off x="371876" y="4430122"/>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199701047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2"/>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1" y="1977657"/>
            <a:ext cx="3939005" cy="1104365"/>
          </a:xfrm>
          <a:prstGeom prst="rect">
            <a:avLst/>
          </a:prstGeom>
        </p:spPr>
      </p:pic>
    </p:spTree>
    <p:extLst>
      <p:ext uri="{BB962C8B-B14F-4D97-AF65-F5344CB8AC3E}">
        <p14:creationId xmlns:p14="http://schemas.microsoft.com/office/powerpoint/2010/main" val="103490630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7"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378">
              <a:spcBef>
                <a:spcPts val="0"/>
              </a:spcBef>
              <a:spcAft>
                <a:spcPts val="0"/>
              </a:spcAft>
              <a:tabLst>
                <a:tab pos="230183" algn="l"/>
              </a:tabLst>
            </a:pPr>
            <a:r>
              <a:rPr lang="en-US"/>
              <a:t>Click icon to add picture</a:t>
            </a:r>
          </a:p>
        </p:txBody>
      </p:sp>
      <p:sp>
        <p:nvSpPr>
          <p:cNvPr id="2" name="Title 1"/>
          <p:cNvSpPr>
            <a:spLocks noGrp="1"/>
          </p:cNvSpPr>
          <p:nvPr>
            <p:ph type="title" hasCustomPrompt="1"/>
          </p:nvPr>
        </p:nvSpPr>
        <p:spPr>
          <a:xfrm>
            <a:off x="457201" y="180975"/>
            <a:ext cx="4827589" cy="730252"/>
          </a:xfrm>
        </p:spPr>
        <p:txBody>
          <a:bodyPr/>
          <a:lstStyle>
            <a:lvl1pPr>
              <a:defRPr baseline="0"/>
            </a:lvl1pPr>
          </a:lstStyle>
          <a:p>
            <a:r>
              <a:rPr lang="en-US"/>
              <a:t>28pt Arial Headline</a:t>
            </a:r>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9" hasCustomPrompt="1"/>
          </p:nvPr>
        </p:nvSpPr>
        <p:spPr>
          <a:xfrm>
            <a:off x="7705725" y="4822029"/>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39" rtl="0" eaLnBrk="1" latinLnBrk="0" hangingPunct="1">
              <a:lnSpc>
                <a:spcPct val="90000"/>
              </a:lnSpc>
              <a:spcBef>
                <a:spcPct val="20000"/>
              </a:spcBef>
              <a:spcAft>
                <a:spcPts val="600"/>
              </a:spcAft>
              <a:buFontTx/>
              <a:buNone/>
              <a:tabLst>
                <a:tab pos="230174"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a:t>Footer</a:t>
            </a:r>
          </a:p>
        </p:txBody>
      </p:sp>
      <p:sp>
        <p:nvSpPr>
          <p:cNvPr id="13" name="Text Placeholder 2"/>
          <p:cNvSpPr>
            <a:spLocks noGrp="1"/>
          </p:cNvSpPr>
          <p:nvPr>
            <p:ph type="body" sz="quarter" idx="22" hasCustomPrompt="1"/>
          </p:nvPr>
        </p:nvSpPr>
        <p:spPr>
          <a:xfrm>
            <a:off x="457202" y="4667254"/>
            <a:ext cx="4829175" cy="152400"/>
          </a:xfrm>
        </p:spPr>
        <p:txBody>
          <a:bodyPr bIns="0" anchor="b"/>
          <a:lstStyle>
            <a:lvl1pPr>
              <a:defRPr sz="900">
                <a:solidFill>
                  <a:schemeClr val="tx1"/>
                </a:solidFill>
              </a:defRPr>
            </a:lvl1pPr>
          </a:lstStyle>
          <a:p>
            <a:pPr lvl="0"/>
            <a:r>
              <a:rPr lang="en-US"/>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4" algn="l"/>
                <a:tab pos="342878" algn="l"/>
              </a:tabLst>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65138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4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90"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7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endParaRPr lang="en-US" dirty="0"/>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spTree>
    <p:extLst>
      <p:ext uri="{BB962C8B-B14F-4D97-AF65-F5344CB8AC3E}">
        <p14:creationId xmlns:p14="http://schemas.microsoft.com/office/powerpoint/2010/main" val="342737908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453894" y="4869758"/>
            <a:ext cx="822595" cy="154577"/>
          </a:xfrm>
          <a:prstGeom prst="rect">
            <a:avLst/>
          </a:prstGeom>
        </p:spPr>
        <p:txBody>
          <a:bodyPr lIns="91436" tIns="45718" rIns="91436" bIns="45718"/>
          <a:lstStyle>
            <a:lvl1pPr>
              <a:defRPr>
                <a:solidFill>
                  <a:schemeClr val="bg2"/>
                </a:solidFill>
              </a:defRPr>
            </a:lvl1pPr>
          </a:lstStyle>
          <a:p>
            <a:pPr defTabSz="914316"/>
            <a:r>
              <a:rPr lang="en-US">
                <a:solidFill>
                  <a:srgbClr val="0071C5"/>
                </a:solidFill>
              </a:rPr>
              <a:t>4/21/2014</a:t>
            </a:r>
            <a:endParaRPr lang="en-US" dirty="0">
              <a:solidFill>
                <a:srgbClr val="0071C5"/>
              </a:solidFill>
            </a:endParaRPr>
          </a:p>
        </p:txBody>
      </p:sp>
      <p:sp>
        <p:nvSpPr>
          <p:cNvPr id="5" name="Footer Placeholder 4" hidden="1"/>
          <p:cNvSpPr>
            <a:spLocks noGrp="1"/>
          </p:cNvSpPr>
          <p:nvPr>
            <p:ph type="ftr" sz="quarter" idx="11"/>
          </p:nvPr>
        </p:nvSpPr>
        <p:spPr>
          <a:xfrm>
            <a:off x="3097925" y="4869758"/>
            <a:ext cx="2940147" cy="154577"/>
          </a:xfrm>
          <a:prstGeom prst="rect">
            <a:avLst/>
          </a:prstGeom>
        </p:spPr>
        <p:txBody>
          <a:bodyPr lIns="91436" tIns="45718" rIns="91436" bIns="45718"/>
          <a:lstStyle>
            <a:lvl1pPr>
              <a:defRPr>
                <a:solidFill>
                  <a:schemeClr val="bg2"/>
                </a:solidFill>
              </a:defRPr>
            </a:lvl1pPr>
          </a:lstStyle>
          <a:p>
            <a:pPr defTabSz="914316"/>
            <a:endParaRPr lang="en-US" dirty="0">
              <a:solidFill>
                <a:srgbClr val="0071C5"/>
              </a:solidFill>
            </a:endParaRPr>
          </a:p>
        </p:txBody>
      </p:sp>
      <p:sp>
        <p:nvSpPr>
          <p:cNvPr id="10" name="Title Placeholder 1"/>
          <p:cNvSpPr>
            <a:spLocks noGrp="1"/>
          </p:cNvSpPr>
          <p:nvPr>
            <p:ph type="title"/>
          </p:nvPr>
        </p:nvSpPr>
        <p:spPr>
          <a:xfrm>
            <a:off x="457202" y="180975"/>
            <a:ext cx="8226425" cy="730252"/>
          </a:xfrm>
          <a:prstGeom prst="rect">
            <a:avLst/>
          </a:prstGeom>
        </p:spPr>
        <p:txBody>
          <a:bodyPr vert="horz" lIns="0" tIns="0" rIns="0" bIns="0" rtlCol="0" anchor="b">
            <a:noAutofit/>
          </a:bodyPr>
          <a:lstStyle/>
          <a:p>
            <a:r>
              <a:rPr lang="en-US" dirty="0"/>
              <a:t>Click to edit Master title style</a:t>
            </a:r>
          </a:p>
        </p:txBody>
      </p:sp>
      <p:sp>
        <p:nvSpPr>
          <p:cNvPr id="12" name="Text Placeholder 2"/>
          <p:cNvSpPr>
            <a:spLocks noGrp="1"/>
          </p:cNvSpPr>
          <p:nvPr>
            <p:ph idx="1"/>
          </p:nvPr>
        </p:nvSpPr>
        <p:spPr>
          <a:xfrm>
            <a:off x="457200" y="1379540"/>
            <a:ext cx="8221980" cy="3254375"/>
          </a:xfrm>
          <a:prstGeom prst="rect">
            <a:avLst/>
          </a:prstGeom>
        </p:spPr>
        <p:txBody>
          <a:bodyPr vert="horz" lIns="0" tIns="0" rIns="0" bIns="45718" rtlCol="0">
            <a:noAutofit/>
          </a:bodyPr>
          <a:lstStyle>
            <a:lvl1pPr>
              <a:defRPr>
                <a:solidFill>
                  <a:schemeClr val="tx1"/>
                </a:solidFill>
              </a:defRPr>
            </a:lvl1pPr>
            <a:lvl2pPr>
              <a:defRPr sz="1600">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60614" y="4869759"/>
            <a:ext cx="230989" cy="154577"/>
          </a:xfrm>
          <a:prstGeom prst="rect">
            <a:avLst/>
          </a:prstGeom>
        </p:spPr>
        <p:txBody>
          <a:bodyPr vert="horz" lIns="0" tIns="0" rIns="0" bIns="0" rtlCol="0" anchor="ctr"/>
          <a:lstStyle>
            <a:lvl1pPr algn="l">
              <a:lnSpc>
                <a:spcPct val="90000"/>
              </a:lnSpc>
              <a:defRPr sz="800">
                <a:solidFill>
                  <a:schemeClr val="accent1"/>
                </a:solidFill>
              </a:defRPr>
            </a:lvl1pPr>
          </a:lstStyle>
          <a:p>
            <a:fld id="{EEB8B06D-99A5-468B-806E-293788FE9637}" type="slidenum">
              <a:rPr lang="en-US" smtClean="0">
                <a:solidFill>
                  <a:srgbClr val="939598"/>
                </a:solidFill>
              </a:rPr>
              <a:pPr/>
              <a:t>‹#›</a:t>
            </a:fld>
            <a:endParaRPr lang="en-US" dirty="0">
              <a:solidFill>
                <a:srgbClr val="939598"/>
              </a:solidFill>
            </a:endParaRPr>
          </a:p>
        </p:txBody>
      </p:sp>
      <p:sp>
        <p:nvSpPr>
          <p:cNvPr id="14" name="Text Placeholder 2"/>
          <p:cNvSpPr>
            <a:spLocks noGrp="1"/>
          </p:cNvSpPr>
          <p:nvPr>
            <p:ph type="body" sz="quarter" idx="21" hasCustomPrompt="1"/>
          </p:nvPr>
        </p:nvSpPr>
        <p:spPr>
          <a:xfrm>
            <a:off x="457202" y="4857750"/>
            <a:ext cx="6804025" cy="152400"/>
          </a:xfrm>
        </p:spPr>
        <p:txBody>
          <a:bodyPr anchor="t"/>
          <a:lstStyle>
            <a:lvl1pPr>
              <a:defRPr sz="800">
                <a:solidFill>
                  <a:schemeClr val="accent1"/>
                </a:solidFill>
              </a:defRPr>
            </a:lvl1pPr>
          </a:lstStyle>
          <a:p>
            <a:pPr lvl="0"/>
            <a:r>
              <a:rPr lang="en-US" dirty="0"/>
              <a:t>Footer</a:t>
            </a:r>
          </a:p>
        </p:txBody>
      </p:sp>
      <p:sp>
        <p:nvSpPr>
          <p:cNvPr id="15" name="Text Placeholder 2"/>
          <p:cNvSpPr>
            <a:spLocks noGrp="1"/>
          </p:cNvSpPr>
          <p:nvPr>
            <p:ph type="body" sz="quarter" idx="22" hasCustomPrompt="1"/>
          </p:nvPr>
        </p:nvSpPr>
        <p:spPr>
          <a:xfrm>
            <a:off x="457202" y="4667254"/>
            <a:ext cx="6804025" cy="152400"/>
          </a:xfrm>
        </p:spPr>
        <p:txBody>
          <a:bodyPr bIns="0" anchor="b"/>
          <a:lstStyle>
            <a:lvl1pPr>
              <a:defRPr sz="900">
                <a:solidFill>
                  <a:schemeClr val="tx1"/>
                </a:solidFill>
              </a:defRPr>
            </a:lvl1pPr>
          </a:lstStyle>
          <a:p>
            <a:pPr lvl="0"/>
            <a:r>
              <a:rPr lang="en-US" dirty="0"/>
              <a:t>Source</a:t>
            </a:r>
          </a:p>
        </p:txBody>
      </p:sp>
    </p:spTree>
    <p:extLst>
      <p:ext uri="{BB962C8B-B14F-4D97-AF65-F5344CB8AC3E}">
        <p14:creationId xmlns:p14="http://schemas.microsoft.com/office/powerpoint/2010/main" val="157115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mp;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endParaRPr lang="en-US" dirty="0"/>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sp>
        <p:nvSpPr>
          <p:cNvPr id="8" name="Text Placeholder 2"/>
          <p:cNvSpPr>
            <a:spLocks noGrp="1"/>
          </p:cNvSpPr>
          <p:nvPr>
            <p:ph type="body" sz="quarter" idx="13"/>
          </p:nvPr>
        </p:nvSpPr>
        <p:spPr>
          <a:xfrm>
            <a:off x="457200" y="918371"/>
            <a:ext cx="8229600" cy="250029"/>
          </a:xfrm>
        </p:spPr>
        <p:txBody>
          <a:bodyPr/>
          <a:lstStyle>
            <a:lvl1pPr marL="0" indent="0">
              <a:buNone/>
              <a:tabLst>
                <a:tab pos="230174" algn="l"/>
                <a:tab pos="342878" algn="l"/>
              </a:tabLst>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13035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hidden="1"/>
          <p:cNvSpPr>
            <a:spLocks noGrp="1"/>
          </p:cNvSpPr>
          <p:nvPr>
            <p:ph type="dt" sz="half" idx="10"/>
          </p:nvPr>
        </p:nvSpPr>
        <p:spPr>
          <a:xfrm>
            <a:off x="453893" y="4869757"/>
            <a:ext cx="822595" cy="154577"/>
          </a:xfrm>
          <a:prstGeom prst="rect">
            <a:avLst/>
          </a:prstGeom>
        </p:spPr>
        <p:txBody>
          <a:bodyPr lIns="91436" tIns="45718" rIns="91436" bIns="45718"/>
          <a:lstStyle>
            <a:lvl1pPr>
              <a:defRPr>
                <a:solidFill>
                  <a:schemeClr val="bg2"/>
                </a:solidFill>
              </a:defRPr>
            </a:lvl1pPr>
          </a:lstStyle>
          <a:p>
            <a:r>
              <a:rPr lang="en-US"/>
              <a:t>4/21/2014</a:t>
            </a:r>
          </a:p>
        </p:txBody>
      </p:sp>
      <p:sp>
        <p:nvSpPr>
          <p:cNvPr id="4" name="Footer Placeholder 3" hidden="1"/>
          <p:cNvSpPr>
            <a:spLocks noGrp="1"/>
          </p:cNvSpPr>
          <p:nvPr>
            <p:ph type="ftr" sz="quarter" idx="11"/>
          </p:nvPr>
        </p:nvSpPr>
        <p:spPr>
          <a:xfrm>
            <a:off x="3097924" y="4869757"/>
            <a:ext cx="2940147" cy="154577"/>
          </a:xfrm>
          <a:prstGeom prst="rect">
            <a:avLst/>
          </a:prstGeom>
        </p:spPr>
        <p:txBody>
          <a:bodyPr lIns="91436" tIns="45718" rIns="91436" bIns="45718"/>
          <a:lstStyle>
            <a:lvl1pPr>
              <a:defRPr>
                <a:solidFill>
                  <a:schemeClr val="bg2"/>
                </a:solidFill>
              </a:defRPr>
            </a:lvl1pPr>
          </a:lstStyle>
          <a:p>
            <a:endParaRPr lang="en-US"/>
          </a:p>
        </p:txBody>
      </p:sp>
      <p:sp>
        <p:nvSpPr>
          <p:cNvPr id="5" name="Slide Number Placeholder 4"/>
          <p:cNvSpPr>
            <a:spLocks noGrp="1"/>
          </p:cNvSpPr>
          <p:nvPr>
            <p:ph type="sldNum" sz="quarter" idx="12"/>
          </p:nvPr>
        </p:nvSpPr>
        <p:spPr>
          <a:xfrm>
            <a:off x="8760613" y="4869758"/>
            <a:ext cx="230989" cy="154577"/>
          </a:xfrm>
          <a:prstGeom prst="rect">
            <a:avLst/>
          </a:prstGeom>
        </p:spPr>
        <p:txBody>
          <a:bodyPr/>
          <a:lstStyle>
            <a:lvl1pPr>
              <a:defRPr>
                <a:solidFill>
                  <a:schemeClr val="tx1"/>
                </a:solidFill>
              </a:defRPr>
            </a:lvl1pPr>
          </a:lstStyle>
          <a:p>
            <a:fld id="{EEB8B06D-99A5-468B-806E-293788FE9637}" type="slidenum">
              <a:rPr lang="en-US" smtClean="0"/>
              <a:pPr/>
              <a:t>‹#›</a:t>
            </a:fld>
            <a:endParaRPr lang="en-US"/>
          </a:p>
        </p:txBody>
      </p:sp>
      <p:sp>
        <p:nvSpPr>
          <p:cNvPr id="11" name="Text Placeholder 2"/>
          <p:cNvSpPr>
            <a:spLocks noGrp="1"/>
          </p:cNvSpPr>
          <p:nvPr>
            <p:ph type="body" sz="quarter" idx="21" hasCustomPrompt="1"/>
          </p:nvPr>
        </p:nvSpPr>
        <p:spPr>
          <a:xfrm>
            <a:off x="457201" y="4857750"/>
            <a:ext cx="6804025" cy="152400"/>
          </a:xfrm>
        </p:spPr>
        <p:txBody>
          <a:bodyPr anchor="t"/>
          <a:lstStyle>
            <a:lvl1pPr marL="0" indent="0">
              <a:buNone/>
              <a:defRPr sz="800">
                <a:solidFill>
                  <a:schemeClr val="accent1"/>
                </a:solidFill>
              </a:defRPr>
            </a:lvl1pPr>
          </a:lstStyle>
          <a:p>
            <a:pPr lvl="0"/>
            <a:r>
              <a:rPr lang="en-US" dirty="0"/>
              <a:t>Footer</a:t>
            </a:r>
          </a:p>
        </p:txBody>
      </p:sp>
      <p:sp>
        <p:nvSpPr>
          <p:cNvPr id="12" name="Text Placeholder 2"/>
          <p:cNvSpPr>
            <a:spLocks noGrp="1"/>
          </p:cNvSpPr>
          <p:nvPr>
            <p:ph type="body" sz="quarter" idx="22" hasCustomPrompt="1"/>
          </p:nvPr>
        </p:nvSpPr>
        <p:spPr>
          <a:xfrm>
            <a:off x="457202" y="4667254"/>
            <a:ext cx="6804025" cy="152400"/>
          </a:xfrm>
        </p:spPr>
        <p:txBody>
          <a:bodyPr bIns="0" anchor="b"/>
          <a:lstStyle>
            <a:lvl1pPr marL="0" indent="0">
              <a:buNone/>
              <a:defRPr sz="900">
                <a:solidFill>
                  <a:schemeClr val="tx1"/>
                </a:solidFill>
              </a:defRPr>
            </a:lvl1pPr>
          </a:lstStyle>
          <a:p>
            <a:pPr lvl="0"/>
            <a:r>
              <a:rPr lang="en-US" dirty="0"/>
              <a:t>Source</a:t>
            </a:r>
          </a:p>
        </p:txBody>
      </p:sp>
    </p:spTree>
    <p:extLst>
      <p:ext uri="{BB962C8B-B14F-4D97-AF65-F5344CB8AC3E}">
        <p14:creationId xmlns:p14="http://schemas.microsoft.com/office/powerpoint/2010/main" val="278459343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noChangeArrowheads="1"/>
          </p:cNvSpPr>
          <p:nvPr>
            <p:ph idx="1" hasCustomPrompt="1"/>
          </p:nvPr>
        </p:nvSpPr>
        <p:spPr bwMode="auto">
          <a:xfrm>
            <a:off x="508001" y="903685"/>
            <a:ext cx="8310563" cy="35361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31340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a:t>Click to edit Master title style</a:t>
            </a:r>
            <a:endParaRPr lang="en-US" dirty="0"/>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0" y="4983480"/>
            <a:ext cx="2708031" cy="92333"/>
          </a:xfrm>
          <a:prstGeom prst="rect">
            <a:avLst/>
          </a:prstGeom>
        </p:spPr>
        <p:txBody>
          <a:bodyPr wrap="square" lIns="0" tIns="0" rIns="0" bIns="0" anchor="ctr">
            <a:spAutoFit/>
          </a:bodyPr>
          <a:lstStyle/>
          <a:p>
            <a:r>
              <a:rPr lang="en-US" sz="600" b="0" i="0" dirty="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dirty="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672" r:id="rId29"/>
    <p:sldLayoutId id="2147483702" r:id="rId30"/>
    <p:sldLayoutId id="2147483703" r:id="rId31"/>
    <p:sldLayoutId id="2147483705" r:id="rId32"/>
    <p:sldLayoutId id="2147483772" r:id="rId33"/>
    <p:sldLayoutId id="2147483773" r:id="rId34"/>
    <p:sldLayoutId id="2147483774" r:id="rId35"/>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7"/>
            <a:ext cx="217294" cy="208954"/>
          </a:xfrm>
          <a:prstGeom prst="rect">
            <a:avLst/>
          </a:prstGeom>
          <a:extLst/>
        </p:spPr>
        <p:txBody>
          <a:bodyPr vert="horz" lIns="0" tIns="0" rIns="0" bIns="0" rtlCol="0" anchor="ctr"/>
          <a:lstStyle/>
          <a:p>
            <a:pPr lvl="0" defTabSz="914339">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39">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4"/>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1" y="4983481"/>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9"/>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1" y="1185864"/>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Open Sans" panose="020B0606030504020204" pitchFamily="34" charset="0"/>
              </a:endParaRPr>
            </a:p>
          </p:txBody>
        </p:sp>
      </p:grpSp>
    </p:spTree>
    <p:extLst>
      <p:ext uri="{BB962C8B-B14F-4D97-AF65-F5344CB8AC3E}">
        <p14:creationId xmlns:p14="http://schemas.microsoft.com/office/powerpoint/2010/main" val="281985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3" r:id="rId33"/>
    <p:sldLayoutId id="2147483764" r:id="rId34"/>
    <p:sldLayoutId id="2147483765" r:id="rId35"/>
    <p:sldLayoutId id="2147483766" r:id="rId36"/>
    <p:sldLayoutId id="2147483769" r:id="rId37"/>
  </p:sldLayoutIdLst>
  <p:transition>
    <p:fade/>
  </p:transition>
  <p:txStyles>
    <p:titleStyle>
      <a:lvl1pPr algn="l" defTabSz="685783"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
          <p15:clr>
            <a:srgbClr val="F26B43"/>
          </p15:clr>
        </p15:guide>
        <p15:guide id="3" pos="2880">
          <p15:clr>
            <a:srgbClr val="F26B43"/>
          </p15:clr>
        </p15:guide>
        <p15:guide id="4" pos="5472">
          <p15:clr>
            <a:srgbClr val="F26B43"/>
          </p15:clr>
        </p15:guide>
        <p15:guide id="5" orient="horz" pos="300">
          <p15:clr>
            <a:srgbClr val="F26B43"/>
          </p15:clr>
        </p15:guide>
        <p15:guide id="6" orient="horz" pos="7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jpg"/><Relationship Id="rId21" Type="http://schemas.openxmlformats.org/officeDocument/2006/relationships/image" Target="../media/image69.png"/><Relationship Id="rId7" Type="http://schemas.openxmlformats.org/officeDocument/2006/relationships/image" Target="../media/image55.jp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20.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54.jp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jpg"/><Relationship Id="rId15" Type="http://schemas.openxmlformats.org/officeDocument/2006/relationships/image" Target="../media/image63.png"/><Relationship Id="rId23" Type="http://schemas.openxmlformats.org/officeDocument/2006/relationships/image" Target="../media/image71.jp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jp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hyperlink" Target="https://www.facebook.com/terms.php" TargetMode="External"/><Relationship Id="rId5" Type="http://schemas.openxmlformats.org/officeDocument/2006/relationships/hyperlink" Target="https://www.snap.com/en-US/terms/#terms-row" TargetMode="External"/><Relationship Id="rId4" Type="http://schemas.openxmlformats.org/officeDocument/2006/relationships/hyperlink" Target="https://www.snap.com/en-US/term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82.jp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opbullying.gov/get-help-now/index.html"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hyperlink" Target="http://www.website.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hildline.ie/" TargetMode="External"/><Relationship Id="rId7"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www.spunout.ie/" TargetMode="External"/><Relationship Id="rId5" Type="http://schemas.openxmlformats.org/officeDocument/2006/relationships/hyperlink" Target="http://www.website.com/" TargetMode="External"/><Relationship Id="rId4" Type="http://schemas.openxmlformats.org/officeDocument/2006/relationships/hyperlink" Target="http://ie.reachout.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website.com/"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87.jpg"/><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hyperlink" Target="http://securityaffairs.co/wordpress/50680/cyber-crime/global-cost-of-cybercrime.html" TargetMode="Externa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McAfee</a:t>
            </a:r>
            <a:r>
              <a:rPr lang="en-US" sz="2400" baseline="30000" dirty="0"/>
              <a:t>®</a:t>
            </a:r>
            <a:r>
              <a:rPr lang="en-US" dirty="0"/>
              <a:t> Online </a:t>
            </a:r>
            <a:br>
              <a:rPr lang="en-US" dirty="0"/>
            </a:br>
            <a:r>
              <a:rPr lang="en-US" dirty="0"/>
              <a:t>Safety Program </a:t>
            </a:r>
          </a:p>
        </p:txBody>
      </p:sp>
      <p:sp>
        <p:nvSpPr>
          <p:cNvPr id="3" name="Text Placeholder 2"/>
          <p:cNvSpPr>
            <a:spLocks noGrp="1"/>
          </p:cNvSpPr>
          <p:nvPr>
            <p:ph type="body" sz="quarter" idx="14"/>
          </p:nvPr>
        </p:nvSpPr>
        <p:spPr/>
        <p:txBody>
          <a:bodyPr/>
          <a:lstStyle/>
          <a:p>
            <a:r>
              <a:rPr lang="fr-FR" dirty="0"/>
              <a:t>For Parents</a:t>
            </a:r>
          </a:p>
        </p:txBody>
      </p:sp>
      <p:pic>
        <p:nvPicPr>
          <p:cNvPr id="20" name="Picture Placeholder 19"/>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0247" r="30475"/>
          <a:stretch/>
        </p:blipFill>
        <p:spPr/>
      </p:pic>
    </p:spTree>
    <p:extLst>
      <p:ext uri="{BB962C8B-B14F-4D97-AF65-F5344CB8AC3E}">
        <p14:creationId xmlns:p14="http://schemas.microsoft.com/office/powerpoint/2010/main" val="28005181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42" r="2307" b="-1"/>
          <a:stretch/>
        </p:blipFill>
        <p:spPr>
          <a:xfrm>
            <a:off x="0" y="1332411"/>
            <a:ext cx="9144000" cy="3596640"/>
          </a:xfrm>
        </p:spPr>
      </p:pic>
      <p:sp>
        <p:nvSpPr>
          <p:cNvPr id="16" name="Text Placeholder 15"/>
          <p:cNvSpPr>
            <a:spLocks noGrp="1"/>
          </p:cNvSpPr>
          <p:nvPr>
            <p:ph type="body" sz="quarter" idx="14"/>
          </p:nvPr>
        </p:nvSpPr>
        <p:spPr/>
        <p:txBody>
          <a:bodyPr/>
          <a:lstStyle/>
          <a:p>
            <a:r>
              <a:rPr lang="en-US" dirty="0">
                <a:solidFill>
                  <a:schemeClr val="bg2"/>
                </a:solidFill>
              </a:rPr>
              <a:t>An email request for money or personal information.</a:t>
            </a:r>
          </a:p>
        </p:txBody>
      </p:sp>
      <p:sp>
        <p:nvSpPr>
          <p:cNvPr id="14" name="Title 13"/>
          <p:cNvSpPr>
            <a:spLocks noGrp="1"/>
          </p:cNvSpPr>
          <p:nvPr>
            <p:ph type="title"/>
          </p:nvPr>
        </p:nvSpPr>
        <p:spPr/>
        <p:txBody>
          <a:bodyPr/>
          <a:lstStyle/>
          <a:p>
            <a:r>
              <a:rPr lang="en-US" dirty="0"/>
              <a:t>Phishing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1" y="464892"/>
            <a:ext cx="8998857" cy="5143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895" y="4274506"/>
            <a:ext cx="1899505" cy="15791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887" y="3547608"/>
            <a:ext cx="158261" cy="158261"/>
          </a:xfrm>
          <a:prstGeom prst="rect">
            <a:avLst/>
          </a:prstGeom>
        </p:spPr>
      </p:pic>
      <p:sp>
        <p:nvSpPr>
          <p:cNvPr id="17" name="Rectangle 16"/>
          <p:cNvSpPr/>
          <p:nvPr/>
        </p:nvSpPr>
        <p:spPr>
          <a:xfrm>
            <a:off x="1287451" y="4292141"/>
            <a:ext cx="1443557" cy="14942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4007" r="25474" b="-3493"/>
          <a:stretch/>
        </p:blipFill>
        <p:spPr>
          <a:xfrm>
            <a:off x="2731008" y="3726345"/>
            <a:ext cx="2209696" cy="220586"/>
          </a:xfrm>
          <a:prstGeom prst="rect">
            <a:avLst/>
          </a:prstGeom>
        </p:spPr>
      </p:pic>
      <p:sp>
        <p:nvSpPr>
          <p:cNvPr id="22" name="Rectangle 21"/>
          <p:cNvSpPr/>
          <p:nvPr/>
        </p:nvSpPr>
        <p:spPr>
          <a:xfrm flipV="1">
            <a:off x="2731007" y="3726345"/>
            <a:ext cx="2209697" cy="21293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0542" r="-30" b="20513"/>
          <a:stretch/>
        </p:blipFill>
        <p:spPr>
          <a:xfrm>
            <a:off x="0" y="1332411"/>
            <a:ext cx="9144000" cy="35966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0604" t="25187" r="40527" b="25497"/>
          <a:stretch/>
        </p:blipFill>
        <p:spPr>
          <a:xfrm>
            <a:off x="3711005" y="1617951"/>
            <a:ext cx="1727200" cy="3013316"/>
          </a:xfrm>
          <a:prstGeom prst="rect">
            <a:avLst/>
          </a:prstGeom>
        </p:spPr>
      </p:pic>
    </p:spTree>
    <p:extLst>
      <p:ext uri="{BB962C8B-B14F-4D97-AF65-F5344CB8AC3E}">
        <p14:creationId xmlns:p14="http://schemas.microsoft.com/office/powerpoint/2010/main" val="32251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dirty="0">
                <a:solidFill>
                  <a:schemeClr val="bg2"/>
                </a:solidFill>
              </a:rPr>
              <a:t>If it’s too good to be true, it probably is!</a:t>
            </a:r>
          </a:p>
        </p:txBody>
      </p:sp>
      <p:sp>
        <p:nvSpPr>
          <p:cNvPr id="14" name="Title 13"/>
          <p:cNvSpPr>
            <a:spLocks noGrp="1"/>
          </p:cNvSpPr>
          <p:nvPr>
            <p:ph type="title"/>
          </p:nvPr>
        </p:nvSpPr>
        <p:spPr/>
        <p:txBody>
          <a:bodyPr/>
          <a:lstStyle/>
          <a:p>
            <a:r>
              <a:rPr lang="en-US" dirty="0"/>
              <a:t>Pop-Ups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594" b="563"/>
          <a:stretch/>
        </p:blipFill>
        <p:spPr>
          <a:xfrm>
            <a:off x="-1" y="1378437"/>
            <a:ext cx="9144001" cy="35419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758" y="2038350"/>
            <a:ext cx="4288481" cy="2430462"/>
          </a:xfrm>
          <a:prstGeom prst="rect">
            <a:avLst/>
          </a:prstGeom>
        </p:spPr>
      </p:pic>
    </p:spTree>
    <p:extLst>
      <p:ext uri="{BB962C8B-B14F-4D97-AF65-F5344CB8AC3E}">
        <p14:creationId xmlns:p14="http://schemas.microsoft.com/office/powerpoint/2010/main" val="37042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dirty="0">
                <a:solidFill>
                  <a:schemeClr val="bg2"/>
                </a:solidFill>
              </a:rPr>
              <a:t>How to safely close a Pop-up window on a PC and Mac.</a:t>
            </a:r>
          </a:p>
        </p:txBody>
      </p:sp>
      <p:sp>
        <p:nvSpPr>
          <p:cNvPr id="14" name="Title 13"/>
          <p:cNvSpPr>
            <a:spLocks noGrp="1"/>
          </p:cNvSpPr>
          <p:nvPr>
            <p:ph type="title"/>
          </p:nvPr>
        </p:nvSpPr>
        <p:spPr/>
        <p:txBody>
          <a:bodyPr/>
          <a:lstStyle/>
          <a:p>
            <a:r>
              <a:rPr lang="en-US" dirty="0"/>
              <a:t>Pop-Ups</a:t>
            </a:r>
          </a:p>
        </p:txBody>
      </p:sp>
      <p:sp>
        <p:nvSpPr>
          <p:cNvPr id="9" name="Rectangle 8"/>
          <p:cNvSpPr/>
          <p:nvPr/>
        </p:nvSpPr>
        <p:spPr>
          <a:xfrm>
            <a:off x="0" y="1337162"/>
            <a:ext cx="45593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4659"/>
          <a:stretch/>
        </p:blipFill>
        <p:spPr>
          <a:xfrm>
            <a:off x="-1" y="1337162"/>
            <a:ext cx="4559299" cy="3587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18" y="2641600"/>
            <a:ext cx="4247077" cy="14727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783" t="40448" r="4930" b="-17994"/>
          <a:stretch/>
        </p:blipFill>
        <p:spPr>
          <a:xfrm>
            <a:off x="0" y="1337162"/>
            <a:ext cx="4546598" cy="1595395"/>
          </a:xfrm>
          <a:prstGeom prst="rect">
            <a:avLst/>
          </a:prstGeom>
        </p:spPr>
      </p:pic>
      <p:sp>
        <p:nvSpPr>
          <p:cNvPr id="17" name="Content Placeholder 4"/>
          <p:cNvSpPr>
            <a:spLocks noGrp="1"/>
          </p:cNvSpPr>
          <p:nvPr>
            <p:ph sz="half" idx="2"/>
          </p:nvPr>
        </p:nvSpPr>
        <p:spPr>
          <a:xfrm>
            <a:off x="1219199" y="4393990"/>
            <a:ext cx="2178052" cy="347936"/>
          </a:xfrm>
        </p:spPr>
        <p:txBody>
          <a:bodyPr/>
          <a:lstStyle/>
          <a:p>
            <a:pPr marL="0" lvl="1" indent="0" algn="ctr">
              <a:buNone/>
            </a:pPr>
            <a:r>
              <a:rPr lang="en-US" sz="1800" b="1" dirty="0">
                <a:solidFill>
                  <a:schemeClr val="tx1">
                    <a:lumMod val="75000"/>
                  </a:schemeClr>
                </a:solidFill>
              </a:rPr>
              <a:t>PC: </a:t>
            </a:r>
            <a:r>
              <a:rPr lang="en-US" sz="1800" dirty="0">
                <a:solidFill>
                  <a:schemeClr val="tx1">
                    <a:lumMod val="75000"/>
                  </a:schemeClr>
                </a:solidFill>
              </a:rPr>
              <a:t>Alt + F4</a:t>
            </a:r>
          </a:p>
        </p:txBody>
      </p:sp>
      <p:sp>
        <p:nvSpPr>
          <p:cNvPr id="20" name="Rectangle 19"/>
          <p:cNvSpPr/>
          <p:nvPr/>
        </p:nvSpPr>
        <p:spPr>
          <a:xfrm>
            <a:off x="745279" y="3866533"/>
            <a:ext cx="278047" cy="190500"/>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21" name="Rectangle 20"/>
          <p:cNvSpPr/>
          <p:nvPr/>
        </p:nvSpPr>
        <p:spPr>
          <a:xfrm>
            <a:off x="1109800" y="2974247"/>
            <a:ext cx="19730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24" name="Rectangle 23">
            <a:extLst>
              <a:ext uri="{FF2B5EF4-FFF2-40B4-BE49-F238E27FC236}">
                <a16:creationId xmlns:a16="http://schemas.microsoft.com/office/drawing/2014/main" id="{DDDBD646-2B08-4290-9423-A98624330E91}"/>
              </a:ext>
            </a:extLst>
          </p:cNvPr>
          <p:cNvSpPr/>
          <p:nvPr/>
        </p:nvSpPr>
        <p:spPr>
          <a:xfrm>
            <a:off x="4559301" y="1337162"/>
            <a:ext cx="45847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5" name="Picture 24">
            <a:extLst>
              <a:ext uri="{FF2B5EF4-FFF2-40B4-BE49-F238E27FC236}">
                <a16:creationId xmlns:a16="http://schemas.microsoft.com/office/drawing/2014/main" id="{05BA4249-2F01-4DB1-8315-B0DC1C2220E4}"/>
              </a:ext>
            </a:extLst>
          </p:cNvPr>
          <p:cNvPicPr>
            <a:picLocks noChangeAspect="1"/>
          </p:cNvPicPr>
          <p:nvPr/>
        </p:nvPicPr>
        <p:blipFill rotWithShape="1">
          <a:blip r:embed="rId6">
            <a:extLst>
              <a:ext uri="{28A0092B-C50C-407E-A947-70E740481C1C}">
                <a14:useLocalDpi xmlns:a14="http://schemas.microsoft.com/office/drawing/2010/main" val="0"/>
              </a:ext>
            </a:extLst>
          </a:blip>
          <a:srcRect l="10611" t="4859" r="39250" b="25387"/>
          <a:stretch/>
        </p:blipFill>
        <p:spPr>
          <a:xfrm>
            <a:off x="4559300" y="1337162"/>
            <a:ext cx="4584701" cy="3587750"/>
          </a:xfrm>
          <a:prstGeom prst="rect">
            <a:avLst/>
          </a:prstGeom>
        </p:spPr>
      </p:pic>
      <p:pic>
        <p:nvPicPr>
          <p:cNvPr id="26" name="Picture 25">
            <a:extLst>
              <a:ext uri="{FF2B5EF4-FFF2-40B4-BE49-F238E27FC236}">
                <a16:creationId xmlns:a16="http://schemas.microsoft.com/office/drawing/2014/main" id="{4F79E806-1227-4C38-92FD-4406EDBB07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176" y="1549400"/>
            <a:ext cx="4518825" cy="2632351"/>
          </a:xfrm>
          <a:prstGeom prst="rect">
            <a:avLst/>
          </a:prstGeom>
        </p:spPr>
      </p:pic>
      <p:sp>
        <p:nvSpPr>
          <p:cNvPr id="27" name="Content Placeholder 4">
            <a:extLst>
              <a:ext uri="{FF2B5EF4-FFF2-40B4-BE49-F238E27FC236}">
                <a16:creationId xmlns:a16="http://schemas.microsoft.com/office/drawing/2014/main" id="{1601D7BD-A85B-449C-94D8-AFAEF8DEE9B1}"/>
              </a:ext>
            </a:extLst>
          </p:cNvPr>
          <p:cNvSpPr txBox="1">
            <a:spLocks/>
          </p:cNvSpPr>
          <p:nvPr/>
        </p:nvSpPr>
        <p:spPr>
          <a:xfrm>
            <a:off x="5762624" y="4393990"/>
            <a:ext cx="2178052" cy="34793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Font typeface="Wingdings" panose="05000000000000000000" pitchFamily="2" charset="2"/>
              <a:buNone/>
            </a:pPr>
            <a:r>
              <a:rPr lang="en-US" sz="1800" b="1">
                <a:solidFill>
                  <a:schemeClr val="tx1">
                    <a:lumMod val="75000"/>
                  </a:schemeClr>
                </a:solidFill>
              </a:rPr>
              <a:t>Mac: </a:t>
            </a:r>
            <a:r>
              <a:rPr lang="en-US" sz="1800">
                <a:solidFill>
                  <a:schemeClr val="tx1">
                    <a:lumMod val="75000"/>
                  </a:schemeClr>
                </a:solidFill>
              </a:rPr>
              <a:t>Command + W</a:t>
            </a:r>
          </a:p>
        </p:txBody>
      </p:sp>
      <p:sp>
        <p:nvSpPr>
          <p:cNvPr id="28" name="Rectangle 27">
            <a:extLst>
              <a:ext uri="{FF2B5EF4-FFF2-40B4-BE49-F238E27FC236}">
                <a16:creationId xmlns:a16="http://schemas.microsoft.com/office/drawing/2014/main" id="{B8072C17-FF6E-4346-A0D9-D58B165E718C}"/>
              </a:ext>
            </a:extLst>
          </p:cNvPr>
          <p:cNvSpPr/>
          <p:nvPr/>
        </p:nvSpPr>
        <p:spPr>
          <a:xfrm>
            <a:off x="6039465" y="2841523"/>
            <a:ext cx="248163"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9" name="Rectangle 28">
            <a:extLst>
              <a:ext uri="{FF2B5EF4-FFF2-40B4-BE49-F238E27FC236}">
                <a16:creationId xmlns:a16="http://schemas.microsoft.com/office/drawing/2014/main" id="{51AF2A2C-2452-4B44-8819-4D970396C7DC}"/>
              </a:ext>
            </a:extLst>
          </p:cNvPr>
          <p:cNvSpPr/>
          <p:nvPr/>
        </p:nvSpPr>
        <p:spPr>
          <a:xfrm>
            <a:off x="5943602" y="2292192"/>
            <a:ext cx="204017"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2377307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25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250"/>
                            </p:stCondLst>
                            <p:childTnLst>
                              <p:par>
                                <p:cTn id="26" presetID="10" presetClass="entr" presetSubtype="0" fill="hold" grpId="0" nodeType="afterEffect">
                                  <p:stCondLst>
                                    <p:cond delay="25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animBg="1"/>
      <p:bldP spid="21" grpId="0" animBg="1"/>
      <p:bldP spid="27" grpId="0" build="p"/>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05" y="1001569"/>
            <a:ext cx="2029787" cy="36085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05" y="1001569"/>
            <a:ext cx="2031073" cy="36107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726" y="1001569"/>
            <a:ext cx="1999059" cy="355388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116" y="1001569"/>
            <a:ext cx="1999059" cy="3553883"/>
          </a:xfrm>
          <a:prstGeom prst="rect">
            <a:avLst/>
          </a:prstGeom>
        </p:spPr>
      </p:pic>
      <p:sp>
        <p:nvSpPr>
          <p:cNvPr id="9" name="Left Arrow 8"/>
          <p:cNvSpPr/>
          <p:nvPr/>
        </p:nvSpPr>
        <p:spPr>
          <a:xfrm>
            <a:off x="2397740" y="3115426"/>
            <a:ext cx="663337" cy="19504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4432849" y="3552262"/>
            <a:ext cx="649410" cy="19038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6867197" y="3717248"/>
            <a:ext cx="620826" cy="163733"/>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Block Popups on Your Smartphone</a:t>
            </a:r>
          </a:p>
        </p:txBody>
      </p:sp>
    </p:spTree>
    <p:extLst>
      <p:ext uri="{BB962C8B-B14F-4D97-AF65-F5344CB8AC3E}">
        <p14:creationId xmlns:p14="http://schemas.microsoft.com/office/powerpoint/2010/main" val="281523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750"/>
                                        <p:tgtEl>
                                          <p:spTgt spid="5"/>
                                        </p:tgtEl>
                                      </p:cBhvr>
                                    </p:animEffect>
                                  </p:childTnLst>
                                </p:cTn>
                              </p:par>
                            </p:childTnLst>
                          </p:cTn>
                        </p:par>
                        <p:par>
                          <p:cTn id="13" fill="hold">
                            <p:stCondLst>
                              <p:cond delay="1750"/>
                            </p:stCondLst>
                            <p:childTnLst>
                              <p:par>
                                <p:cTn id="14" presetID="10"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750"/>
                                        <p:tgtEl>
                                          <p:spTgt spid="6"/>
                                        </p:tgtEl>
                                      </p:cBhvr>
                                    </p:animEffect>
                                  </p:childTnLst>
                                </p:cTn>
                              </p:par>
                            </p:childTnLst>
                          </p:cTn>
                        </p:par>
                        <p:par>
                          <p:cTn id="22" fill="hold">
                            <p:stCondLst>
                              <p:cond delay="1750"/>
                            </p:stCondLst>
                            <p:childTnLst>
                              <p:par>
                                <p:cTn id="23" presetID="10"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750"/>
                                        <p:tgtEl>
                                          <p:spTgt spid="7"/>
                                        </p:tgtEl>
                                      </p:cBhvr>
                                    </p:animEffect>
                                  </p:childTnLst>
                                </p:cTn>
                              </p:par>
                            </p:childTnLst>
                          </p:cTn>
                        </p:par>
                        <p:par>
                          <p:cTn id="31" fill="hold">
                            <p:stCondLst>
                              <p:cond delay="1750"/>
                            </p:stCondLst>
                            <p:childTnLst>
                              <p:par>
                                <p:cTn id="32" presetID="10" presetClass="entr" presetSubtype="0" fill="hold" grpId="0" nodeType="after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Malware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238" r="428" b="31252"/>
          <a:stretch/>
        </p:blipFill>
        <p:spPr>
          <a:xfrm>
            <a:off x="0" y="1337162"/>
            <a:ext cx="9143999" cy="3586529"/>
          </a:xfrm>
          <a:prstGeom prst="rect">
            <a:avLst/>
          </a:prstGeom>
        </p:spPr>
      </p:pic>
    </p:spTree>
    <p:extLst>
      <p:ext uri="{BB962C8B-B14F-4D97-AF65-F5344CB8AC3E}">
        <p14:creationId xmlns:p14="http://schemas.microsoft.com/office/powerpoint/2010/main" val="25368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4" t="7171" r="2608" b="7171"/>
          <a:stretch/>
        </p:blipFill>
        <p:spPr>
          <a:xfrm>
            <a:off x="0" y="1337162"/>
            <a:ext cx="6111631" cy="358652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41" r="4006" b="292"/>
          <a:stretch/>
        </p:blipFill>
        <p:spPr>
          <a:xfrm>
            <a:off x="0" y="1337161"/>
            <a:ext cx="6111631" cy="3586529"/>
          </a:xfrm>
          <a:prstGeom prst="rect">
            <a:avLst/>
          </a:prstGeom>
        </p:spPr>
      </p:pic>
      <p:sp>
        <p:nvSpPr>
          <p:cNvPr id="11"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Sniffer</a:t>
            </a:r>
          </a:p>
        </p:txBody>
      </p:sp>
      <p:sp>
        <p:nvSpPr>
          <p:cNvPr id="14" name="Rectangle 13"/>
          <p:cNvSpPr/>
          <p:nvPr/>
        </p:nvSpPr>
        <p:spPr>
          <a:xfrm>
            <a:off x="6111631" y="1337162"/>
            <a:ext cx="3032369" cy="3577738"/>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6015" t="8293" r="13724" b="2523"/>
          <a:stretch/>
        </p:blipFill>
        <p:spPr>
          <a:xfrm>
            <a:off x="6111631" y="1336629"/>
            <a:ext cx="3032369" cy="3587062"/>
          </a:xfrm>
          <a:prstGeom prst="rect">
            <a:avLst/>
          </a:prstGeom>
        </p:spPr>
      </p:pic>
    </p:spTree>
    <p:extLst>
      <p:ext uri="{BB962C8B-B14F-4D97-AF65-F5344CB8AC3E}">
        <p14:creationId xmlns:p14="http://schemas.microsoft.com/office/powerpoint/2010/main" val="15904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 r="2268" b="2"/>
          <a:stretch/>
        </p:blipFill>
        <p:spPr>
          <a:xfrm>
            <a:off x="0" y="1337162"/>
            <a:ext cx="9144000" cy="3586529"/>
          </a:xfrm>
        </p:spPr>
      </p:pic>
      <p:sp>
        <p:nvSpPr>
          <p:cNvPr id="16" name="Text Placeholder 15"/>
          <p:cNvSpPr>
            <a:spLocks noGrp="1"/>
          </p:cNvSpPr>
          <p:nvPr>
            <p:ph type="body" sz="quarter" idx="14"/>
          </p:nvPr>
        </p:nvSpPr>
        <p:spPr/>
        <p:txBody>
          <a:bodyPr/>
          <a:lstStyle/>
          <a:p>
            <a:r>
              <a:rPr lang="en-US" dirty="0">
                <a:solidFill>
                  <a:schemeClr val="bg2"/>
                </a:solidFill>
              </a:rPr>
              <a:t>Lost and stolen devices are the biggest threat to mobile users.</a:t>
            </a:r>
          </a:p>
        </p:txBody>
      </p:sp>
      <p:sp>
        <p:nvSpPr>
          <p:cNvPr id="14" name="Title 13"/>
          <p:cNvSpPr>
            <a:spLocks noGrp="1"/>
          </p:cNvSpPr>
          <p:nvPr>
            <p:ph type="title"/>
          </p:nvPr>
        </p:nvSpPr>
        <p:spPr/>
        <p:txBody>
          <a:bodyPr/>
          <a:lstStyle/>
          <a:p>
            <a:r>
              <a:rPr lang="en-US" dirty="0"/>
              <a:t>Securing Your Mobile Devices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74" t="17413" r="205" b="24193"/>
          <a:stretch/>
        </p:blipFill>
        <p:spPr>
          <a:xfrm>
            <a:off x="0" y="1337162"/>
            <a:ext cx="9159635" cy="3586529"/>
          </a:xfrm>
          <a:prstGeom prst="rect">
            <a:avLst/>
          </a:prstGeom>
        </p:spPr>
      </p:pic>
    </p:spTree>
    <p:extLst>
      <p:ext uri="{BB962C8B-B14F-4D97-AF65-F5344CB8AC3E}">
        <p14:creationId xmlns:p14="http://schemas.microsoft.com/office/powerpoint/2010/main" val="39686943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5"/>
          <p:cNvSpPr>
            <a:spLocks noGrp="1"/>
          </p:cNvSpPr>
          <p:nvPr>
            <p:ph type="body" sz="quarter" idx="4294967295"/>
          </p:nvPr>
        </p:nvSpPr>
        <p:spPr>
          <a:xfrm>
            <a:off x="457200" y="791747"/>
            <a:ext cx="8230898" cy="193465"/>
          </a:xfrm>
          <a:prstGeom prst="rect">
            <a:avLst/>
          </a:prstGeom>
        </p:spPr>
        <p:txBody>
          <a:bodyPr/>
          <a:lstStyle/>
          <a:p>
            <a:r>
              <a:rPr lang="en-US" sz="1200" dirty="0">
                <a:solidFill>
                  <a:schemeClr val="bg2"/>
                </a:solidFill>
              </a:rPr>
              <a:t>Here are some safety tips for your mobile device.</a:t>
            </a:r>
          </a:p>
        </p:txBody>
      </p:sp>
      <p:sp>
        <p:nvSpPr>
          <p:cNvPr id="25" name="Title 13"/>
          <p:cNvSpPr>
            <a:spLocks noGrp="1"/>
          </p:cNvSpPr>
          <p:nvPr>
            <p:ph type="title"/>
          </p:nvPr>
        </p:nvSpPr>
        <p:spPr>
          <a:xfrm>
            <a:off x="457200" y="372253"/>
            <a:ext cx="8230898" cy="337360"/>
          </a:xfrm>
        </p:spPr>
        <p:txBody>
          <a:bodyPr/>
          <a:lstStyle/>
          <a:p>
            <a:r>
              <a:rPr lang="en-US" dirty="0"/>
              <a:t>Securing Your Mobile Devices</a:t>
            </a:r>
          </a:p>
        </p:txBody>
      </p:sp>
      <p:sp>
        <p:nvSpPr>
          <p:cNvPr id="26" name="Content Placeholder 4"/>
          <p:cNvSpPr>
            <a:spLocks noGrp="1"/>
          </p:cNvSpPr>
          <p:nvPr>
            <p:ph sz="half" idx="4294967295"/>
          </p:nvPr>
        </p:nvSpPr>
        <p:spPr>
          <a:xfrm>
            <a:off x="457200" y="1230833"/>
            <a:ext cx="4800602" cy="3261916"/>
          </a:xfrm>
          <a:prstGeom prst="rect">
            <a:avLst/>
          </a:prstGeom>
        </p:spPr>
        <p:txBody>
          <a:bodyPr/>
          <a:lstStyle/>
          <a:p>
            <a:pPr marL="342900" indent="-342900">
              <a:buFont typeface="+mj-lt"/>
              <a:buAutoNum type="arabicPeriod"/>
            </a:pPr>
            <a:r>
              <a:rPr lang="en-IE" dirty="0"/>
              <a:t>Set a </a:t>
            </a:r>
            <a:r>
              <a:rPr lang="en-IE" b="1" dirty="0">
                <a:solidFill>
                  <a:schemeClr val="bg2"/>
                </a:solidFill>
              </a:rPr>
              <a:t>passcode</a:t>
            </a:r>
            <a:r>
              <a:rPr lang="en-IE" dirty="0"/>
              <a:t> </a:t>
            </a:r>
          </a:p>
          <a:p>
            <a:pPr marL="342900" indent="-342900">
              <a:buFont typeface="+mj-lt"/>
              <a:buAutoNum type="arabicPeriod"/>
            </a:pPr>
            <a:r>
              <a:rPr lang="en-IE" dirty="0"/>
              <a:t>Always </a:t>
            </a:r>
            <a:r>
              <a:rPr lang="en-IE" b="1" dirty="0">
                <a:solidFill>
                  <a:schemeClr val="bg2"/>
                </a:solidFill>
              </a:rPr>
              <a:t>logout</a:t>
            </a:r>
            <a:r>
              <a:rPr lang="en-IE" dirty="0">
                <a:solidFill>
                  <a:schemeClr val="bg2"/>
                </a:solidFill>
              </a:rPr>
              <a:t> </a:t>
            </a:r>
            <a:r>
              <a:rPr lang="en-IE" b="1" dirty="0">
                <a:solidFill>
                  <a:schemeClr val="bg2"/>
                </a:solidFill>
              </a:rPr>
              <a:t>of your accounts</a:t>
            </a:r>
          </a:p>
          <a:p>
            <a:pPr marL="342900" indent="-342900">
              <a:buFont typeface="+mj-lt"/>
              <a:buAutoNum type="arabicPeriod"/>
            </a:pPr>
            <a:r>
              <a:rPr lang="en-IE" dirty="0"/>
              <a:t>Remember: </a:t>
            </a:r>
            <a:r>
              <a:rPr lang="en-IE" b="1" dirty="0">
                <a:solidFill>
                  <a:schemeClr val="bg2"/>
                </a:solidFill>
              </a:rPr>
              <a:t>photos are forever</a:t>
            </a:r>
          </a:p>
          <a:p>
            <a:pPr marL="342900" indent="-342900">
              <a:buFont typeface="+mj-lt"/>
              <a:buAutoNum type="arabicPeriod"/>
            </a:pPr>
            <a:r>
              <a:rPr lang="en-IE" dirty="0"/>
              <a:t>Only download and install from </a:t>
            </a:r>
            <a:r>
              <a:rPr lang="en-IE" b="1" dirty="0">
                <a:solidFill>
                  <a:schemeClr val="bg2"/>
                </a:solidFill>
              </a:rPr>
              <a:t>trusted sources</a:t>
            </a:r>
            <a:endParaRPr lang="en-IE" dirty="0">
              <a:solidFill>
                <a:schemeClr val="bg2"/>
              </a:solidFill>
            </a:endParaRPr>
          </a:p>
          <a:p>
            <a:pPr lvl="1"/>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277" t="-73" r="11376" b="714"/>
          <a:stretch/>
        </p:blipFill>
        <p:spPr>
          <a:xfrm flipH="1">
            <a:off x="5554099" y="-7374"/>
            <a:ext cx="3613148" cy="4925961"/>
          </a:xfrm>
          <a:prstGeom prst="rect">
            <a:avLst/>
          </a:prstGeom>
        </p:spPr>
      </p:pic>
      <p:sp>
        <p:nvSpPr>
          <p:cNvPr id="3" name="Text Placeholder 2"/>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9453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500"/>
                                        <p:tgtEl>
                                          <p:spTgt spid="2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fade">
                                      <p:cBhvr>
                                        <p:cTn id="15" dur="500"/>
                                        <p:tgtEl>
                                          <p:spTgt spid="2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fade">
                                      <p:cBhvr>
                                        <p:cTn id="1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Geotagging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387" r="-171" b="31894"/>
          <a:stretch/>
        </p:blipFill>
        <p:spPr>
          <a:xfrm>
            <a:off x="0" y="1335412"/>
            <a:ext cx="9159635" cy="3586529"/>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t="27541" b="19108"/>
          <a:stretch/>
        </p:blipFill>
        <p:spPr>
          <a:xfrm>
            <a:off x="0" y="1335413"/>
            <a:ext cx="9154900" cy="358827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941" y="1678898"/>
            <a:ext cx="2139528" cy="1432986"/>
          </a:xfrm>
          <a:prstGeom prst="rect">
            <a:avLst/>
          </a:prstGeom>
        </p:spPr>
      </p:pic>
      <p:sp>
        <p:nvSpPr>
          <p:cNvPr id="30" name="Rectangle 29"/>
          <p:cNvSpPr/>
          <p:nvPr/>
        </p:nvSpPr>
        <p:spPr>
          <a:xfrm>
            <a:off x="4874976" y="2408837"/>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874976" y="2645630"/>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25783" t="27466" r="14441" b="31146"/>
          <a:stretch/>
        </p:blipFill>
        <p:spPr>
          <a:xfrm>
            <a:off x="2361460" y="1333662"/>
            <a:ext cx="5468645" cy="2781817"/>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25864" t="27417" r="14362" b="32422"/>
          <a:stretch/>
        </p:blipFill>
        <p:spPr>
          <a:xfrm>
            <a:off x="2369927" y="1331912"/>
            <a:ext cx="5468646" cy="2699419"/>
          </a:xfrm>
          <a:prstGeom prst="rect">
            <a:avLst/>
          </a:prstGeom>
        </p:spPr>
      </p:pic>
      <p:pic>
        <p:nvPicPr>
          <p:cNvPr id="4" name="Picture 3"/>
          <p:cNvPicPr>
            <a:picLocks noChangeAspect="1"/>
          </p:cNvPicPr>
          <p:nvPr/>
        </p:nvPicPr>
        <p:blipFill rotWithShape="1">
          <a:blip r:embed="rId8"/>
          <a:srcRect b="11538"/>
          <a:stretch/>
        </p:blipFill>
        <p:spPr>
          <a:xfrm>
            <a:off x="4492152" y="3828153"/>
            <a:ext cx="3259488" cy="91440"/>
          </a:xfrm>
          <a:prstGeom prst="rect">
            <a:avLst/>
          </a:prstGeom>
        </p:spPr>
      </p:pic>
    </p:spTree>
    <p:extLst>
      <p:ext uri="{BB962C8B-B14F-4D97-AF65-F5344CB8AC3E}">
        <p14:creationId xmlns:p14="http://schemas.microsoft.com/office/powerpoint/2010/main" val="295841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2750"/>
                            </p:stCondLst>
                            <p:childTnLst>
                              <p:par>
                                <p:cTn id="17" presetID="10" presetClass="entr" presetSubtype="0" fill="hold" grpId="0" nodeType="afterEffect">
                                  <p:stCondLst>
                                    <p:cond delay="25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500"/>
                            </p:stCondLst>
                            <p:childTnLst>
                              <p:par>
                                <p:cTn id="21" presetID="10" presetClass="entr" presetSubtype="0" fill="hold" nodeType="afterEffect">
                                  <p:stCondLst>
                                    <p:cond delay="7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4750"/>
                            </p:stCondLst>
                            <p:childTnLst>
                              <p:par>
                                <p:cTn id="25" presetID="10" presetClass="entr" presetSubtype="0" fill="hold" nodeType="afterEffect">
                                  <p:stCondLst>
                                    <p:cond delay="1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125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Geotagging</a:t>
            </a:r>
          </a:p>
        </p:txBody>
      </p:sp>
      <p:pic>
        <p:nvPicPr>
          <p:cNvPr id="3" name="4BB7F4EE-85DA-46A2-9315-31496AB2BBD8" descr="4BB7F4EE-85DA-46A2-9315-31496AB2BBD8"/>
          <p:cNvPicPr>
            <a:picLocks noChangeAspect="1" noChangeArrowheads="1"/>
          </p:cNvPicPr>
          <p:nvPr/>
        </p:nvPicPr>
        <p:blipFill>
          <a:blip r:embed="rId3"/>
          <a:srcRect/>
          <a:stretch>
            <a:fillRect/>
          </a:stretch>
        </p:blipFill>
        <p:spPr bwMode="auto">
          <a:xfrm>
            <a:off x="1572816" y="1031619"/>
            <a:ext cx="2519516"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4" name="Donut 5"/>
          <p:cNvSpPr/>
          <p:nvPr/>
        </p:nvSpPr>
        <p:spPr bwMode="auto">
          <a:xfrm>
            <a:off x="2096685" y="3066960"/>
            <a:ext cx="907026" cy="806245"/>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5" name="ED62272B-B996-45D2-90D7-CCA1A55906D4" descr="ED62272B-B996-45D2-90D7-CCA1A55906D4"/>
          <p:cNvPicPr>
            <a:picLocks noChangeAspect="1" noChangeArrowheads="1"/>
          </p:cNvPicPr>
          <p:nvPr/>
        </p:nvPicPr>
        <p:blipFill>
          <a:blip r:embed="rId4"/>
          <a:srcRect/>
          <a:stretch>
            <a:fillRect/>
          </a:stretch>
        </p:blipFill>
        <p:spPr bwMode="auto">
          <a:xfrm>
            <a:off x="1574253" y="1029472"/>
            <a:ext cx="2512167"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Donut 12"/>
          <p:cNvSpPr/>
          <p:nvPr/>
        </p:nvSpPr>
        <p:spPr bwMode="auto">
          <a:xfrm>
            <a:off x="1212029" y="2827938"/>
            <a:ext cx="2713731" cy="626730"/>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7" name="A62F9EB0-5EC8-4591-9E5B-2BC3B51586F7" descr="A62F9EB0-5EC8-4591-9E5B-2BC3B51586F7"/>
          <p:cNvPicPr>
            <a:picLocks noChangeAspect="1" noChangeArrowheads="1"/>
          </p:cNvPicPr>
          <p:nvPr/>
        </p:nvPicPr>
        <p:blipFill>
          <a:blip r:embed="rId5"/>
          <a:srcRect/>
          <a:stretch>
            <a:fillRect/>
          </a:stretch>
        </p:blipFill>
        <p:spPr bwMode="auto">
          <a:xfrm>
            <a:off x="1581822" y="1017924"/>
            <a:ext cx="2512168" cy="3690042"/>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8" name="Donut 13"/>
          <p:cNvSpPr/>
          <p:nvPr/>
        </p:nvSpPr>
        <p:spPr bwMode="auto">
          <a:xfrm>
            <a:off x="1212031" y="1435734"/>
            <a:ext cx="2713729"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9" name="D5492F80-8FB7-43E0-8DE5-E30C0B24D97D" descr="D5492F80-8FB7-43E0-8DE5-E30C0B24D97D"/>
          <p:cNvPicPr>
            <a:picLocks noChangeAspect="1" noChangeArrowheads="1"/>
          </p:cNvPicPr>
          <p:nvPr/>
        </p:nvPicPr>
        <p:blipFill>
          <a:blip r:embed="rId6"/>
          <a:srcRect/>
          <a:stretch>
            <a:fillRect/>
          </a:stretch>
        </p:blipFill>
        <p:spPr bwMode="auto">
          <a:xfrm>
            <a:off x="1578023" y="1031619"/>
            <a:ext cx="2523716" cy="3698440"/>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rcRect/>
          <a:stretch>
            <a:fillRect/>
          </a:stretch>
        </p:blipFill>
        <p:spPr bwMode="auto">
          <a:xfrm>
            <a:off x="5462588" y="1022580"/>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rcRect/>
          <a:stretch>
            <a:fillRect/>
          </a:stretch>
        </p:blipFill>
        <p:spPr bwMode="auto">
          <a:xfrm>
            <a:off x="5455343" y="1028929"/>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2" name="Donut 14"/>
          <p:cNvSpPr/>
          <p:nvPr/>
        </p:nvSpPr>
        <p:spPr bwMode="auto">
          <a:xfrm>
            <a:off x="5878411" y="820787"/>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dirty="0">
              <a:solidFill>
                <a:srgbClr val="FFC000"/>
              </a:solidFill>
              <a:latin typeface="Arial" charset="0"/>
              <a:ea typeface="MS PGothic" pitchFamily="34" charset="-128"/>
            </a:endParaRPr>
          </a:p>
        </p:txBody>
      </p:sp>
      <p:sp>
        <p:nvSpPr>
          <p:cNvPr id="13" name="Donut 15"/>
          <p:cNvSpPr/>
          <p:nvPr/>
        </p:nvSpPr>
        <p:spPr bwMode="auto">
          <a:xfrm>
            <a:off x="6857148" y="4237670"/>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dirty="0">
              <a:solidFill>
                <a:srgbClr val="FFC000"/>
              </a:solidFill>
              <a:latin typeface="Arial" charset="0"/>
              <a:ea typeface="MS PGothic" pitchFamily="34" charset="-128"/>
            </a:endParaRPr>
          </a:p>
        </p:txBody>
      </p:sp>
      <p:pic>
        <p:nvPicPr>
          <p:cNvPr id="14" name="Picture 13"/>
          <p:cNvPicPr>
            <a:picLocks noChangeAspect="1"/>
          </p:cNvPicPr>
          <p:nvPr/>
        </p:nvPicPr>
        <p:blipFill>
          <a:blip r:embed="rId9"/>
          <a:srcRect/>
          <a:stretch>
            <a:fillRect/>
          </a:stretch>
        </p:blipFill>
        <p:spPr bwMode="auto">
          <a:xfrm>
            <a:off x="5455343" y="1035278"/>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5" name="Donut 16"/>
          <p:cNvSpPr/>
          <p:nvPr/>
        </p:nvSpPr>
        <p:spPr bwMode="auto">
          <a:xfrm>
            <a:off x="5340390" y="1505174"/>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dirty="0">
              <a:solidFill>
                <a:srgbClr val="FFC000"/>
              </a:solidFill>
              <a:latin typeface="Arial" charset="0"/>
              <a:ea typeface="MS PGothic" pitchFamily="34" charset="-128"/>
            </a:endParaRPr>
          </a:p>
        </p:txBody>
      </p:sp>
      <p:pic>
        <p:nvPicPr>
          <p:cNvPr id="16" name="Picture 15"/>
          <p:cNvPicPr>
            <a:picLocks noChangeAspect="1"/>
          </p:cNvPicPr>
          <p:nvPr/>
        </p:nvPicPr>
        <p:blipFill>
          <a:blip r:embed="rId10"/>
          <a:srcRect/>
          <a:stretch>
            <a:fillRect/>
          </a:stretch>
        </p:blipFill>
        <p:spPr bwMode="auto">
          <a:xfrm>
            <a:off x="5452089" y="1022580"/>
            <a:ext cx="2087000" cy="3709988"/>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7" name="Donut 19"/>
          <p:cNvSpPr/>
          <p:nvPr/>
        </p:nvSpPr>
        <p:spPr bwMode="auto">
          <a:xfrm>
            <a:off x="5332641" y="1854288"/>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dirty="0">
              <a:solidFill>
                <a:srgbClr val="FFC000"/>
              </a:solidFill>
              <a:latin typeface="Arial" charset="0"/>
              <a:ea typeface="MS PGothic" pitchFamily="34" charset="-128"/>
            </a:endParaRPr>
          </a:p>
        </p:txBody>
      </p:sp>
      <p:sp>
        <p:nvSpPr>
          <p:cNvPr id="18" name="Donut 20"/>
          <p:cNvSpPr/>
          <p:nvPr/>
        </p:nvSpPr>
        <p:spPr bwMode="auto">
          <a:xfrm>
            <a:off x="1171906" y="3106493"/>
            <a:ext cx="2713728"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spTree>
    <p:extLst>
      <p:ext uri="{BB962C8B-B14F-4D97-AF65-F5344CB8AC3E}">
        <p14:creationId xmlns:p14="http://schemas.microsoft.com/office/powerpoint/2010/main" val="427791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22" presetClass="entr" presetSubtype="4" fill="hold"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1500"/>
                            </p:stCondLst>
                            <p:childTnLst>
                              <p:par>
                                <p:cTn id="55" presetID="22" presetClass="entr" presetSubtype="4"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xit" presetSubtype="0" fill="hold"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par>
                          <p:cTn id="90" fill="hold">
                            <p:stCondLst>
                              <p:cond delay="500"/>
                            </p:stCondLst>
                            <p:childTnLst>
                              <p:par>
                                <p:cTn id="91" presetID="22" presetClass="entr" presetSubtype="4" fill="hold"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2677463"/>
            <a:ext cx="9144000" cy="753035"/>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2" name="TextBox 11"/>
          <p:cNvSpPr txBox="1"/>
          <p:nvPr/>
        </p:nvSpPr>
        <p:spPr>
          <a:xfrm>
            <a:off x="1314673" y="1541633"/>
            <a:ext cx="1490793" cy="353943"/>
          </a:xfrm>
          <a:prstGeom prst="rect">
            <a:avLst/>
          </a:prstGeom>
          <a:noFill/>
        </p:spPr>
        <p:txBody>
          <a:bodyPr wrap="none" lIns="0" tIns="0" rIns="0" bIns="0" rtlCol="0">
            <a:spAutoFit/>
          </a:bodyPr>
          <a:lstStyle/>
          <a:p>
            <a:pPr defTabSz="685800"/>
            <a:r>
              <a:rPr lang="en-US" sz="2300" b="1" kern="0" dirty="0">
                <a:solidFill>
                  <a:schemeClr val="bg2"/>
                </a:solidFill>
                <a:latin typeface="+mj-lt"/>
                <a:ea typeface="Open Sans Light" panose="020B0306030504020204" pitchFamily="34" charset="0"/>
                <a:cs typeface="Open Sans Light" panose="020B0306030504020204" pitchFamily="34" charset="0"/>
              </a:rPr>
              <a:t>30+ YEARS</a:t>
            </a:r>
          </a:p>
        </p:txBody>
      </p:sp>
      <p:sp>
        <p:nvSpPr>
          <p:cNvPr id="13" name="TextBox 12"/>
          <p:cNvSpPr txBox="1"/>
          <p:nvPr/>
        </p:nvSpPr>
        <p:spPr>
          <a:xfrm>
            <a:off x="1314673" y="1858783"/>
            <a:ext cx="1518976" cy="332399"/>
          </a:xfrm>
          <a:prstGeom prst="rect">
            <a:avLst/>
          </a:prstGeom>
          <a:noFill/>
        </p:spPr>
        <p:txBody>
          <a:bodyPr wrap="square" lIns="0" tIns="0" rIns="0" bIns="0" rtlCol="0">
            <a:spAutoFit/>
          </a:bodyPr>
          <a:lstStyle/>
          <a:p>
            <a:pPr defTabSz="685800">
              <a:lnSpc>
                <a:spcPct val="90000"/>
              </a:lnSpc>
            </a:pPr>
            <a:r>
              <a:rPr lang="en-US" sz="1200" kern="0" dirty="0"/>
              <a:t>SECURITY INDUSTRY LEADERSHIP</a:t>
            </a:r>
          </a:p>
        </p:txBody>
      </p:sp>
      <p:sp>
        <p:nvSpPr>
          <p:cNvPr id="15" name="TextBox 14"/>
          <p:cNvSpPr txBox="1"/>
          <p:nvPr/>
        </p:nvSpPr>
        <p:spPr>
          <a:xfrm>
            <a:off x="7480631" y="2226097"/>
            <a:ext cx="2054744" cy="215444"/>
          </a:xfrm>
          <a:prstGeom prst="rect">
            <a:avLst/>
          </a:prstGeom>
          <a:noFill/>
        </p:spPr>
        <p:txBody>
          <a:bodyPr wrap="square" lIns="0" tIns="0" rIns="0" bIns="0" rtlCol="0">
            <a:spAutoFit/>
          </a:bodyPr>
          <a:lstStyle/>
          <a:p>
            <a:pPr defTabSz="685800"/>
            <a:r>
              <a:rPr lang="en-US" sz="700" kern="0" dirty="0">
                <a:solidFill>
                  <a:schemeClr val="bg2"/>
                </a:solidFill>
              </a:rPr>
              <a:t>MCAFEE LABS: RESEARCH </a:t>
            </a:r>
            <a:br>
              <a:rPr lang="en-US" sz="700" kern="0" dirty="0">
                <a:solidFill>
                  <a:schemeClr val="bg2"/>
                </a:solidFill>
              </a:rPr>
            </a:br>
            <a:r>
              <a:rPr lang="en-US" sz="700" kern="0" dirty="0">
                <a:solidFill>
                  <a:schemeClr val="bg2"/>
                </a:solidFill>
              </a:rPr>
              <a:t>ORGANIZATION</a:t>
            </a:r>
          </a:p>
        </p:txBody>
      </p:sp>
      <p:sp>
        <p:nvSpPr>
          <p:cNvPr id="16" name="TextBox 15"/>
          <p:cNvSpPr txBox="1"/>
          <p:nvPr/>
        </p:nvSpPr>
        <p:spPr>
          <a:xfrm>
            <a:off x="7359245" y="1536151"/>
            <a:ext cx="673261" cy="353943"/>
          </a:xfrm>
          <a:prstGeom prst="rect">
            <a:avLst/>
          </a:prstGeom>
          <a:noFill/>
        </p:spPr>
        <p:txBody>
          <a:bodyPr wrap="none" lIns="0" tIns="0" rIns="0" bIns="0" rtlCol="0">
            <a:spAutoFit/>
          </a:bodyPr>
          <a:lstStyle/>
          <a:p>
            <a:pPr defTabSz="685800"/>
            <a:r>
              <a:rPr lang="en-US" sz="2300" b="1" kern="0" dirty="0">
                <a:solidFill>
                  <a:schemeClr val="bg2"/>
                </a:solidFill>
                <a:latin typeface="+mj-lt"/>
                <a:ea typeface="Open Sans Light" panose="020B0306030504020204" pitchFamily="34" charset="0"/>
                <a:cs typeface="Open Sans Light" panose="020B0306030504020204" pitchFamily="34" charset="0"/>
              </a:rPr>
              <a:t>250+</a:t>
            </a:r>
          </a:p>
        </p:txBody>
      </p:sp>
      <p:sp>
        <p:nvSpPr>
          <p:cNvPr id="17" name="TextBox 16"/>
          <p:cNvSpPr txBox="1"/>
          <p:nvPr/>
        </p:nvSpPr>
        <p:spPr>
          <a:xfrm>
            <a:off x="7359245" y="1888558"/>
            <a:ext cx="1351392" cy="332399"/>
          </a:xfrm>
          <a:prstGeom prst="rect">
            <a:avLst/>
          </a:prstGeom>
          <a:noFill/>
        </p:spPr>
        <p:txBody>
          <a:bodyPr wrap="square" lIns="0" tIns="0" rIns="0" bIns="0" rtlCol="0">
            <a:spAutoFit/>
          </a:bodyPr>
          <a:lstStyle/>
          <a:p>
            <a:pPr defTabSz="685800">
              <a:lnSpc>
                <a:spcPct val="90000"/>
              </a:lnSpc>
            </a:pPr>
            <a:r>
              <a:rPr lang="en-US" sz="1200" kern="0" dirty="0"/>
              <a:t>RESEARCHERS </a:t>
            </a:r>
            <a:br>
              <a:rPr lang="en-US" sz="1200" kern="0" dirty="0"/>
            </a:br>
            <a:r>
              <a:rPr lang="en-US" sz="1200" kern="0" dirty="0"/>
              <a:t>IN 30 COUNTRIES</a:t>
            </a:r>
          </a:p>
        </p:txBody>
      </p:sp>
      <p:sp>
        <p:nvSpPr>
          <p:cNvPr id="21" name="TextBox 20"/>
          <p:cNvSpPr txBox="1"/>
          <p:nvPr/>
        </p:nvSpPr>
        <p:spPr>
          <a:xfrm>
            <a:off x="2004565" y="2915480"/>
            <a:ext cx="6482023" cy="276999"/>
          </a:xfrm>
          <a:prstGeom prst="rect">
            <a:avLst/>
          </a:prstGeom>
          <a:noFill/>
        </p:spPr>
        <p:txBody>
          <a:bodyPr wrap="square" lIns="0" tIns="0" rIns="0" bIns="0" rtlCol="0">
            <a:spAutoFit/>
          </a:bodyPr>
          <a:lstStyle/>
          <a:p>
            <a:pPr defTabSz="685800"/>
            <a:r>
              <a:rPr lang="en-US" kern="0" dirty="0">
                <a:solidFill>
                  <a:schemeClr val="bg1"/>
                </a:solidFill>
              </a:rPr>
              <a:t>PRODUCTS AVAILABLE IN OVER </a:t>
            </a:r>
            <a:r>
              <a:rPr lang="en-US" b="1" kern="0" dirty="0">
                <a:solidFill>
                  <a:schemeClr val="bg1"/>
                </a:solidFill>
              </a:rPr>
              <a:t>120 COUNTRIES</a:t>
            </a:r>
          </a:p>
        </p:txBody>
      </p:sp>
      <p:grpSp>
        <p:nvGrpSpPr>
          <p:cNvPr id="11" name="Group 10"/>
          <p:cNvGrpSpPr/>
          <p:nvPr/>
        </p:nvGrpSpPr>
        <p:grpSpPr>
          <a:xfrm>
            <a:off x="1732049" y="3902605"/>
            <a:ext cx="1873664" cy="549266"/>
            <a:chOff x="1885580" y="3972556"/>
            <a:chExt cx="1873664" cy="549265"/>
          </a:xfrm>
        </p:grpSpPr>
        <p:sp>
          <p:nvSpPr>
            <p:cNvPr id="25" name="TextBox 24"/>
            <p:cNvSpPr txBox="1"/>
            <p:nvPr/>
          </p:nvSpPr>
          <p:spPr>
            <a:xfrm>
              <a:off x="1898157" y="3972556"/>
              <a:ext cx="1861087" cy="369331"/>
            </a:xfrm>
            <a:prstGeom prst="rect">
              <a:avLst/>
            </a:prstGeom>
            <a:noFill/>
          </p:spPr>
          <p:txBody>
            <a:bodyPr wrap="none" lIns="0" tIns="0" rIns="0" bIns="0" rtlCol="0">
              <a:spAutoFit/>
            </a:bodyPr>
            <a:lstStyle/>
            <a:p>
              <a:pPr defTabSz="685800"/>
              <a:r>
                <a:rPr lang="en-US" sz="2300" b="1" kern="0" dirty="0">
                  <a:solidFill>
                    <a:schemeClr val="bg2"/>
                  </a:solidFill>
                  <a:latin typeface="+mj-lt"/>
                  <a:ea typeface="Open Sans Light" panose="020B0306030504020204" pitchFamily="34" charset="0"/>
                  <a:cs typeface="Open Sans Light" panose="020B0306030504020204" pitchFamily="34" charset="0"/>
                </a:rPr>
                <a:t>345,000,000</a:t>
              </a:r>
              <a:r>
                <a:rPr lang="en-US" sz="2400" b="1" kern="0" dirty="0">
                  <a:solidFill>
                    <a:schemeClr val="bg2"/>
                  </a:solidFill>
                  <a:latin typeface="+mj-lt"/>
                  <a:ea typeface="Open Sans Light" panose="020B0306030504020204" pitchFamily="34" charset="0"/>
                  <a:cs typeface="Open Sans Light" panose="020B0306030504020204" pitchFamily="34" charset="0"/>
                </a:rPr>
                <a:t>+</a:t>
              </a:r>
            </a:p>
          </p:txBody>
        </p:sp>
        <p:sp>
          <p:nvSpPr>
            <p:cNvPr id="26" name="TextBox 25"/>
            <p:cNvSpPr txBox="1"/>
            <p:nvPr/>
          </p:nvSpPr>
          <p:spPr>
            <a:xfrm>
              <a:off x="1885580" y="4337155"/>
              <a:ext cx="1849865" cy="184666"/>
            </a:xfrm>
            <a:prstGeom prst="rect">
              <a:avLst/>
            </a:prstGeom>
            <a:noFill/>
          </p:spPr>
          <p:txBody>
            <a:bodyPr wrap="none" lIns="0" tIns="0" rIns="0" bIns="0" rtlCol="0">
              <a:spAutoFit/>
            </a:bodyPr>
            <a:lstStyle/>
            <a:p>
              <a:pPr defTabSz="685800"/>
              <a:r>
                <a:rPr lang="en-US" sz="1200" kern="0" dirty="0">
                  <a:latin typeface="+mj-lt"/>
                </a:rPr>
                <a:t>CONSUMER CUSTOMERS</a:t>
              </a:r>
            </a:p>
          </p:txBody>
        </p:sp>
      </p:grpSp>
      <p:grpSp>
        <p:nvGrpSpPr>
          <p:cNvPr id="10" name="Group 9"/>
          <p:cNvGrpSpPr/>
          <p:nvPr/>
        </p:nvGrpSpPr>
        <p:grpSpPr>
          <a:xfrm>
            <a:off x="5173569" y="3925293"/>
            <a:ext cx="926536" cy="524121"/>
            <a:chOff x="4934518" y="3919313"/>
            <a:chExt cx="926536" cy="524120"/>
          </a:xfrm>
        </p:grpSpPr>
        <p:sp>
          <p:nvSpPr>
            <p:cNvPr id="28" name="TextBox 27"/>
            <p:cNvSpPr txBox="1"/>
            <p:nvPr/>
          </p:nvSpPr>
          <p:spPr>
            <a:xfrm>
              <a:off x="4934518" y="3919313"/>
              <a:ext cx="926536" cy="353942"/>
            </a:xfrm>
            <a:prstGeom prst="rect">
              <a:avLst/>
            </a:prstGeom>
            <a:noFill/>
          </p:spPr>
          <p:txBody>
            <a:bodyPr wrap="none" lIns="0" tIns="0" rIns="0" bIns="0" rtlCol="0">
              <a:spAutoFit/>
            </a:bodyPr>
            <a:lstStyle/>
            <a:p>
              <a:pPr defTabSz="685800"/>
              <a:r>
                <a:rPr lang="en-US" sz="2300" b="1" kern="0" dirty="0">
                  <a:solidFill>
                    <a:schemeClr val="bg2"/>
                  </a:solidFill>
                  <a:latin typeface="+mj-lt"/>
                  <a:ea typeface="Open Sans Light" panose="020B0306030504020204" pitchFamily="34" charset="0"/>
                  <a:cs typeface="Open Sans Light" panose="020B0306030504020204" pitchFamily="34" charset="0"/>
                </a:rPr>
                <a:t>7,500</a:t>
              </a:r>
              <a:r>
                <a:rPr lang="en-US" sz="2300" kern="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9" name="TextBox 28"/>
            <p:cNvSpPr txBox="1"/>
            <p:nvPr/>
          </p:nvSpPr>
          <p:spPr>
            <a:xfrm>
              <a:off x="4940787" y="4258767"/>
              <a:ext cx="859210" cy="184666"/>
            </a:xfrm>
            <a:prstGeom prst="rect">
              <a:avLst/>
            </a:prstGeom>
            <a:noFill/>
          </p:spPr>
          <p:txBody>
            <a:bodyPr wrap="none" lIns="0" tIns="0" rIns="0" bIns="0" rtlCol="0">
              <a:spAutoFit/>
            </a:bodyPr>
            <a:lstStyle/>
            <a:p>
              <a:pPr defTabSz="685800"/>
              <a:r>
                <a:rPr lang="en-US" sz="1200" kern="0" dirty="0"/>
                <a:t>EMPLOYEES</a:t>
              </a:r>
            </a:p>
          </p:txBody>
        </p:sp>
      </p:grpSp>
      <p:grpSp>
        <p:nvGrpSpPr>
          <p:cNvPr id="9" name="Group 8"/>
          <p:cNvGrpSpPr/>
          <p:nvPr/>
        </p:nvGrpSpPr>
        <p:grpSpPr>
          <a:xfrm>
            <a:off x="7827768" y="3925293"/>
            <a:ext cx="750209" cy="524121"/>
            <a:chOff x="7267670" y="3919313"/>
            <a:chExt cx="750209" cy="524120"/>
          </a:xfrm>
        </p:grpSpPr>
        <p:sp>
          <p:nvSpPr>
            <p:cNvPr id="31" name="TextBox 30"/>
            <p:cNvSpPr txBox="1"/>
            <p:nvPr/>
          </p:nvSpPr>
          <p:spPr>
            <a:xfrm>
              <a:off x="7267670" y="3919313"/>
              <a:ext cx="673261" cy="353942"/>
            </a:xfrm>
            <a:prstGeom prst="rect">
              <a:avLst/>
            </a:prstGeom>
            <a:noFill/>
          </p:spPr>
          <p:txBody>
            <a:bodyPr wrap="none" lIns="0" tIns="0" rIns="0" bIns="0" rtlCol="0">
              <a:spAutoFit/>
            </a:bodyPr>
            <a:lstStyle/>
            <a:p>
              <a:pPr defTabSz="685800"/>
              <a:r>
                <a:rPr lang="en-US" sz="2300" b="1" kern="0" dirty="0">
                  <a:solidFill>
                    <a:schemeClr val="bg2"/>
                  </a:solidFill>
                  <a:latin typeface="+mj-lt"/>
                  <a:ea typeface="Open Sans Light" panose="020B0306030504020204" pitchFamily="34" charset="0"/>
                  <a:cs typeface="Open Sans Light" panose="020B0306030504020204" pitchFamily="34" charset="0"/>
                </a:rPr>
                <a:t>200+</a:t>
              </a:r>
            </a:p>
          </p:txBody>
        </p:sp>
        <p:sp>
          <p:nvSpPr>
            <p:cNvPr id="32" name="TextBox 31"/>
            <p:cNvSpPr txBox="1"/>
            <p:nvPr/>
          </p:nvSpPr>
          <p:spPr>
            <a:xfrm>
              <a:off x="7267674" y="4258767"/>
              <a:ext cx="750205" cy="184666"/>
            </a:xfrm>
            <a:prstGeom prst="rect">
              <a:avLst/>
            </a:prstGeom>
            <a:noFill/>
          </p:spPr>
          <p:txBody>
            <a:bodyPr wrap="none" lIns="0" tIns="0" rIns="0" bIns="0" rtlCol="0">
              <a:spAutoFit/>
            </a:bodyPr>
            <a:lstStyle/>
            <a:p>
              <a:pPr defTabSz="685800"/>
              <a:r>
                <a:rPr lang="en-US" sz="1200" kern="0" dirty="0"/>
                <a:t>PARTNERS</a:t>
              </a:r>
            </a:p>
          </p:txBody>
        </p:sp>
      </p:grpSp>
      <p:sp>
        <p:nvSpPr>
          <p:cNvPr id="41" name="TextBox 40"/>
          <p:cNvSpPr txBox="1"/>
          <p:nvPr/>
        </p:nvSpPr>
        <p:spPr>
          <a:xfrm>
            <a:off x="4353038" y="1574539"/>
            <a:ext cx="1800968" cy="650947"/>
          </a:xfrm>
          <a:prstGeom prst="rect">
            <a:avLst/>
          </a:prstGeom>
          <a:noFill/>
        </p:spPr>
        <p:txBody>
          <a:bodyPr wrap="square" lIns="0" tIns="0" rIns="0" bIns="0" rtlCol="0">
            <a:spAutoFit/>
          </a:bodyPr>
          <a:lstStyle/>
          <a:p>
            <a:pPr defTabSz="685800">
              <a:lnSpc>
                <a:spcPct val="90000"/>
              </a:lnSpc>
            </a:pPr>
            <a:r>
              <a:rPr lang="en-US" sz="2300" b="1" kern="0" dirty="0">
                <a:solidFill>
                  <a:schemeClr val="bg2"/>
                </a:solidFill>
                <a:latin typeface="+mj-lt"/>
                <a:ea typeface="Open Sans Light" panose="020B0306030504020204" pitchFamily="34" charset="0"/>
                <a:cs typeface="Open Sans Light" panose="020B0306030504020204" pitchFamily="34" charset="0"/>
              </a:rPr>
              <a:t>400,000+</a:t>
            </a:r>
            <a:br>
              <a:rPr lang="en-US" sz="2400" kern="0" dirty="0">
                <a:solidFill>
                  <a:schemeClr val="tx2"/>
                </a:solidFill>
              </a:rPr>
            </a:br>
            <a:r>
              <a:rPr lang="en-US" sz="1200" kern="0" dirty="0"/>
              <a:t>NEW THREATS </a:t>
            </a:r>
            <a:br>
              <a:rPr lang="en-US" sz="1200" kern="0" dirty="0"/>
            </a:br>
            <a:r>
              <a:rPr lang="en-US" sz="1200" kern="0" dirty="0"/>
              <a:t>DETECTED EVERY DAY</a:t>
            </a:r>
          </a:p>
        </p:txBody>
      </p:sp>
      <p:sp>
        <p:nvSpPr>
          <p:cNvPr id="46" name="Text Placeholder 15"/>
          <p:cNvSpPr>
            <a:spLocks noGrp="1"/>
          </p:cNvSpPr>
          <p:nvPr>
            <p:ph type="body" sz="quarter" idx="4294967295"/>
          </p:nvPr>
        </p:nvSpPr>
        <p:spPr>
          <a:xfrm>
            <a:off x="479378" y="801688"/>
            <a:ext cx="8230898" cy="193465"/>
          </a:xfrm>
          <a:prstGeom prst="rect">
            <a:avLst/>
          </a:prstGeom>
        </p:spPr>
        <p:txBody>
          <a:bodyPr/>
          <a:lstStyle/>
          <a:p>
            <a:r>
              <a:rPr lang="en-US" dirty="0">
                <a:solidFill>
                  <a:schemeClr val="bg2"/>
                </a:solidFill>
              </a:rPr>
              <a:t>The Device-to-Cloud Cybersecurity Company</a:t>
            </a:r>
          </a:p>
        </p:txBody>
      </p:sp>
      <p:sp>
        <p:nvSpPr>
          <p:cNvPr id="47" name="Title 13"/>
          <p:cNvSpPr>
            <a:spLocks noGrp="1"/>
          </p:cNvSpPr>
          <p:nvPr>
            <p:ph type="title"/>
          </p:nvPr>
        </p:nvSpPr>
        <p:spPr>
          <a:xfrm>
            <a:off x="457200" y="372253"/>
            <a:ext cx="8230898" cy="337360"/>
          </a:xfrm>
        </p:spPr>
        <p:txBody>
          <a:bodyPr/>
          <a:lstStyle/>
          <a:p>
            <a:r>
              <a:rPr lang="en-US" dirty="0"/>
              <a:t>McAfee</a:t>
            </a:r>
          </a:p>
        </p:txBody>
      </p:sp>
      <p:grpSp>
        <p:nvGrpSpPr>
          <p:cNvPr id="48" name="Group 47"/>
          <p:cNvGrpSpPr/>
          <p:nvPr/>
        </p:nvGrpSpPr>
        <p:grpSpPr>
          <a:xfrm>
            <a:off x="492440" y="1499646"/>
            <a:ext cx="608101" cy="755325"/>
            <a:chOff x="5102174" y="2955510"/>
            <a:chExt cx="301625" cy="374650"/>
          </a:xfrm>
        </p:grpSpPr>
        <p:sp>
          <p:nvSpPr>
            <p:cNvPr id="49" name="Freeform 1537"/>
            <p:cNvSpPr>
              <a:spLocks noChangeArrowheads="1"/>
            </p:cNvSpPr>
            <p:nvPr/>
          </p:nvSpPr>
          <p:spPr bwMode="auto">
            <a:xfrm>
              <a:off x="5110111" y="2963448"/>
              <a:ext cx="284163" cy="357187"/>
            </a:xfrm>
            <a:custGeom>
              <a:avLst/>
              <a:gdLst>
                <a:gd name="T0" fmla="*/ 0 w 791"/>
                <a:gd name="T1" fmla="*/ 793 h 990"/>
                <a:gd name="T2" fmla="*/ 0 w 791"/>
                <a:gd name="T3" fmla="*/ 793 h 990"/>
                <a:gd name="T4" fmla="*/ 0 w 791"/>
                <a:gd name="T5" fmla="*/ 66 h 990"/>
                <a:gd name="T6" fmla="*/ 25 w 791"/>
                <a:gd name="T7" fmla="*/ 57 h 990"/>
                <a:gd name="T8" fmla="*/ 395 w 791"/>
                <a:gd name="T9" fmla="*/ 0 h 990"/>
                <a:gd name="T10" fmla="*/ 765 w 791"/>
                <a:gd name="T11" fmla="*/ 57 h 990"/>
                <a:gd name="T12" fmla="*/ 790 w 791"/>
                <a:gd name="T13" fmla="*/ 66 h 990"/>
                <a:gd name="T14" fmla="*/ 790 w 791"/>
                <a:gd name="T15" fmla="*/ 793 h 990"/>
                <a:gd name="T16" fmla="*/ 395 w 791"/>
                <a:gd name="T17" fmla="*/ 989 h 990"/>
                <a:gd name="T18" fmla="*/ 0 w 791"/>
                <a:gd name="T19" fmla="*/ 793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990">
                  <a:moveTo>
                    <a:pt x="0" y="793"/>
                  </a:moveTo>
                  <a:lnTo>
                    <a:pt x="0" y="793"/>
                  </a:lnTo>
                  <a:cubicBezTo>
                    <a:pt x="0" y="66"/>
                    <a:pt x="0" y="66"/>
                    <a:pt x="0" y="66"/>
                  </a:cubicBezTo>
                  <a:cubicBezTo>
                    <a:pt x="25" y="57"/>
                    <a:pt x="25" y="57"/>
                    <a:pt x="25" y="57"/>
                  </a:cubicBezTo>
                  <a:cubicBezTo>
                    <a:pt x="90" y="41"/>
                    <a:pt x="257" y="0"/>
                    <a:pt x="395" y="0"/>
                  </a:cubicBezTo>
                  <a:cubicBezTo>
                    <a:pt x="533" y="0"/>
                    <a:pt x="700" y="41"/>
                    <a:pt x="765" y="57"/>
                  </a:cubicBezTo>
                  <a:cubicBezTo>
                    <a:pt x="790" y="66"/>
                    <a:pt x="790" y="66"/>
                    <a:pt x="790" y="66"/>
                  </a:cubicBezTo>
                  <a:cubicBezTo>
                    <a:pt x="790" y="793"/>
                    <a:pt x="790" y="793"/>
                    <a:pt x="790" y="793"/>
                  </a:cubicBezTo>
                  <a:cubicBezTo>
                    <a:pt x="395" y="989"/>
                    <a:pt x="395" y="989"/>
                    <a:pt x="395" y="989"/>
                  </a:cubicBezTo>
                  <a:cubicBezTo>
                    <a:pt x="0" y="793"/>
                    <a:pt x="0" y="793"/>
                    <a:pt x="0" y="79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1538"/>
            <p:cNvSpPr>
              <a:spLocks noChangeArrowheads="1"/>
            </p:cNvSpPr>
            <p:nvPr/>
          </p:nvSpPr>
          <p:spPr bwMode="auto">
            <a:xfrm>
              <a:off x="5252986" y="2963448"/>
              <a:ext cx="142875" cy="357187"/>
            </a:xfrm>
            <a:custGeom>
              <a:avLst/>
              <a:gdLst>
                <a:gd name="T0" fmla="*/ 0 w 396"/>
                <a:gd name="T1" fmla="*/ 0 h 990"/>
                <a:gd name="T2" fmla="*/ 0 w 396"/>
                <a:gd name="T3" fmla="*/ 0 h 990"/>
                <a:gd name="T4" fmla="*/ 0 w 396"/>
                <a:gd name="T5" fmla="*/ 0 h 990"/>
                <a:gd name="T6" fmla="*/ 0 w 396"/>
                <a:gd name="T7" fmla="*/ 989 h 990"/>
                <a:gd name="T8" fmla="*/ 395 w 396"/>
                <a:gd name="T9" fmla="*/ 793 h 990"/>
                <a:gd name="T10" fmla="*/ 395 w 396"/>
                <a:gd name="T11" fmla="*/ 66 h 990"/>
                <a:gd name="T12" fmla="*/ 370 w 396"/>
                <a:gd name="T13" fmla="*/ 57 h 990"/>
                <a:gd name="T14" fmla="*/ 0 w 396"/>
                <a:gd name="T15" fmla="*/ 0 h 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 h="990">
                  <a:moveTo>
                    <a:pt x="0" y="0"/>
                  </a:moveTo>
                  <a:lnTo>
                    <a:pt x="0" y="0"/>
                  </a:lnTo>
                  <a:lnTo>
                    <a:pt x="0" y="0"/>
                  </a:lnTo>
                  <a:cubicBezTo>
                    <a:pt x="0" y="989"/>
                    <a:pt x="0" y="989"/>
                    <a:pt x="0" y="989"/>
                  </a:cubicBezTo>
                  <a:cubicBezTo>
                    <a:pt x="395" y="793"/>
                    <a:pt x="395" y="793"/>
                    <a:pt x="395" y="793"/>
                  </a:cubicBezTo>
                  <a:cubicBezTo>
                    <a:pt x="395" y="66"/>
                    <a:pt x="395" y="66"/>
                    <a:pt x="395" y="66"/>
                  </a:cubicBezTo>
                  <a:cubicBezTo>
                    <a:pt x="370" y="57"/>
                    <a:pt x="370" y="57"/>
                    <a:pt x="370" y="57"/>
                  </a:cubicBezTo>
                  <a:cubicBezTo>
                    <a:pt x="305" y="41"/>
                    <a:pt x="138" y="0"/>
                    <a:pt x="0" y="0"/>
                  </a:cubicBezTo>
                </a:path>
              </a:pathLst>
            </a:custGeom>
            <a:solidFill>
              <a:srgbClr val="ECB9B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1539"/>
            <p:cNvSpPr>
              <a:spLocks noChangeArrowheads="1"/>
            </p:cNvSpPr>
            <p:nvPr/>
          </p:nvSpPr>
          <p:spPr bwMode="auto">
            <a:xfrm>
              <a:off x="5102174" y="2955510"/>
              <a:ext cx="301625" cy="374650"/>
            </a:xfrm>
            <a:custGeom>
              <a:avLst/>
              <a:gdLst>
                <a:gd name="T0" fmla="*/ 793 w 839"/>
                <a:gd name="T1" fmla="*/ 57 h 1042"/>
                <a:gd name="T2" fmla="*/ 793 w 839"/>
                <a:gd name="T3" fmla="*/ 57 h 1042"/>
                <a:gd name="T4" fmla="*/ 419 w 839"/>
                <a:gd name="T5" fmla="*/ 0 h 1042"/>
                <a:gd name="T6" fmla="*/ 45 w 839"/>
                <a:gd name="T7" fmla="*/ 57 h 1042"/>
                <a:gd name="T8" fmla="*/ 0 w 839"/>
                <a:gd name="T9" fmla="*/ 69 h 1042"/>
                <a:gd name="T10" fmla="*/ 0 w 839"/>
                <a:gd name="T11" fmla="*/ 834 h 1042"/>
                <a:gd name="T12" fmla="*/ 419 w 839"/>
                <a:gd name="T13" fmla="*/ 1041 h 1042"/>
                <a:gd name="T14" fmla="*/ 838 w 839"/>
                <a:gd name="T15" fmla="*/ 834 h 1042"/>
                <a:gd name="T16" fmla="*/ 838 w 839"/>
                <a:gd name="T17" fmla="*/ 69 h 1042"/>
                <a:gd name="T18" fmla="*/ 793 w 839"/>
                <a:gd name="T19" fmla="*/ 57 h 1042"/>
                <a:gd name="T20" fmla="*/ 789 w 839"/>
                <a:gd name="T21" fmla="*/ 801 h 1042"/>
                <a:gd name="T22" fmla="*/ 789 w 839"/>
                <a:gd name="T23" fmla="*/ 801 h 1042"/>
                <a:gd name="T24" fmla="*/ 419 w 839"/>
                <a:gd name="T25" fmla="*/ 988 h 1042"/>
                <a:gd name="T26" fmla="*/ 49 w 839"/>
                <a:gd name="T27" fmla="*/ 801 h 1042"/>
                <a:gd name="T28" fmla="*/ 49 w 839"/>
                <a:gd name="T29" fmla="*/ 106 h 1042"/>
                <a:gd name="T30" fmla="*/ 57 w 839"/>
                <a:gd name="T31" fmla="*/ 106 h 1042"/>
                <a:gd name="T32" fmla="*/ 419 w 839"/>
                <a:gd name="T33" fmla="*/ 49 h 1042"/>
                <a:gd name="T34" fmla="*/ 781 w 839"/>
                <a:gd name="T35" fmla="*/ 106 h 1042"/>
                <a:gd name="T36" fmla="*/ 789 w 839"/>
                <a:gd name="T37" fmla="*/ 106 h 1042"/>
                <a:gd name="T38" fmla="*/ 789 w 839"/>
                <a:gd name="T39" fmla="*/ 801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9" h="1042">
                  <a:moveTo>
                    <a:pt x="793" y="57"/>
                  </a:moveTo>
                  <a:lnTo>
                    <a:pt x="793" y="57"/>
                  </a:lnTo>
                  <a:cubicBezTo>
                    <a:pt x="728" y="41"/>
                    <a:pt x="557" y="0"/>
                    <a:pt x="419" y="0"/>
                  </a:cubicBezTo>
                  <a:cubicBezTo>
                    <a:pt x="281" y="0"/>
                    <a:pt x="110" y="41"/>
                    <a:pt x="45" y="57"/>
                  </a:cubicBezTo>
                  <a:cubicBezTo>
                    <a:pt x="0" y="69"/>
                    <a:pt x="0" y="69"/>
                    <a:pt x="0" y="69"/>
                  </a:cubicBezTo>
                  <a:cubicBezTo>
                    <a:pt x="0" y="834"/>
                    <a:pt x="0" y="834"/>
                    <a:pt x="0" y="834"/>
                  </a:cubicBezTo>
                  <a:cubicBezTo>
                    <a:pt x="419" y="1041"/>
                    <a:pt x="419" y="1041"/>
                    <a:pt x="419" y="1041"/>
                  </a:cubicBezTo>
                  <a:cubicBezTo>
                    <a:pt x="838" y="834"/>
                    <a:pt x="838" y="834"/>
                    <a:pt x="838" y="834"/>
                  </a:cubicBezTo>
                  <a:cubicBezTo>
                    <a:pt x="838" y="69"/>
                    <a:pt x="838" y="69"/>
                    <a:pt x="838" y="69"/>
                  </a:cubicBezTo>
                  <a:lnTo>
                    <a:pt x="793" y="57"/>
                  </a:lnTo>
                  <a:close/>
                  <a:moveTo>
                    <a:pt x="789" y="801"/>
                  </a:moveTo>
                  <a:lnTo>
                    <a:pt x="789" y="801"/>
                  </a:lnTo>
                  <a:cubicBezTo>
                    <a:pt x="419" y="988"/>
                    <a:pt x="419" y="988"/>
                    <a:pt x="419" y="988"/>
                  </a:cubicBezTo>
                  <a:cubicBezTo>
                    <a:pt x="49" y="801"/>
                    <a:pt x="49" y="801"/>
                    <a:pt x="49" y="801"/>
                  </a:cubicBezTo>
                  <a:cubicBezTo>
                    <a:pt x="49" y="106"/>
                    <a:pt x="49" y="106"/>
                    <a:pt x="49" y="106"/>
                  </a:cubicBezTo>
                  <a:cubicBezTo>
                    <a:pt x="57" y="106"/>
                    <a:pt x="57" y="106"/>
                    <a:pt x="57" y="106"/>
                  </a:cubicBezTo>
                  <a:cubicBezTo>
                    <a:pt x="122" y="85"/>
                    <a:pt x="285" y="49"/>
                    <a:pt x="419" y="49"/>
                  </a:cubicBezTo>
                  <a:cubicBezTo>
                    <a:pt x="553" y="49"/>
                    <a:pt x="716" y="85"/>
                    <a:pt x="781" y="106"/>
                  </a:cubicBezTo>
                  <a:cubicBezTo>
                    <a:pt x="789" y="106"/>
                    <a:pt x="789" y="106"/>
                    <a:pt x="789" y="106"/>
                  </a:cubicBezTo>
                  <a:lnTo>
                    <a:pt x="789" y="801"/>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540"/>
            <p:cNvSpPr>
              <a:spLocks noChangeArrowheads="1"/>
            </p:cNvSpPr>
            <p:nvPr/>
          </p:nvSpPr>
          <p:spPr bwMode="auto">
            <a:xfrm>
              <a:off x="5237111" y="3071398"/>
              <a:ext cx="33338" cy="33337"/>
            </a:xfrm>
            <a:custGeom>
              <a:avLst/>
              <a:gdLst>
                <a:gd name="T0" fmla="*/ 45 w 91"/>
                <a:gd name="T1" fmla="*/ 0 h 91"/>
                <a:gd name="T2" fmla="*/ 45 w 91"/>
                <a:gd name="T3" fmla="*/ 0 h 91"/>
                <a:gd name="T4" fmla="*/ 0 w 91"/>
                <a:gd name="T5" fmla="*/ 45 h 91"/>
                <a:gd name="T6" fmla="*/ 45 w 91"/>
                <a:gd name="T7" fmla="*/ 90 h 91"/>
                <a:gd name="T8" fmla="*/ 90 w 91"/>
                <a:gd name="T9" fmla="*/ 45 h 91"/>
                <a:gd name="T10" fmla="*/ 45 w 91"/>
                <a:gd name="T11" fmla="*/ 0 h 91"/>
              </a:gdLst>
              <a:ahLst/>
              <a:cxnLst>
                <a:cxn ang="0">
                  <a:pos x="T0" y="T1"/>
                </a:cxn>
                <a:cxn ang="0">
                  <a:pos x="T2" y="T3"/>
                </a:cxn>
                <a:cxn ang="0">
                  <a:pos x="T4" y="T5"/>
                </a:cxn>
                <a:cxn ang="0">
                  <a:pos x="T6" y="T7"/>
                </a:cxn>
                <a:cxn ang="0">
                  <a:pos x="T8" y="T9"/>
                </a:cxn>
                <a:cxn ang="0">
                  <a:pos x="T10" y="T11"/>
                </a:cxn>
              </a:cxnLst>
              <a:rect l="0" t="0" r="r" b="b"/>
              <a:pathLst>
                <a:path w="91" h="91">
                  <a:moveTo>
                    <a:pt x="45" y="0"/>
                  </a:moveTo>
                  <a:lnTo>
                    <a:pt x="45" y="0"/>
                  </a:lnTo>
                  <a:cubicBezTo>
                    <a:pt x="21" y="0"/>
                    <a:pt x="0" y="21"/>
                    <a:pt x="0" y="45"/>
                  </a:cubicBezTo>
                  <a:cubicBezTo>
                    <a:pt x="0" y="70"/>
                    <a:pt x="21" y="90"/>
                    <a:pt x="45" y="90"/>
                  </a:cubicBezTo>
                  <a:cubicBezTo>
                    <a:pt x="69" y="90"/>
                    <a:pt x="90" y="70"/>
                    <a:pt x="90" y="45"/>
                  </a:cubicBezTo>
                  <a:cubicBezTo>
                    <a:pt x="90" y="21"/>
                    <a:pt x="69" y="0"/>
                    <a:pt x="45"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541"/>
            <p:cNvSpPr>
              <a:spLocks noChangeArrowheads="1"/>
            </p:cNvSpPr>
            <p:nvPr/>
          </p:nvSpPr>
          <p:spPr bwMode="auto">
            <a:xfrm>
              <a:off x="5187899" y="3023773"/>
              <a:ext cx="128587" cy="203200"/>
            </a:xfrm>
            <a:custGeom>
              <a:avLst/>
              <a:gdLst>
                <a:gd name="T0" fmla="*/ 179 w 359"/>
                <a:gd name="T1" fmla="*/ 0 h 566"/>
                <a:gd name="T2" fmla="*/ 179 w 359"/>
                <a:gd name="T3" fmla="*/ 0 h 566"/>
                <a:gd name="T4" fmla="*/ 0 w 359"/>
                <a:gd name="T5" fmla="*/ 179 h 566"/>
                <a:gd name="T6" fmla="*/ 69 w 359"/>
                <a:gd name="T7" fmla="*/ 321 h 566"/>
                <a:gd name="T8" fmla="*/ 69 w 359"/>
                <a:gd name="T9" fmla="*/ 565 h 566"/>
                <a:gd name="T10" fmla="*/ 179 w 359"/>
                <a:gd name="T11" fmla="*/ 500 h 566"/>
                <a:gd name="T12" fmla="*/ 285 w 359"/>
                <a:gd name="T13" fmla="*/ 565 h 566"/>
                <a:gd name="T14" fmla="*/ 285 w 359"/>
                <a:gd name="T15" fmla="*/ 321 h 566"/>
                <a:gd name="T16" fmla="*/ 358 w 359"/>
                <a:gd name="T17" fmla="*/ 179 h 566"/>
                <a:gd name="T18" fmla="*/ 179 w 359"/>
                <a:gd name="T19" fmla="*/ 0 h 566"/>
                <a:gd name="T20" fmla="*/ 179 w 359"/>
                <a:gd name="T21" fmla="*/ 313 h 566"/>
                <a:gd name="T22" fmla="*/ 179 w 359"/>
                <a:gd name="T23" fmla="*/ 313 h 566"/>
                <a:gd name="T24" fmla="*/ 45 w 359"/>
                <a:gd name="T25" fmla="*/ 179 h 566"/>
                <a:gd name="T26" fmla="*/ 179 w 359"/>
                <a:gd name="T27" fmla="*/ 49 h 566"/>
                <a:gd name="T28" fmla="*/ 309 w 359"/>
                <a:gd name="T29" fmla="*/ 179 h 566"/>
                <a:gd name="T30" fmla="*/ 179 w 359"/>
                <a:gd name="T31" fmla="*/ 31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9" h="566">
                  <a:moveTo>
                    <a:pt x="179" y="0"/>
                  </a:moveTo>
                  <a:lnTo>
                    <a:pt x="179" y="0"/>
                  </a:lnTo>
                  <a:cubicBezTo>
                    <a:pt x="77" y="0"/>
                    <a:pt x="0" y="81"/>
                    <a:pt x="0" y="179"/>
                  </a:cubicBezTo>
                  <a:cubicBezTo>
                    <a:pt x="0" y="240"/>
                    <a:pt x="29" y="289"/>
                    <a:pt x="69" y="321"/>
                  </a:cubicBezTo>
                  <a:cubicBezTo>
                    <a:pt x="69" y="565"/>
                    <a:pt x="69" y="565"/>
                    <a:pt x="69" y="565"/>
                  </a:cubicBezTo>
                  <a:cubicBezTo>
                    <a:pt x="179" y="500"/>
                    <a:pt x="179" y="500"/>
                    <a:pt x="179" y="500"/>
                  </a:cubicBezTo>
                  <a:cubicBezTo>
                    <a:pt x="285" y="565"/>
                    <a:pt x="285" y="565"/>
                    <a:pt x="285" y="565"/>
                  </a:cubicBezTo>
                  <a:cubicBezTo>
                    <a:pt x="285" y="321"/>
                    <a:pt x="285" y="321"/>
                    <a:pt x="285" y="321"/>
                  </a:cubicBezTo>
                  <a:cubicBezTo>
                    <a:pt x="330" y="289"/>
                    <a:pt x="358" y="240"/>
                    <a:pt x="358" y="179"/>
                  </a:cubicBezTo>
                  <a:cubicBezTo>
                    <a:pt x="358" y="81"/>
                    <a:pt x="277" y="0"/>
                    <a:pt x="179" y="0"/>
                  </a:cubicBezTo>
                  <a:close/>
                  <a:moveTo>
                    <a:pt x="179" y="313"/>
                  </a:moveTo>
                  <a:lnTo>
                    <a:pt x="179" y="313"/>
                  </a:lnTo>
                  <a:cubicBezTo>
                    <a:pt x="106" y="313"/>
                    <a:pt x="45" y="252"/>
                    <a:pt x="45" y="179"/>
                  </a:cubicBezTo>
                  <a:cubicBezTo>
                    <a:pt x="45" y="106"/>
                    <a:pt x="106" y="49"/>
                    <a:pt x="179" y="49"/>
                  </a:cubicBezTo>
                  <a:cubicBezTo>
                    <a:pt x="252" y="49"/>
                    <a:pt x="309" y="106"/>
                    <a:pt x="309" y="179"/>
                  </a:cubicBezTo>
                  <a:cubicBezTo>
                    <a:pt x="309" y="252"/>
                    <a:pt x="252" y="313"/>
                    <a:pt x="179" y="313"/>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0" name="Group 47"/>
          <p:cNvGrpSpPr>
            <a:grpSpLocks noChangeAspect="1"/>
          </p:cNvGrpSpPr>
          <p:nvPr/>
        </p:nvGrpSpPr>
        <p:grpSpPr bwMode="auto">
          <a:xfrm>
            <a:off x="4368174" y="3769363"/>
            <a:ext cx="640340" cy="785788"/>
            <a:chOff x="3720" y="1737"/>
            <a:chExt cx="678" cy="832"/>
          </a:xfrm>
        </p:grpSpPr>
        <p:sp>
          <p:nvSpPr>
            <p:cNvPr id="63" name="Freeform 48"/>
            <p:cNvSpPr>
              <a:spLocks noEditPoints="1"/>
            </p:cNvSpPr>
            <p:nvPr/>
          </p:nvSpPr>
          <p:spPr bwMode="auto">
            <a:xfrm>
              <a:off x="3720" y="1953"/>
              <a:ext cx="233" cy="531"/>
            </a:xfrm>
            <a:custGeom>
              <a:avLst/>
              <a:gdLst>
                <a:gd name="T0" fmla="*/ 153 w 233"/>
                <a:gd name="T1" fmla="*/ 0 h 531"/>
                <a:gd name="T2" fmla="*/ 117 w 233"/>
                <a:gd name="T3" fmla="*/ 67 h 531"/>
                <a:gd name="T4" fmla="*/ 116 w 233"/>
                <a:gd name="T5" fmla="*/ 66 h 531"/>
                <a:gd name="T6" fmla="*/ 116 w 233"/>
                <a:gd name="T7" fmla="*/ 67 h 531"/>
                <a:gd name="T8" fmla="*/ 80 w 233"/>
                <a:gd name="T9" fmla="*/ 0 h 531"/>
                <a:gd name="T10" fmla="*/ 0 w 233"/>
                <a:gd name="T11" fmla="*/ 35 h 531"/>
                <a:gd name="T12" fmla="*/ 0 w 233"/>
                <a:gd name="T13" fmla="*/ 254 h 531"/>
                <a:gd name="T14" fmla="*/ 31 w 233"/>
                <a:gd name="T15" fmla="*/ 281 h 531"/>
                <a:gd name="T16" fmla="*/ 62 w 233"/>
                <a:gd name="T17" fmla="*/ 531 h 531"/>
                <a:gd name="T18" fmla="*/ 116 w 233"/>
                <a:gd name="T19" fmla="*/ 531 h 531"/>
                <a:gd name="T20" fmla="*/ 170 w 233"/>
                <a:gd name="T21" fmla="*/ 531 h 531"/>
                <a:gd name="T22" fmla="*/ 202 w 233"/>
                <a:gd name="T23" fmla="*/ 281 h 531"/>
                <a:gd name="T24" fmla="*/ 233 w 233"/>
                <a:gd name="T25" fmla="*/ 254 h 531"/>
                <a:gd name="T26" fmla="*/ 233 w 233"/>
                <a:gd name="T27" fmla="*/ 35 h 531"/>
                <a:gd name="T28" fmla="*/ 153 w 233"/>
                <a:gd name="T29" fmla="*/ 0 h 531"/>
                <a:gd name="T30" fmla="*/ 153 w 233"/>
                <a:gd name="T31" fmla="*/ 0 h 531"/>
                <a:gd name="T32" fmla="*/ 206 w 233"/>
                <a:gd name="T33" fmla="*/ 241 h 531"/>
                <a:gd name="T34" fmla="*/ 175 w 233"/>
                <a:gd name="T35" fmla="*/ 267 h 531"/>
                <a:gd name="T36" fmla="*/ 148 w 233"/>
                <a:gd name="T37" fmla="*/ 504 h 531"/>
                <a:gd name="T38" fmla="*/ 116 w 233"/>
                <a:gd name="T39" fmla="*/ 504 h 531"/>
                <a:gd name="T40" fmla="*/ 84 w 233"/>
                <a:gd name="T41" fmla="*/ 504 h 531"/>
                <a:gd name="T42" fmla="*/ 58 w 233"/>
                <a:gd name="T43" fmla="*/ 267 h 531"/>
                <a:gd name="T44" fmla="*/ 27 w 233"/>
                <a:gd name="T45" fmla="*/ 241 h 531"/>
                <a:gd name="T46" fmla="*/ 27 w 233"/>
                <a:gd name="T47" fmla="*/ 53 h 531"/>
                <a:gd name="T48" fmla="*/ 67 w 233"/>
                <a:gd name="T49" fmla="*/ 35 h 531"/>
                <a:gd name="T50" fmla="*/ 116 w 233"/>
                <a:gd name="T51" fmla="*/ 120 h 531"/>
                <a:gd name="T52" fmla="*/ 116 w 233"/>
                <a:gd name="T53" fmla="*/ 120 h 531"/>
                <a:gd name="T54" fmla="*/ 117 w 233"/>
                <a:gd name="T55" fmla="*/ 120 h 531"/>
                <a:gd name="T56" fmla="*/ 166 w 233"/>
                <a:gd name="T57" fmla="*/ 35 h 531"/>
                <a:gd name="T58" fmla="*/ 206 w 233"/>
                <a:gd name="T59" fmla="*/ 53 h 531"/>
                <a:gd name="T60" fmla="*/ 206 w 233"/>
                <a:gd name="T61" fmla="*/ 241 h 531"/>
                <a:gd name="T62" fmla="*/ 206 w 233"/>
                <a:gd name="T63" fmla="*/ 24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531">
                  <a:moveTo>
                    <a:pt x="153" y="0"/>
                  </a:moveTo>
                  <a:lnTo>
                    <a:pt x="117" y="67"/>
                  </a:lnTo>
                  <a:lnTo>
                    <a:pt x="116" y="66"/>
                  </a:lnTo>
                  <a:lnTo>
                    <a:pt x="116" y="67"/>
                  </a:lnTo>
                  <a:lnTo>
                    <a:pt x="80" y="0"/>
                  </a:lnTo>
                  <a:lnTo>
                    <a:pt x="0" y="35"/>
                  </a:lnTo>
                  <a:lnTo>
                    <a:pt x="0" y="254"/>
                  </a:lnTo>
                  <a:lnTo>
                    <a:pt x="31" y="281"/>
                  </a:lnTo>
                  <a:lnTo>
                    <a:pt x="62" y="531"/>
                  </a:lnTo>
                  <a:lnTo>
                    <a:pt x="116" y="531"/>
                  </a:lnTo>
                  <a:lnTo>
                    <a:pt x="170" y="531"/>
                  </a:lnTo>
                  <a:lnTo>
                    <a:pt x="202" y="281"/>
                  </a:lnTo>
                  <a:lnTo>
                    <a:pt x="233" y="254"/>
                  </a:lnTo>
                  <a:lnTo>
                    <a:pt x="233" y="35"/>
                  </a:lnTo>
                  <a:lnTo>
                    <a:pt x="153" y="0"/>
                  </a:lnTo>
                  <a:lnTo>
                    <a:pt x="153" y="0"/>
                  </a:lnTo>
                  <a:close/>
                  <a:moveTo>
                    <a:pt x="206" y="241"/>
                  </a:moveTo>
                  <a:lnTo>
                    <a:pt x="175" y="267"/>
                  </a:lnTo>
                  <a:lnTo>
                    <a:pt x="148" y="504"/>
                  </a:lnTo>
                  <a:lnTo>
                    <a:pt x="116" y="504"/>
                  </a:lnTo>
                  <a:lnTo>
                    <a:pt x="84" y="504"/>
                  </a:lnTo>
                  <a:lnTo>
                    <a:pt x="58" y="267"/>
                  </a:lnTo>
                  <a:lnTo>
                    <a:pt x="27" y="241"/>
                  </a:lnTo>
                  <a:lnTo>
                    <a:pt x="27" y="53"/>
                  </a:lnTo>
                  <a:lnTo>
                    <a:pt x="67" y="35"/>
                  </a:lnTo>
                  <a:lnTo>
                    <a:pt x="116" y="120"/>
                  </a:lnTo>
                  <a:lnTo>
                    <a:pt x="116" y="120"/>
                  </a:lnTo>
                  <a:lnTo>
                    <a:pt x="117" y="120"/>
                  </a:lnTo>
                  <a:lnTo>
                    <a:pt x="166" y="35"/>
                  </a:lnTo>
                  <a:lnTo>
                    <a:pt x="206" y="53"/>
                  </a:lnTo>
                  <a:lnTo>
                    <a:pt x="206" y="241"/>
                  </a:lnTo>
                  <a:lnTo>
                    <a:pt x="206" y="2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9"/>
            <p:cNvSpPr>
              <a:spLocks/>
            </p:cNvSpPr>
            <p:nvPr/>
          </p:nvSpPr>
          <p:spPr bwMode="auto">
            <a:xfrm>
              <a:off x="3747" y="1988"/>
              <a:ext cx="89" cy="469"/>
            </a:xfrm>
            <a:custGeom>
              <a:avLst/>
              <a:gdLst>
                <a:gd name="T0" fmla="*/ 89 w 89"/>
                <a:gd name="T1" fmla="*/ 85 h 469"/>
                <a:gd name="T2" fmla="*/ 40 w 89"/>
                <a:gd name="T3" fmla="*/ 0 h 469"/>
                <a:gd name="T4" fmla="*/ 0 w 89"/>
                <a:gd name="T5" fmla="*/ 18 h 469"/>
                <a:gd name="T6" fmla="*/ 0 w 89"/>
                <a:gd name="T7" fmla="*/ 206 h 469"/>
                <a:gd name="T8" fmla="*/ 31 w 89"/>
                <a:gd name="T9" fmla="*/ 232 h 469"/>
                <a:gd name="T10" fmla="*/ 57 w 89"/>
                <a:gd name="T11" fmla="*/ 469 h 469"/>
                <a:gd name="T12" fmla="*/ 89 w 89"/>
                <a:gd name="T13" fmla="*/ 469 h 469"/>
                <a:gd name="T14" fmla="*/ 89 w 89"/>
                <a:gd name="T15" fmla="*/ 85 h 469"/>
                <a:gd name="T16" fmla="*/ 89 w 89"/>
                <a:gd name="T17" fmla="*/ 85 h 469"/>
                <a:gd name="T18" fmla="*/ 89 w 89"/>
                <a:gd name="T19" fmla="*/ 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469">
                  <a:moveTo>
                    <a:pt x="89" y="85"/>
                  </a:moveTo>
                  <a:lnTo>
                    <a:pt x="40" y="0"/>
                  </a:lnTo>
                  <a:lnTo>
                    <a:pt x="0" y="18"/>
                  </a:lnTo>
                  <a:lnTo>
                    <a:pt x="0" y="206"/>
                  </a:lnTo>
                  <a:lnTo>
                    <a:pt x="31" y="232"/>
                  </a:lnTo>
                  <a:lnTo>
                    <a:pt x="57" y="469"/>
                  </a:lnTo>
                  <a:lnTo>
                    <a:pt x="89" y="469"/>
                  </a:lnTo>
                  <a:lnTo>
                    <a:pt x="89" y="85"/>
                  </a:lnTo>
                  <a:lnTo>
                    <a:pt x="89" y="85"/>
                  </a:lnTo>
                  <a:lnTo>
                    <a:pt x="89" y="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0"/>
            <p:cNvSpPr>
              <a:spLocks/>
            </p:cNvSpPr>
            <p:nvPr/>
          </p:nvSpPr>
          <p:spPr bwMode="auto">
            <a:xfrm>
              <a:off x="3836" y="1988"/>
              <a:ext cx="90" cy="469"/>
            </a:xfrm>
            <a:custGeom>
              <a:avLst/>
              <a:gdLst>
                <a:gd name="T0" fmla="*/ 50 w 90"/>
                <a:gd name="T1" fmla="*/ 0 h 469"/>
                <a:gd name="T2" fmla="*/ 1 w 90"/>
                <a:gd name="T3" fmla="*/ 85 h 469"/>
                <a:gd name="T4" fmla="*/ 0 w 90"/>
                <a:gd name="T5" fmla="*/ 85 h 469"/>
                <a:gd name="T6" fmla="*/ 0 w 90"/>
                <a:gd name="T7" fmla="*/ 469 h 469"/>
                <a:gd name="T8" fmla="*/ 32 w 90"/>
                <a:gd name="T9" fmla="*/ 469 h 469"/>
                <a:gd name="T10" fmla="*/ 59 w 90"/>
                <a:gd name="T11" fmla="*/ 232 h 469"/>
                <a:gd name="T12" fmla="*/ 90 w 90"/>
                <a:gd name="T13" fmla="*/ 206 h 469"/>
                <a:gd name="T14" fmla="*/ 90 w 90"/>
                <a:gd name="T15" fmla="*/ 18 h 469"/>
                <a:gd name="T16" fmla="*/ 50 w 90"/>
                <a:gd name="T17" fmla="*/ 0 h 469"/>
                <a:gd name="T18" fmla="*/ 50 w 90"/>
                <a:gd name="T1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50" y="0"/>
                  </a:moveTo>
                  <a:lnTo>
                    <a:pt x="1" y="85"/>
                  </a:lnTo>
                  <a:lnTo>
                    <a:pt x="0" y="85"/>
                  </a:lnTo>
                  <a:lnTo>
                    <a:pt x="0" y="469"/>
                  </a:lnTo>
                  <a:lnTo>
                    <a:pt x="32" y="469"/>
                  </a:lnTo>
                  <a:lnTo>
                    <a:pt x="59" y="232"/>
                  </a:lnTo>
                  <a:lnTo>
                    <a:pt x="90" y="206"/>
                  </a:lnTo>
                  <a:lnTo>
                    <a:pt x="90" y="18"/>
                  </a:lnTo>
                  <a:lnTo>
                    <a:pt x="50" y="0"/>
                  </a:lnTo>
                  <a:lnTo>
                    <a:pt x="5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1"/>
            <p:cNvSpPr>
              <a:spLocks noEditPoints="1"/>
            </p:cNvSpPr>
            <p:nvPr/>
          </p:nvSpPr>
          <p:spPr bwMode="auto">
            <a:xfrm>
              <a:off x="4165" y="1953"/>
              <a:ext cx="233" cy="531"/>
            </a:xfrm>
            <a:custGeom>
              <a:avLst/>
              <a:gdLst>
                <a:gd name="T0" fmla="*/ 153 w 233"/>
                <a:gd name="T1" fmla="*/ 0 h 531"/>
                <a:gd name="T2" fmla="*/ 117 w 233"/>
                <a:gd name="T3" fmla="*/ 67 h 531"/>
                <a:gd name="T4" fmla="*/ 117 w 233"/>
                <a:gd name="T5" fmla="*/ 66 h 531"/>
                <a:gd name="T6" fmla="*/ 116 w 233"/>
                <a:gd name="T7" fmla="*/ 67 h 531"/>
                <a:gd name="T8" fmla="*/ 80 w 233"/>
                <a:gd name="T9" fmla="*/ 0 h 531"/>
                <a:gd name="T10" fmla="*/ 0 w 233"/>
                <a:gd name="T11" fmla="*/ 35 h 531"/>
                <a:gd name="T12" fmla="*/ 0 w 233"/>
                <a:gd name="T13" fmla="*/ 254 h 531"/>
                <a:gd name="T14" fmla="*/ 31 w 233"/>
                <a:gd name="T15" fmla="*/ 281 h 531"/>
                <a:gd name="T16" fmla="*/ 63 w 233"/>
                <a:gd name="T17" fmla="*/ 531 h 531"/>
                <a:gd name="T18" fmla="*/ 117 w 233"/>
                <a:gd name="T19" fmla="*/ 531 h 531"/>
                <a:gd name="T20" fmla="*/ 171 w 233"/>
                <a:gd name="T21" fmla="*/ 531 h 531"/>
                <a:gd name="T22" fmla="*/ 202 w 233"/>
                <a:gd name="T23" fmla="*/ 281 h 531"/>
                <a:gd name="T24" fmla="*/ 233 w 233"/>
                <a:gd name="T25" fmla="*/ 254 h 531"/>
                <a:gd name="T26" fmla="*/ 233 w 233"/>
                <a:gd name="T27" fmla="*/ 35 h 531"/>
                <a:gd name="T28" fmla="*/ 153 w 233"/>
                <a:gd name="T29" fmla="*/ 0 h 531"/>
                <a:gd name="T30" fmla="*/ 153 w 233"/>
                <a:gd name="T31" fmla="*/ 0 h 531"/>
                <a:gd name="T32" fmla="*/ 207 w 233"/>
                <a:gd name="T33" fmla="*/ 241 h 531"/>
                <a:gd name="T34" fmla="*/ 175 w 233"/>
                <a:gd name="T35" fmla="*/ 267 h 531"/>
                <a:gd name="T36" fmla="*/ 148 w 233"/>
                <a:gd name="T37" fmla="*/ 504 h 531"/>
                <a:gd name="T38" fmla="*/ 117 w 233"/>
                <a:gd name="T39" fmla="*/ 504 h 531"/>
                <a:gd name="T40" fmla="*/ 85 w 233"/>
                <a:gd name="T41" fmla="*/ 504 h 531"/>
                <a:gd name="T42" fmla="*/ 58 w 233"/>
                <a:gd name="T43" fmla="*/ 267 h 531"/>
                <a:gd name="T44" fmla="*/ 27 w 233"/>
                <a:gd name="T45" fmla="*/ 241 h 531"/>
                <a:gd name="T46" fmla="*/ 27 w 233"/>
                <a:gd name="T47" fmla="*/ 53 h 531"/>
                <a:gd name="T48" fmla="*/ 67 w 233"/>
                <a:gd name="T49" fmla="*/ 35 h 531"/>
                <a:gd name="T50" fmla="*/ 116 w 233"/>
                <a:gd name="T51" fmla="*/ 120 h 531"/>
                <a:gd name="T52" fmla="*/ 117 w 233"/>
                <a:gd name="T53" fmla="*/ 120 h 531"/>
                <a:gd name="T54" fmla="*/ 117 w 233"/>
                <a:gd name="T55" fmla="*/ 120 h 531"/>
                <a:gd name="T56" fmla="*/ 166 w 233"/>
                <a:gd name="T57" fmla="*/ 35 h 531"/>
                <a:gd name="T58" fmla="*/ 207 w 233"/>
                <a:gd name="T59" fmla="*/ 53 h 531"/>
                <a:gd name="T60" fmla="*/ 207 w 233"/>
                <a:gd name="T61" fmla="*/ 241 h 531"/>
                <a:gd name="T62" fmla="*/ 207 w 233"/>
                <a:gd name="T63" fmla="*/ 24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531">
                  <a:moveTo>
                    <a:pt x="153" y="0"/>
                  </a:moveTo>
                  <a:lnTo>
                    <a:pt x="117" y="67"/>
                  </a:lnTo>
                  <a:lnTo>
                    <a:pt x="117" y="66"/>
                  </a:lnTo>
                  <a:lnTo>
                    <a:pt x="116" y="67"/>
                  </a:lnTo>
                  <a:lnTo>
                    <a:pt x="80" y="0"/>
                  </a:lnTo>
                  <a:lnTo>
                    <a:pt x="0" y="35"/>
                  </a:lnTo>
                  <a:lnTo>
                    <a:pt x="0" y="254"/>
                  </a:lnTo>
                  <a:lnTo>
                    <a:pt x="31" y="281"/>
                  </a:lnTo>
                  <a:lnTo>
                    <a:pt x="63" y="531"/>
                  </a:lnTo>
                  <a:lnTo>
                    <a:pt x="117" y="531"/>
                  </a:lnTo>
                  <a:lnTo>
                    <a:pt x="171" y="531"/>
                  </a:lnTo>
                  <a:lnTo>
                    <a:pt x="202" y="281"/>
                  </a:lnTo>
                  <a:lnTo>
                    <a:pt x="233" y="254"/>
                  </a:lnTo>
                  <a:lnTo>
                    <a:pt x="233" y="35"/>
                  </a:lnTo>
                  <a:lnTo>
                    <a:pt x="153" y="0"/>
                  </a:lnTo>
                  <a:lnTo>
                    <a:pt x="153" y="0"/>
                  </a:lnTo>
                  <a:close/>
                  <a:moveTo>
                    <a:pt x="207" y="241"/>
                  </a:moveTo>
                  <a:lnTo>
                    <a:pt x="175" y="267"/>
                  </a:lnTo>
                  <a:lnTo>
                    <a:pt x="148" y="504"/>
                  </a:lnTo>
                  <a:lnTo>
                    <a:pt x="117" y="504"/>
                  </a:lnTo>
                  <a:lnTo>
                    <a:pt x="85" y="504"/>
                  </a:lnTo>
                  <a:lnTo>
                    <a:pt x="58" y="267"/>
                  </a:lnTo>
                  <a:lnTo>
                    <a:pt x="27" y="241"/>
                  </a:lnTo>
                  <a:lnTo>
                    <a:pt x="27" y="53"/>
                  </a:lnTo>
                  <a:lnTo>
                    <a:pt x="67" y="35"/>
                  </a:lnTo>
                  <a:lnTo>
                    <a:pt x="116" y="120"/>
                  </a:lnTo>
                  <a:lnTo>
                    <a:pt x="117" y="120"/>
                  </a:lnTo>
                  <a:lnTo>
                    <a:pt x="117" y="120"/>
                  </a:lnTo>
                  <a:lnTo>
                    <a:pt x="166" y="35"/>
                  </a:lnTo>
                  <a:lnTo>
                    <a:pt x="207" y="53"/>
                  </a:lnTo>
                  <a:lnTo>
                    <a:pt x="207" y="241"/>
                  </a:lnTo>
                  <a:lnTo>
                    <a:pt x="207" y="2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2"/>
            <p:cNvSpPr>
              <a:spLocks/>
            </p:cNvSpPr>
            <p:nvPr/>
          </p:nvSpPr>
          <p:spPr bwMode="auto">
            <a:xfrm>
              <a:off x="4192" y="1988"/>
              <a:ext cx="90" cy="469"/>
            </a:xfrm>
            <a:custGeom>
              <a:avLst/>
              <a:gdLst>
                <a:gd name="T0" fmla="*/ 89 w 90"/>
                <a:gd name="T1" fmla="*/ 85 h 469"/>
                <a:gd name="T2" fmla="*/ 40 w 90"/>
                <a:gd name="T3" fmla="*/ 0 h 469"/>
                <a:gd name="T4" fmla="*/ 0 w 90"/>
                <a:gd name="T5" fmla="*/ 18 h 469"/>
                <a:gd name="T6" fmla="*/ 0 w 90"/>
                <a:gd name="T7" fmla="*/ 206 h 469"/>
                <a:gd name="T8" fmla="*/ 31 w 90"/>
                <a:gd name="T9" fmla="*/ 232 h 469"/>
                <a:gd name="T10" fmla="*/ 58 w 90"/>
                <a:gd name="T11" fmla="*/ 469 h 469"/>
                <a:gd name="T12" fmla="*/ 90 w 90"/>
                <a:gd name="T13" fmla="*/ 469 h 469"/>
                <a:gd name="T14" fmla="*/ 90 w 90"/>
                <a:gd name="T15" fmla="*/ 85 h 469"/>
                <a:gd name="T16" fmla="*/ 89 w 90"/>
                <a:gd name="T17" fmla="*/ 85 h 469"/>
                <a:gd name="T18" fmla="*/ 89 w 90"/>
                <a:gd name="T19" fmla="*/ 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89" y="85"/>
                  </a:moveTo>
                  <a:lnTo>
                    <a:pt x="40" y="0"/>
                  </a:lnTo>
                  <a:lnTo>
                    <a:pt x="0" y="18"/>
                  </a:lnTo>
                  <a:lnTo>
                    <a:pt x="0" y="206"/>
                  </a:lnTo>
                  <a:lnTo>
                    <a:pt x="31" y="232"/>
                  </a:lnTo>
                  <a:lnTo>
                    <a:pt x="58" y="469"/>
                  </a:lnTo>
                  <a:lnTo>
                    <a:pt x="90" y="469"/>
                  </a:lnTo>
                  <a:lnTo>
                    <a:pt x="90" y="85"/>
                  </a:lnTo>
                  <a:lnTo>
                    <a:pt x="89" y="85"/>
                  </a:lnTo>
                  <a:lnTo>
                    <a:pt x="89" y="8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3"/>
            <p:cNvSpPr>
              <a:spLocks/>
            </p:cNvSpPr>
            <p:nvPr/>
          </p:nvSpPr>
          <p:spPr bwMode="auto">
            <a:xfrm>
              <a:off x="4282" y="1988"/>
              <a:ext cx="90" cy="469"/>
            </a:xfrm>
            <a:custGeom>
              <a:avLst/>
              <a:gdLst>
                <a:gd name="T0" fmla="*/ 49 w 90"/>
                <a:gd name="T1" fmla="*/ 0 h 469"/>
                <a:gd name="T2" fmla="*/ 0 w 90"/>
                <a:gd name="T3" fmla="*/ 85 h 469"/>
                <a:gd name="T4" fmla="*/ 0 w 90"/>
                <a:gd name="T5" fmla="*/ 85 h 469"/>
                <a:gd name="T6" fmla="*/ 0 w 90"/>
                <a:gd name="T7" fmla="*/ 469 h 469"/>
                <a:gd name="T8" fmla="*/ 31 w 90"/>
                <a:gd name="T9" fmla="*/ 469 h 469"/>
                <a:gd name="T10" fmla="*/ 58 w 90"/>
                <a:gd name="T11" fmla="*/ 232 h 469"/>
                <a:gd name="T12" fmla="*/ 90 w 90"/>
                <a:gd name="T13" fmla="*/ 206 h 469"/>
                <a:gd name="T14" fmla="*/ 90 w 90"/>
                <a:gd name="T15" fmla="*/ 18 h 469"/>
                <a:gd name="T16" fmla="*/ 49 w 90"/>
                <a:gd name="T17" fmla="*/ 0 h 469"/>
                <a:gd name="T18" fmla="*/ 49 w 90"/>
                <a:gd name="T1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9">
                  <a:moveTo>
                    <a:pt x="49" y="0"/>
                  </a:moveTo>
                  <a:lnTo>
                    <a:pt x="0" y="85"/>
                  </a:lnTo>
                  <a:lnTo>
                    <a:pt x="0" y="85"/>
                  </a:lnTo>
                  <a:lnTo>
                    <a:pt x="0" y="469"/>
                  </a:lnTo>
                  <a:lnTo>
                    <a:pt x="31" y="469"/>
                  </a:lnTo>
                  <a:lnTo>
                    <a:pt x="58" y="232"/>
                  </a:lnTo>
                  <a:lnTo>
                    <a:pt x="90" y="206"/>
                  </a:lnTo>
                  <a:lnTo>
                    <a:pt x="90" y="18"/>
                  </a:lnTo>
                  <a:lnTo>
                    <a:pt x="49" y="0"/>
                  </a:lnTo>
                  <a:lnTo>
                    <a:pt x="49" y="0"/>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4"/>
            <p:cNvSpPr>
              <a:spLocks noEditPoints="1"/>
            </p:cNvSpPr>
            <p:nvPr/>
          </p:nvSpPr>
          <p:spPr bwMode="auto">
            <a:xfrm>
              <a:off x="3785" y="1803"/>
              <a:ext cx="103" cy="143"/>
            </a:xfrm>
            <a:custGeom>
              <a:avLst/>
              <a:gdLst>
                <a:gd name="T0" fmla="*/ 113 w 186"/>
                <a:gd name="T1" fmla="*/ 8 h 259"/>
                <a:gd name="T2" fmla="*/ 97 w 186"/>
                <a:gd name="T3" fmla="*/ 0 h 259"/>
                <a:gd name="T4" fmla="*/ 73 w 186"/>
                <a:gd name="T5" fmla="*/ 8 h 259"/>
                <a:gd name="T6" fmla="*/ 8 w 186"/>
                <a:gd name="T7" fmla="*/ 56 h 259"/>
                <a:gd name="T8" fmla="*/ 8 w 186"/>
                <a:gd name="T9" fmla="*/ 121 h 259"/>
                <a:gd name="T10" fmla="*/ 16 w 186"/>
                <a:gd name="T11" fmla="*/ 186 h 259"/>
                <a:gd name="T12" fmla="*/ 89 w 186"/>
                <a:gd name="T13" fmla="*/ 259 h 259"/>
                <a:gd name="T14" fmla="*/ 97 w 186"/>
                <a:gd name="T15" fmla="*/ 259 h 259"/>
                <a:gd name="T16" fmla="*/ 170 w 186"/>
                <a:gd name="T17" fmla="*/ 194 h 259"/>
                <a:gd name="T18" fmla="*/ 178 w 186"/>
                <a:gd name="T19" fmla="*/ 121 h 259"/>
                <a:gd name="T20" fmla="*/ 178 w 186"/>
                <a:gd name="T21" fmla="*/ 56 h 259"/>
                <a:gd name="T22" fmla="*/ 113 w 186"/>
                <a:gd name="T23" fmla="*/ 8 h 259"/>
                <a:gd name="T24" fmla="*/ 138 w 186"/>
                <a:gd name="T25" fmla="*/ 178 h 259"/>
                <a:gd name="T26" fmla="*/ 97 w 186"/>
                <a:gd name="T27" fmla="*/ 226 h 259"/>
                <a:gd name="T28" fmla="*/ 89 w 186"/>
                <a:gd name="T29" fmla="*/ 226 h 259"/>
                <a:gd name="T30" fmla="*/ 48 w 186"/>
                <a:gd name="T31" fmla="*/ 178 h 259"/>
                <a:gd name="T32" fmla="*/ 48 w 186"/>
                <a:gd name="T33" fmla="*/ 97 h 259"/>
                <a:gd name="T34" fmla="*/ 56 w 186"/>
                <a:gd name="T35" fmla="*/ 81 h 259"/>
                <a:gd name="T36" fmla="*/ 65 w 186"/>
                <a:gd name="T37" fmla="*/ 81 h 259"/>
                <a:gd name="T38" fmla="*/ 113 w 186"/>
                <a:gd name="T39" fmla="*/ 73 h 259"/>
                <a:gd name="T40" fmla="*/ 138 w 186"/>
                <a:gd name="T41" fmla="*/ 97 h 259"/>
                <a:gd name="T42" fmla="*/ 138 w 186"/>
                <a:gd name="T43" fmla="*/ 17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59">
                  <a:moveTo>
                    <a:pt x="113" y="8"/>
                  </a:moveTo>
                  <a:cubicBezTo>
                    <a:pt x="113" y="8"/>
                    <a:pt x="105" y="0"/>
                    <a:pt x="97" y="0"/>
                  </a:cubicBezTo>
                  <a:cubicBezTo>
                    <a:pt x="81" y="0"/>
                    <a:pt x="73" y="8"/>
                    <a:pt x="73" y="8"/>
                  </a:cubicBezTo>
                  <a:cubicBezTo>
                    <a:pt x="32" y="32"/>
                    <a:pt x="24" y="24"/>
                    <a:pt x="8" y="56"/>
                  </a:cubicBezTo>
                  <a:cubicBezTo>
                    <a:pt x="0" y="81"/>
                    <a:pt x="8" y="105"/>
                    <a:pt x="8" y="121"/>
                  </a:cubicBezTo>
                  <a:cubicBezTo>
                    <a:pt x="8" y="170"/>
                    <a:pt x="16" y="186"/>
                    <a:pt x="16" y="186"/>
                  </a:cubicBezTo>
                  <a:cubicBezTo>
                    <a:pt x="40" y="259"/>
                    <a:pt x="81" y="259"/>
                    <a:pt x="89" y="259"/>
                  </a:cubicBezTo>
                  <a:cubicBezTo>
                    <a:pt x="97" y="259"/>
                    <a:pt x="97" y="259"/>
                    <a:pt x="97" y="259"/>
                  </a:cubicBezTo>
                  <a:cubicBezTo>
                    <a:pt x="105" y="259"/>
                    <a:pt x="146" y="259"/>
                    <a:pt x="170" y="194"/>
                  </a:cubicBezTo>
                  <a:cubicBezTo>
                    <a:pt x="170" y="186"/>
                    <a:pt x="178" y="170"/>
                    <a:pt x="178" y="121"/>
                  </a:cubicBezTo>
                  <a:cubicBezTo>
                    <a:pt x="178" y="105"/>
                    <a:pt x="186" y="81"/>
                    <a:pt x="178" y="56"/>
                  </a:cubicBezTo>
                  <a:cubicBezTo>
                    <a:pt x="162" y="24"/>
                    <a:pt x="154" y="32"/>
                    <a:pt x="113" y="8"/>
                  </a:cubicBezTo>
                  <a:close/>
                  <a:moveTo>
                    <a:pt x="138" y="178"/>
                  </a:moveTo>
                  <a:cubicBezTo>
                    <a:pt x="121" y="226"/>
                    <a:pt x="97" y="226"/>
                    <a:pt x="97" y="226"/>
                  </a:cubicBezTo>
                  <a:cubicBezTo>
                    <a:pt x="89" y="226"/>
                    <a:pt x="89" y="226"/>
                    <a:pt x="89" y="226"/>
                  </a:cubicBezTo>
                  <a:cubicBezTo>
                    <a:pt x="89" y="226"/>
                    <a:pt x="65" y="226"/>
                    <a:pt x="48" y="178"/>
                  </a:cubicBezTo>
                  <a:cubicBezTo>
                    <a:pt x="48" y="178"/>
                    <a:pt x="40" y="154"/>
                    <a:pt x="48" y="97"/>
                  </a:cubicBezTo>
                  <a:cubicBezTo>
                    <a:pt x="48" y="97"/>
                    <a:pt x="48" y="89"/>
                    <a:pt x="56" y="81"/>
                  </a:cubicBezTo>
                  <a:cubicBezTo>
                    <a:pt x="65" y="81"/>
                    <a:pt x="65" y="81"/>
                    <a:pt x="65" y="81"/>
                  </a:cubicBezTo>
                  <a:cubicBezTo>
                    <a:pt x="81" y="81"/>
                    <a:pt x="97" y="73"/>
                    <a:pt x="113" y="73"/>
                  </a:cubicBezTo>
                  <a:cubicBezTo>
                    <a:pt x="138" y="81"/>
                    <a:pt x="138" y="97"/>
                    <a:pt x="138" y="97"/>
                  </a:cubicBezTo>
                  <a:cubicBezTo>
                    <a:pt x="146" y="154"/>
                    <a:pt x="138" y="178"/>
                    <a:pt x="138" y="17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5"/>
            <p:cNvSpPr>
              <a:spLocks/>
            </p:cNvSpPr>
            <p:nvPr/>
          </p:nvSpPr>
          <p:spPr bwMode="auto">
            <a:xfrm>
              <a:off x="3807" y="1844"/>
              <a:ext cx="59" cy="84"/>
            </a:xfrm>
            <a:custGeom>
              <a:avLst/>
              <a:gdLst>
                <a:gd name="T0" fmla="*/ 73 w 106"/>
                <a:gd name="T1" fmla="*/ 0 h 153"/>
                <a:gd name="T2" fmla="*/ 25 w 106"/>
                <a:gd name="T3" fmla="*/ 8 h 153"/>
                <a:gd name="T4" fmla="*/ 16 w 106"/>
                <a:gd name="T5" fmla="*/ 8 h 153"/>
                <a:gd name="T6" fmla="*/ 8 w 106"/>
                <a:gd name="T7" fmla="*/ 24 h 153"/>
                <a:gd name="T8" fmla="*/ 8 w 106"/>
                <a:gd name="T9" fmla="*/ 105 h 153"/>
                <a:gd name="T10" fmla="*/ 49 w 106"/>
                <a:gd name="T11" fmla="*/ 153 h 153"/>
                <a:gd name="T12" fmla="*/ 57 w 106"/>
                <a:gd name="T13" fmla="*/ 153 h 153"/>
                <a:gd name="T14" fmla="*/ 98 w 106"/>
                <a:gd name="T15" fmla="*/ 105 h 153"/>
                <a:gd name="T16" fmla="*/ 98 w 106"/>
                <a:gd name="T17" fmla="*/ 24 h 153"/>
                <a:gd name="T18" fmla="*/ 73 w 106"/>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3">
                  <a:moveTo>
                    <a:pt x="73" y="0"/>
                  </a:moveTo>
                  <a:cubicBezTo>
                    <a:pt x="57" y="0"/>
                    <a:pt x="41" y="8"/>
                    <a:pt x="25" y="8"/>
                  </a:cubicBezTo>
                  <a:cubicBezTo>
                    <a:pt x="16" y="8"/>
                    <a:pt x="16" y="8"/>
                    <a:pt x="16" y="8"/>
                  </a:cubicBezTo>
                  <a:cubicBezTo>
                    <a:pt x="8" y="16"/>
                    <a:pt x="8" y="24"/>
                    <a:pt x="8" y="24"/>
                  </a:cubicBezTo>
                  <a:cubicBezTo>
                    <a:pt x="0" y="81"/>
                    <a:pt x="8" y="105"/>
                    <a:pt x="8" y="105"/>
                  </a:cubicBezTo>
                  <a:cubicBezTo>
                    <a:pt x="25" y="153"/>
                    <a:pt x="49" y="153"/>
                    <a:pt x="49" y="153"/>
                  </a:cubicBezTo>
                  <a:cubicBezTo>
                    <a:pt x="49" y="153"/>
                    <a:pt x="49" y="153"/>
                    <a:pt x="57" y="153"/>
                  </a:cubicBezTo>
                  <a:cubicBezTo>
                    <a:pt x="57" y="153"/>
                    <a:pt x="81" y="153"/>
                    <a:pt x="98" y="105"/>
                  </a:cubicBezTo>
                  <a:cubicBezTo>
                    <a:pt x="98" y="105"/>
                    <a:pt x="106" y="81"/>
                    <a:pt x="98" y="24"/>
                  </a:cubicBezTo>
                  <a:cubicBezTo>
                    <a:pt x="98" y="24"/>
                    <a:pt x="98" y="8"/>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6"/>
            <p:cNvSpPr>
              <a:spLocks/>
            </p:cNvSpPr>
            <p:nvPr/>
          </p:nvSpPr>
          <p:spPr bwMode="auto">
            <a:xfrm>
              <a:off x="4009" y="2413"/>
              <a:ext cx="89" cy="125"/>
            </a:xfrm>
            <a:custGeom>
              <a:avLst/>
              <a:gdLst>
                <a:gd name="T0" fmla="*/ 8 w 162"/>
                <a:gd name="T1" fmla="*/ 227 h 227"/>
                <a:gd name="T2" fmla="*/ 162 w 162"/>
                <a:gd name="T3" fmla="*/ 227 h 227"/>
                <a:gd name="T4" fmla="*/ 162 w 162"/>
                <a:gd name="T5" fmla="*/ 0 h 227"/>
                <a:gd name="T6" fmla="*/ 0 w 162"/>
                <a:gd name="T7" fmla="*/ 0 h 227"/>
                <a:gd name="T8" fmla="*/ 8 w 162"/>
                <a:gd name="T9" fmla="*/ 227 h 227"/>
              </a:gdLst>
              <a:ahLst/>
              <a:cxnLst>
                <a:cxn ang="0">
                  <a:pos x="T0" y="T1"/>
                </a:cxn>
                <a:cxn ang="0">
                  <a:pos x="T2" y="T3"/>
                </a:cxn>
                <a:cxn ang="0">
                  <a:pos x="T4" y="T5"/>
                </a:cxn>
                <a:cxn ang="0">
                  <a:pos x="T6" y="T7"/>
                </a:cxn>
                <a:cxn ang="0">
                  <a:pos x="T8" y="T9"/>
                </a:cxn>
              </a:cxnLst>
              <a:rect l="0" t="0" r="r" b="b"/>
              <a:pathLst>
                <a:path w="162" h="227">
                  <a:moveTo>
                    <a:pt x="8" y="227"/>
                  </a:moveTo>
                  <a:cubicBezTo>
                    <a:pt x="8" y="227"/>
                    <a:pt x="8" y="227"/>
                    <a:pt x="162" y="227"/>
                  </a:cubicBezTo>
                  <a:cubicBezTo>
                    <a:pt x="162" y="0"/>
                    <a:pt x="162" y="0"/>
                    <a:pt x="162" y="0"/>
                  </a:cubicBezTo>
                  <a:cubicBezTo>
                    <a:pt x="162" y="0"/>
                    <a:pt x="162" y="0"/>
                    <a:pt x="0" y="0"/>
                  </a:cubicBezTo>
                  <a:cubicBezTo>
                    <a:pt x="0" y="0"/>
                    <a:pt x="0" y="0"/>
                    <a:pt x="8" y="2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7"/>
            <p:cNvSpPr>
              <a:spLocks/>
            </p:cNvSpPr>
            <p:nvPr/>
          </p:nvSpPr>
          <p:spPr bwMode="auto">
            <a:xfrm>
              <a:off x="3946" y="1953"/>
              <a:ext cx="223" cy="201"/>
            </a:xfrm>
            <a:custGeom>
              <a:avLst/>
              <a:gdLst>
                <a:gd name="T0" fmla="*/ 405 w 405"/>
                <a:gd name="T1" fmla="*/ 45 h 365"/>
                <a:gd name="T2" fmla="*/ 308 w 405"/>
                <a:gd name="T3" fmla="*/ 0 h 365"/>
                <a:gd name="T4" fmla="*/ 300 w 405"/>
                <a:gd name="T5" fmla="*/ 8 h 365"/>
                <a:gd name="T6" fmla="*/ 208 w 405"/>
                <a:gd name="T7" fmla="*/ 43 h 365"/>
                <a:gd name="T8" fmla="*/ 113 w 405"/>
                <a:gd name="T9" fmla="*/ 8 h 365"/>
                <a:gd name="T10" fmla="*/ 105 w 405"/>
                <a:gd name="T11" fmla="*/ 0 h 365"/>
                <a:gd name="T12" fmla="*/ 0 w 405"/>
                <a:gd name="T13" fmla="*/ 53 h 365"/>
                <a:gd name="T14" fmla="*/ 0 w 405"/>
                <a:gd name="T15" fmla="*/ 292 h 365"/>
                <a:gd name="T16" fmla="*/ 73 w 405"/>
                <a:gd name="T17" fmla="*/ 365 h 365"/>
                <a:gd name="T18" fmla="*/ 324 w 405"/>
                <a:gd name="T19" fmla="*/ 365 h 365"/>
                <a:gd name="T20" fmla="*/ 405 w 405"/>
                <a:gd name="T21" fmla="*/ 292 h 365"/>
                <a:gd name="T22" fmla="*/ 405 w 405"/>
                <a:gd name="T23" fmla="*/ 4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365">
                  <a:moveTo>
                    <a:pt x="405" y="45"/>
                  </a:moveTo>
                  <a:cubicBezTo>
                    <a:pt x="308" y="0"/>
                    <a:pt x="308" y="0"/>
                    <a:pt x="308" y="0"/>
                  </a:cubicBezTo>
                  <a:cubicBezTo>
                    <a:pt x="308" y="0"/>
                    <a:pt x="308" y="0"/>
                    <a:pt x="300" y="8"/>
                  </a:cubicBezTo>
                  <a:cubicBezTo>
                    <a:pt x="267" y="32"/>
                    <a:pt x="257" y="43"/>
                    <a:pt x="208" y="43"/>
                  </a:cubicBezTo>
                  <a:cubicBezTo>
                    <a:pt x="160" y="43"/>
                    <a:pt x="138" y="24"/>
                    <a:pt x="113" y="8"/>
                  </a:cubicBezTo>
                  <a:cubicBezTo>
                    <a:pt x="113" y="8"/>
                    <a:pt x="113" y="8"/>
                    <a:pt x="105" y="0"/>
                  </a:cubicBezTo>
                  <a:cubicBezTo>
                    <a:pt x="105" y="0"/>
                    <a:pt x="105" y="4"/>
                    <a:pt x="0" y="53"/>
                  </a:cubicBezTo>
                  <a:cubicBezTo>
                    <a:pt x="0" y="53"/>
                    <a:pt x="0" y="60"/>
                    <a:pt x="0" y="292"/>
                  </a:cubicBezTo>
                  <a:cubicBezTo>
                    <a:pt x="0" y="292"/>
                    <a:pt x="0" y="292"/>
                    <a:pt x="73" y="365"/>
                  </a:cubicBezTo>
                  <a:cubicBezTo>
                    <a:pt x="324" y="365"/>
                    <a:pt x="324" y="365"/>
                    <a:pt x="324" y="365"/>
                  </a:cubicBezTo>
                  <a:cubicBezTo>
                    <a:pt x="405" y="292"/>
                    <a:pt x="405" y="292"/>
                    <a:pt x="405" y="292"/>
                  </a:cubicBezTo>
                  <a:lnTo>
                    <a:pt x="40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8"/>
            <p:cNvSpPr>
              <a:spLocks/>
            </p:cNvSpPr>
            <p:nvPr/>
          </p:nvSpPr>
          <p:spPr bwMode="auto">
            <a:xfrm>
              <a:off x="4247" y="1839"/>
              <a:ext cx="66" cy="89"/>
            </a:xfrm>
            <a:custGeom>
              <a:avLst/>
              <a:gdLst>
                <a:gd name="T0" fmla="*/ 105 w 121"/>
                <a:gd name="T1" fmla="*/ 0 h 162"/>
                <a:gd name="T2" fmla="*/ 64 w 121"/>
                <a:gd name="T3" fmla="*/ 25 h 162"/>
                <a:gd name="T4" fmla="*/ 56 w 121"/>
                <a:gd name="T5" fmla="*/ 25 h 162"/>
                <a:gd name="T6" fmla="*/ 16 w 121"/>
                <a:gd name="T7" fmla="*/ 0 h 162"/>
                <a:gd name="T8" fmla="*/ 8 w 121"/>
                <a:gd name="T9" fmla="*/ 17 h 162"/>
                <a:gd name="T10" fmla="*/ 16 w 121"/>
                <a:gd name="T11" fmla="*/ 106 h 162"/>
                <a:gd name="T12" fmla="*/ 56 w 121"/>
                <a:gd name="T13" fmla="*/ 162 h 162"/>
                <a:gd name="T14" fmla="*/ 64 w 121"/>
                <a:gd name="T15" fmla="*/ 162 h 162"/>
                <a:gd name="T16" fmla="*/ 105 w 121"/>
                <a:gd name="T17" fmla="*/ 106 h 162"/>
                <a:gd name="T18" fmla="*/ 113 w 121"/>
                <a:gd name="T19" fmla="*/ 17 h 162"/>
                <a:gd name="T20" fmla="*/ 105 w 12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62">
                  <a:moveTo>
                    <a:pt x="105" y="0"/>
                  </a:moveTo>
                  <a:cubicBezTo>
                    <a:pt x="97" y="9"/>
                    <a:pt x="89" y="25"/>
                    <a:pt x="64" y="25"/>
                  </a:cubicBezTo>
                  <a:cubicBezTo>
                    <a:pt x="64" y="25"/>
                    <a:pt x="64" y="25"/>
                    <a:pt x="56" y="25"/>
                  </a:cubicBezTo>
                  <a:cubicBezTo>
                    <a:pt x="32" y="25"/>
                    <a:pt x="24" y="9"/>
                    <a:pt x="16" y="0"/>
                  </a:cubicBezTo>
                  <a:cubicBezTo>
                    <a:pt x="8" y="9"/>
                    <a:pt x="8" y="17"/>
                    <a:pt x="8" y="17"/>
                  </a:cubicBezTo>
                  <a:cubicBezTo>
                    <a:pt x="0" y="73"/>
                    <a:pt x="16" y="106"/>
                    <a:pt x="16" y="106"/>
                  </a:cubicBezTo>
                  <a:cubicBezTo>
                    <a:pt x="32" y="154"/>
                    <a:pt x="56" y="162"/>
                    <a:pt x="56" y="162"/>
                  </a:cubicBezTo>
                  <a:cubicBezTo>
                    <a:pt x="56" y="162"/>
                    <a:pt x="56" y="162"/>
                    <a:pt x="64" y="162"/>
                  </a:cubicBezTo>
                  <a:cubicBezTo>
                    <a:pt x="64" y="162"/>
                    <a:pt x="89" y="154"/>
                    <a:pt x="105" y="106"/>
                  </a:cubicBezTo>
                  <a:cubicBezTo>
                    <a:pt x="105" y="106"/>
                    <a:pt x="121" y="73"/>
                    <a:pt x="113" y="17"/>
                  </a:cubicBezTo>
                  <a:cubicBezTo>
                    <a:pt x="113" y="17"/>
                    <a:pt x="113" y="9"/>
                    <a:pt x="105" y="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9"/>
            <p:cNvSpPr>
              <a:spLocks noEditPoints="1"/>
            </p:cNvSpPr>
            <p:nvPr/>
          </p:nvSpPr>
          <p:spPr bwMode="auto">
            <a:xfrm>
              <a:off x="4228" y="1812"/>
              <a:ext cx="103" cy="134"/>
            </a:xfrm>
            <a:custGeom>
              <a:avLst/>
              <a:gdLst>
                <a:gd name="T0" fmla="*/ 178 w 187"/>
                <a:gd name="T1" fmla="*/ 73 h 243"/>
                <a:gd name="T2" fmla="*/ 178 w 187"/>
                <a:gd name="T3" fmla="*/ 57 h 243"/>
                <a:gd name="T4" fmla="*/ 97 w 187"/>
                <a:gd name="T5" fmla="*/ 0 h 243"/>
                <a:gd name="T6" fmla="*/ 8 w 187"/>
                <a:gd name="T7" fmla="*/ 57 h 243"/>
                <a:gd name="T8" fmla="*/ 8 w 187"/>
                <a:gd name="T9" fmla="*/ 73 h 243"/>
                <a:gd name="T10" fmla="*/ 0 w 187"/>
                <a:gd name="T11" fmla="*/ 105 h 243"/>
                <a:gd name="T12" fmla="*/ 0 w 187"/>
                <a:gd name="T13" fmla="*/ 121 h 243"/>
                <a:gd name="T14" fmla="*/ 16 w 187"/>
                <a:gd name="T15" fmla="*/ 162 h 243"/>
                <a:gd name="T16" fmla="*/ 89 w 187"/>
                <a:gd name="T17" fmla="*/ 243 h 243"/>
                <a:gd name="T18" fmla="*/ 97 w 187"/>
                <a:gd name="T19" fmla="*/ 243 h 243"/>
                <a:gd name="T20" fmla="*/ 170 w 187"/>
                <a:gd name="T21" fmla="*/ 170 h 243"/>
                <a:gd name="T22" fmla="*/ 187 w 187"/>
                <a:gd name="T23" fmla="*/ 121 h 243"/>
                <a:gd name="T24" fmla="*/ 187 w 187"/>
                <a:gd name="T25" fmla="*/ 105 h 243"/>
                <a:gd name="T26" fmla="*/ 178 w 187"/>
                <a:gd name="T27" fmla="*/ 73 h 243"/>
                <a:gd name="T28" fmla="*/ 138 w 187"/>
                <a:gd name="T29" fmla="*/ 154 h 243"/>
                <a:gd name="T30" fmla="*/ 97 w 187"/>
                <a:gd name="T31" fmla="*/ 210 h 243"/>
                <a:gd name="T32" fmla="*/ 89 w 187"/>
                <a:gd name="T33" fmla="*/ 210 h 243"/>
                <a:gd name="T34" fmla="*/ 49 w 187"/>
                <a:gd name="T35" fmla="*/ 154 h 243"/>
                <a:gd name="T36" fmla="*/ 41 w 187"/>
                <a:gd name="T37" fmla="*/ 65 h 243"/>
                <a:gd name="T38" fmla="*/ 49 w 187"/>
                <a:gd name="T39" fmla="*/ 48 h 243"/>
                <a:gd name="T40" fmla="*/ 89 w 187"/>
                <a:gd name="T41" fmla="*/ 73 h 243"/>
                <a:gd name="T42" fmla="*/ 97 w 187"/>
                <a:gd name="T43" fmla="*/ 73 h 243"/>
                <a:gd name="T44" fmla="*/ 138 w 187"/>
                <a:gd name="T45" fmla="*/ 48 h 243"/>
                <a:gd name="T46" fmla="*/ 146 w 187"/>
                <a:gd name="T47" fmla="*/ 65 h 243"/>
                <a:gd name="T48" fmla="*/ 138 w 187"/>
                <a:gd name="T49" fmla="*/ 15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 h="243">
                  <a:moveTo>
                    <a:pt x="178" y="73"/>
                  </a:moveTo>
                  <a:cubicBezTo>
                    <a:pt x="178" y="73"/>
                    <a:pt x="178" y="65"/>
                    <a:pt x="178" y="57"/>
                  </a:cubicBezTo>
                  <a:cubicBezTo>
                    <a:pt x="178" y="40"/>
                    <a:pt x="154" y="0"/>
                    <a:pt x="97" y="0"/>
                  </a:cubicBezTo>
                  <a:cubicBezTo>
                    <a:pt x="33" y="0"/>
                    <a:pt x="8" y="40"/>
                    <a:pt x="8" y="57"/>
                  </a:cubicBezTo>
                  <a:cubicBezTo>
                    <a:pt x="8" y="65"/>
                    <a:pt x="8" y="73"/>
                    <a:pt x="8" y="73"/>
                  </a:cubicBezTo>
                  <a:cubicBezTo>
                    <a:pt x="0" y="89"/>
                    <a:pt x="0" y="105"/>
                    <a:pt x="0" y="105"/>
                  </a:cubicBezTo>
                  <a:cubicBezTo>
                    <a:pt x="0" y="113"/>
                    <a:pt x="0" y="113"/>
                    <a:pt x="0" y="121"/>
                  </a:cubicBezTo>
                  <a:cubicBezTo>
                    <a:pt x="8" y="154"/>
                    <a:pt x="8" y="162"/>
                    <a:pt x="16" y="162"/>
                  </a:cubicBezTo>
                  <a:cubicBezTo>
                    <a:pt x="41" y="243"/>
                    <a:pt x="81" y="243"/>
                    <a:pt x="89" y="243"/>
                  </a:cubicBezTo>
                  <a:cubicBezTo>
                    <a:pt x="97" y="243"/>
                    <a:pt x="97" y="243"/>
                    <a:pt x="97" y="243"/>
                  </a:cubicBezTo>
                  <a:cubicBezTo>
                    <a:pt x="106" y="243"/>
                    <a:pt x="146" y="243"/>
                    <a:pt x="170" y="170"/>
                  </a:cubicBezTo>
                  <a:cubicBezTo>
                    <a:pt x="178" y="162"/>
                    <a:pt x="178" y="154"/>
                    <a:pt x="187" y="121"/>
                  </a:cubicBezTo>
                  <a:cubicBezTo>
                    <a:pt x="187" y="121"/>
                    <a:pt x="187" y="113"/>
                    <a:pt x="187" y="105"/>
                  </a:cubicBezTo>
                  <a:cubicBezTo>
                    <a:pt x="187" y="105"/>
                    <a:pt x="187" y="89"/>
                    <a:pt x="178" y="73"/>
                  </a:cubicBezTo>
                  <a:close/>
                  <a:moveTo>
                    <a:pt x="138" y="154"/>
                  </a:moveTo>
                  <a:cubicBezTo>
                    <a:pt x="122" y="202"/>
                    <a:pt x="97" y="210"/>
                    <a:pt x="97" y="210"/>
                  </a:cubicBezTo>
                  <a:cubicBezTo>
                    <a:pt x="89" y="210"/>
                    <a:pt x="89" y="210"/>
                    <a:pt x="89" y="210"/>
                  </a:cubicBezTo>
                  <a:cubicBezTo>
                    <a:pt x="89" y="210"/>
                    <a:pt x="65" y="202"/>
                    <a:pt x="49" y="154"/>
                  </a:cubicBezTo>
                  <a:cubicBezTo>
                    <a:pt x="49" y="154"/>
                    <a:pt x="33" y="121"/>
                    <a:pt x="41" y="65"/>
                  </a:cubicBezTo>
                  <a:cubicBezTo>
                    <a:pt x="41" y="65"/>
                    <a:pt x="41" y="57"/>
                    <a:pt x="49" y="48"/>
                  </a:cubicBezTo>
                  <a:cubicBezTo>
                    <a:pt x="57" y="57"/>
                    <a:pt x="65" y="73"/>
                    <a:pt x="89" y="73"/>
                  </a:cubicBezTo>
                  <a:cubicBezTo>
                    <a:pt x="97" y="73"/>
                    <a:pt x="97" y="73"/>
                    <a:pt x="97" y="73"/>
                  </a:cubicBezTo>
                  <a:cubicBezTo>
                    <a:pt x="122" y="73"/>
                    <a:pt x="130" y="57"/>
                    <a:pt x="138" y="48"/>
                  </a:cubicBezTo>
                  <a:cubicBezTo>
                    <a:pt x="146" y="57"/>
                    <a:pt x="146" y="65"/>
                    <a:pt x="146" y="65"/>
                  </a:cubicBezTo>
                  <a:cubicBezTo>
                    <a:pt x="154" y="121"/>
                    <a:pt x="138" y="154"/>
                    <a:pt x="138" y="15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0"/>
            <p:cNvSpPr>
              <a:spLocks/>
            </p:cNvSpPr>
            <p:nvPr/>
          </p:nvSpPr>
          <p:spPr bwMode="auto">
            <a:xfrm>
              <a:off x="4011" y="1770"/>
              <a:ext cx="106" cy="216"/>
            </a:xfrm>
            <a:custGeom>
              <a:avLst/>
              <a:gdLst>
                <a:gd name="T0" fmla="*/ 75 w 150"/>
                <a:gd name="T1" fmla="*/ 0 h 202"/>
                <a:gd name="T2" fmla="*/ 2 w 150"/>
                <a:gd name="T3" fmla="*/ 46 h 202"/>
                <a:gd name="T4" fmla="*/ 0 w 150"/>
                <a:gd name="T5" fmla="*/ 73 h 202"/>
                <a:gd name="T6" fmla="*/ 75 w 150"/>
                <a:gd name="T7" fmla="*/ 202 h 202"/>
                <a:gd name="T8" fmla="*/ 150 w 150"/>
                <a:gd name="T9" fmla="*/ 73 h 202"/>
                <a:gd name="T10" fmla="*/ 148 w 150"/>
                <a:gd name="T11" fmla="*/ 46 h 202"/>
                <a:gd name="T12" fmla="*/ 75 w 150"/>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50" h="202">
                  <a:moveTo>
                    <a:pt x="75" y="0"/>
                  </a:moveTo>
                  <a:cubicBezTo>
                    <a:pt x="46" y="0"/>
                    <a:pt x="17" y="28"/>
                    <a:pt x="2" y="46"/>
                  </a:cubicBezTo>
                  <a:cubicBezTo>
                    <a:pt x="0" y="55"/>
                    <a:pt x="0" y="64"/>
                    <a:pt x="0" y="73"/>
                  </a:cubicBezTo>
                  <a:cubicBezTo>
                    <a:pt x="0" y="143"/>
                    <a:pt x="34" y="202"/>
                    <a:pt x="75" y="202"/>
                  </a:cubicBezTo>
                  <a:cubicBezTo>
                    <a:pt x="116" y="202"/>
                    <a:pt x="150" y="143"/>
                    <a:pt x="150" y="73"/>
                  </a:cubicBezTo>
                  <a:cubicBezTo>
                    <a:pt x="150" y="64"/>
                    <a:pt x="150" y="55"/>
                    <a:pt x="148" y="46"/>
                  </a:cubicBezTo>
                  <a:cubicBezTo>
                    <a:pt x="133" y="28"/>
                    <a:pt x="104"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1"/>
            <p:cNvSpPr>
              <a:spLocks noEditPoints="1"/>
            </p:cNvSpPr>
            <p:nvPr/>
          </p:nvSpPr>
          <p:spPr bwMode="auto">
            <a:xfrm>
              <a:off x="3950" y="1737"/>
              <a:ext cx="220" cy="192"/>
            </a:xfrm>
            <a:custGeom>
              <a:avLst/>
              <a:gdLst>
                <a:gd name="T0" fmla="*/ 331 w 400"/>
                <a:gd name="T1" fmla="*/ 274 h 349"/>
                <a:gd name="T2" fmla="*/ 331 w 400"/>
                <a:gd name="T3" fmla="*/ 195 h 349"/>
                <a:gd name="T4" fmla="*/ 311 w 400"/>
                <a:gd name="T5" fmla="*/ 94 h 349"/>
                <a:gd name="T6" fmla="*/ 201 w 400"/>
                <a:gd name="T7" fmla="*/ 17 h 349"/>
                <a:gd name="T8" fmla="*/ 91 w 400"/>
                <a:gd name="T9" fmla="*/ 94 h 349"/>
                <a:gd name="T10" fmla="*/ 71 w 400"/>
                <a:gd name="T11" fmla="*/ 195 h 349"/>
                <a:gd name="T12" fmla="*/ 71 w 400"/>
                <a:gd name="T13" fmla="*/ 274 h 349"/>
                <a:gd name="T14" fmla="*/ 60 w 400"/>
                <a:gd name="T15" fmla="*/ 348 h 349"/>
                <a:gd name="T16" fmla="*/ 144 w 400"/>
                <a:gd name="T17" fmla="*/ 306 h 349"/>
                <a:gd name="T18" fmla="*/ 150 w 400"/>
                <a:gd name="T19" fmla="*/ 285 h 349"/>
                <a:gd name="T20" fmla="*/ 201 w 400"/>
                <a:gd name="T21" fmla="*/ 307 h 349"/>
                <a:gd name="T22" fmla="*/ 252 w 400"/>
                <a:gd name="T23" fmla="*/ 285 h 349"/>
                <a:gd name="T24" fmla="*/ 257 w 400"/>
                <a:gd name="T25" fmla="*/ 302 h 349"/>
                <a:gd name="T26" fmla="*/ 298 w 400"/>
                <a:gd name="T27" fmla="*/ 326 h 349"/>
                <a:gd name="T28" fmla="*/ 340 w 400"/>
                <a:gd name="T29" fmla="*/ 349 h 349"/>
                <a:gd name="T30" fmla="*/ 331 w 400"/>
                <a:gd name="T31" fmla="*/ 274 h 349"/>
                <a:gd name="T32" fmla="*/ 201 w 400"/>
                <a:gd name="T33" fmla="*/ 283 h 349"/>
                <a:gd name="T34" fmla="*/ 126 w 400"/>
                <a:gd name="T35" fmla="*/ 154 h 349"/>
                <a:gd name="T36" fmla="*/ 128 w 400"/>
                <a:gd name="T37" fmla="*/ 127 h 349"/>
                <a:gd name="T38" fmla="*/ 201 w 400"/>
                <a:gd name="T39" fmla="*/ 81 h 349"/>
                <a:gd name="T40" fmla="*/ 274 w 400"/>
                <a:gd name="T41" fmla="*/ 127 h 349"/>
                <a:gd name="T42" fmla="*/ 276 w 400"/>
                <a:gd name="T43" fmla="*/ 154 h 349"/>
                <a:gd name="T44" fmla="*/ 201 w 400"/>
                <a:gd name="T45" fmla="*/ 28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349">
                  <a:moveTo>
                    <a:pt x="331" y="274"/>
                  </a:moveTo>
                  <a:cubicBezTo>
                    <a:pt x="381" y="239"/>
                    <a:pt x="330" y="199"/>
                    <a:pt x="331" y="195"/>
                  </a:cubicBezTo>
                  <a:cubicBezTo>
                    <a:pt x="375" y="126"/>
                    <a:pt x="314" y="96"/>
                    <a:pt x="311" y="94"/>
                  </a:cubicBezTo>
                  <a:cubicBezTo>
                    <a:pt x="316" y="0"/>
                    <a:pt x="201" y="17"/>
                    <a:pt x="201" y="17"/>
                  </a:cubicBezTo>
                  <a:cubicBezTo>
                    <a:pt x="201" y="17"/>
                    <a:pt x="86" y="0"/>
                    <a:pt x="91" y="94"/>
                  </a:cubicBezTo>
                  <a:cubicBezTo>
                    <a:pt x="88" y="96"/>
                    <a:pt x="27" y="126"/>
                    <a:pt x="71" y="195"/>
                  </a:cubicBezTo>
                  <a:cubicBezTo>
                    <a:pt x="72" y="199"/>
                    <a:pt x="21" y="239"/>
                    <a:pt x="71" y="274"/>
                  </a:cubicBezTo>
                  <a:cubicBezTo>
                    <a:pt x="71" y="274"/>
                    <a:pt x="0" y="309"/>
                    <a:pt x="60" y="348"/>
                  </a:cubicBezTo>
                  <a:cubicBezTo>
                    <a:pt x="59" y="348"/>
                    <a:pt x="144" y="306"/>
                    <a:pt x="144" y="306"/>
                  </a:cubicBezTo>
                  <a:cubicBezTo>
                    <a:pt x="150" y="285"/>
                    <a:pt x="150" y="285"/>
                    <a:pt x="150" y="285"/>
                  </a:cubicBezTo>
                  <a:cubicBezTo>
                    <a:pt x="164" y="299"/>
                    <a:pt x="182" y="307"/>
                    <a:pt x="201" y="307"/>
                  </a:cubicBezTo>
                  <a:cubicBezTo>
                    <a:pt x="220" y="307"/>
                    <a:pt x="238" y="299"/>
                    <a:pt x="252" y="285"/>
                  </a:cubicBezTo>
                  <a:cubicBezTo>
                    <a:pt x="257" y="302"/>
                    <a:pt x="257" y="302"/>
                    <a:pt x="257" y="302"/>
                  </a:cubicBezTo>
                  <a:cubicBezTo>
                    <a:pt x="298" y="326"/>
                    <a:pt x="298" y="326"/>
                    <a:pt x="298" y="326"/>
                  </a:cubicBezTo>
                  <a:cubicBezTo>
                    <a:pt x="298" y="326"/>
                    <a:pt x="341" y="349"/>
                    <a:pt x="340" y="349"/>
                  </a:cubicBezTo>
                  <a:cubicBezTo>
                    <a:pt x="400" y="310"/>
                    <a:pt x="331" y="274"/>
                    <a:pt x="331" y="274"/>
                  </a:cubicBezTo>
                  <a:close/>
                  <a:moveTo>
                    <a:pt x="201" y="283"/>
                  </a:moveTo>
                  <a:cubicBezTo>
                    <a:pt x="160" y="283"/>
                    <a:pt x="126" y="224"/>
                    <a:pt x="126" y="154"/>
                  </a:cubicBezTo>
                  <a:cubicBezTo>
                    <a:pt x="126" y="145"/>
                    <a:pt x="126" y="136"/>
                    <a:pt x="128" y="127"/>
                  </a:cubicBezTo>
                  <a:cubicBezTo>
                    <a:pt x="143" y="109"/>
                    <a:pt x="172" y="81"/>
                    <a:pt x="201" y="81"/>
                  </a:cubicBezTo>
                  <a:cubicBezTo>
                    <a:pt x="230" y="81"/>
                    <a:pt x="259" y="109"/>
                    <a:pt x="274" y="127"/>
                  </a:cubicBezTo>
                  <a:cubicBezTo>
                    <a:pt x="276" y="136"/>
                    <a:pt x="276" y="145"/>
                    <a:pt x="276" y="154"/>
                  </a:cubicBezTo>
                  <a:cubicBezTo>
                    <a:pt x="276" y="224"/>
                    <a:pt x="242" y="283"/>
                    <a:pt x="201" y="28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2"/>
            <p:cNvSpPr>
              <a:spLocks noEditPoints="1"/>
            </p:cNvSpPr>
            <p:nvPr/>
          </p:nvSpPr>
          <p:spPr bwMode="auto">
            <a:xfrm>
              <a:off x="3904" y="1911"/>
              <a:ext cx="314" cy="658"/>
            </a:xfrm>
            <a:custGeom>
              <a:avLst/>
              <a:gdLst>
                <a:gd name="T0" fmla="*/ 431 w 572"/>
                <a:gd name="T1" fmla="*/ 494 h 1194"/>
                <a:gd name="T2" fmla="*/ 535 w 572"/>
                <a:gd name="T3" fmla="*/ 395 h 1194"/>
                <a:gd name="T4" fmla="*/ 535 w 572"/>
                <a:gd name="T5" fmla="*/ 83 h 1194"/>
                <a:gd name="T6" fmla="*/ 366 w 572"/>
                <a:gd name="T7" fmla="*/ 0 h 1194"/>
                <a:gd name="T8" fmla="*/ 353 w 572"/>
                <a:gd name="T9" fmla="*/ 18 h 1194"/>
                <a:gd name="T10" fmla="*/ 289 w 572"/>
                <a:gd name="T11" fmla="*/ 59 h 1194"/>
                <a:gd name="T12" fmla="*/ 286 w 572"/>
                <a:gd name="T13" fmla="*/ 59 h 1194"/>
                <a:gd name="T14" fmla="*/ 283 w 572"/>
                <a:gd name="T15" fmla="*/ 59 h 1194"/>
                <a:gd name="T16" fmla="*/ 219 w 572"/>
                <a:gd name="T17" fmla="*/ 18 h 1194"/>
                <a:gd name="T18" fmla="*/ 206 w 572"/>
                <a:gd name="T19" fmla="*/ 0 h 1194"/>
                <a:gd name="T20" fmla="*/ 37 w 572"/>
                <a:gd name="T21" fmla="*/ 83 h 1194"/>
                <a:gd name="T22" fmla="*/ 37 w 572"/>
                <a:gd name="T23" fmla="*/ 395 h 1194"/>
                <a:gd name="T24" fmla="*/ 141 w 572"/>
                <a:gd name="T25" fmla="*/ 494 h 1194"/>
                <a:gd name="T26" fmla="*/ 0 w 572"/>
                <a:gd name="T27" fmla="*/ 910 h 1194"/>
                <a:gd name="T28" fmla="*/ 162 w 572"/>
                <a:gd name="T29" fmla="*/ 910 h 1194"/>
                <a:gd name="T30" fmla="*/ 162 w 572"/>
                <a:gd name="T31" fmla="*/ 1194 h 1194"/>
                <a:gd name="T32" fmla="*/ 286 w 572"/>
                <a:gd name="T33" fmla="*/ 1194 h 1194"/>
                <a:gd name="T34" fmla="*/ 410 w 572"/>
                <a:gd name="T35" fmla="*/ 1194 h 1194"/>
                <a:gd name="T36" fmla="*/ 410 w 572"/>
                <a:gd name="T37" fmla="*/ 910 h 1194"/>
                <a:gd name="T38" fmla="*/ 572 w 572"/>
                <a:gd name="T39" fmla="*/ 910 h 1194"/>
                <a:gd name="T40" fmla="*/ 431 w 572"/>
                <a:gd name="T41" fmla="*/ 494 h 1194"/>
                <a:gd name="T42" fmla="*/ 358 w 572"/>
                <a:gd name="T43" fmla="*/ 1142 h 1194"/>
                <a:gd name="T44" fmla="*/ 286 w 572"/>
                <a:gd name="T45" fmla="*/ 1142 h 1194"/>
                <a:gd name="T46" fmla="*/ 214 w 572"/>
                <a:gd name="T47" fmla="*/ 1142 h 1194"/>
                <a:gd name="T48" fmla="*/ 214 w 572"/>
                <a:gd name="T49" fmla="*/ 910 h 1194"/>
                <a:gd name="T50" fmla="*/ 286 w 572"/>
                <a:gd name="T51" fmla="*/ 910 h 1194"/>
                <a:gd name="T52" fmla="*/ 358 w 572"/>
                <a:gd name="T53" fmla="*/ 910 h 1194"/>
                <a:gd name="T54" fmla="*/ 358 w 572"/>
                <a:gd name="T55" fmla="*/ 1142 h 1194"/>
                <a:gd name="T56" fmla="*/ 402 w 572"/>
                <a:gd name="T57" fmla="*/ 444 h 1194"/>
                <a:gd name="T58" fmla="*/ 286 w 572"/>
                <a:gd name="T59" fmla="*/ 444 h 1194"/>
                <a:gd name="T60" fmla="*/ 170 w 572"/>
                <a:gd name="T61" fmla="*/ 444 h 1194"/>
                <a:gd name="T62" fmla="*/ 89 w 572"/>
                <a:gd name="T63" fmla="*/ 371 h 1194"/>
                <a:gd name="T64" fmla="*/ 89 w 572"/>
                <a:gd name="T65" fmla="*/ 116 h 1194"/>
                <a:gd name="T66" fmla="*/ 187 w 572"/>
                <a:gd name="T67" fmla="*/ 70 h 1194"/>
                <a:gd name="T68" fmla="*/ 199 w 572"/>
                <a:gd name="T69" fmla="*/ 82 h 1194"/>
                <a:gd name="T70" fmla="*/ 286 w 572"/>
                <a:gd name="T71" fmla="*/ 114 h 1194"/>
                <a:gd name="T72" fmla="*/ 373 w 572"/>
                <a:gd name="T73" fmla="*/ 82 h 1194"/>
                <a:gd name="T74" fmla="*/ 386 w 572"/>
                <a:gd name="T75" fmla="*/ 70 h 1194"/>
                <a:gd name="T76" fmla="*/ 483 w 572"/>
                <a:gd name="T77" fmla="*/ 116 h 1194"/>
                <a:gd name="T78" fmla="*/ 483 w 572"/>
                <a:gd name="T79" fmla="*/ 371 h 1194"/>
                <a:gd name="T80" fmla="*/ 402 w 572"/>
                <a:gd name="T81" fmla="*/ 44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2" h="1194">
                  <a:moveTo>
                    <a:pt x="431" y="494"/>
                  </a:moveTo>
                  <a:cubicBezTo>
                    <a:pt x="535" y="395"/>
                    <a:pt x="535" y="395"/>
                    <a:pt x="535" y="395"/>
                  </a:cubicBezTo>
                  <a:cubicBezTo>
                    <a:pt x="535" y="83"/>
                    <a:pt x="535" y="83"/>
                    <a:pt x="535" y="83"/>
                  </a:cubicBezTo>
                  <a:cubicBezTo>
                    <a:pt x="366" y="0"/>
                    <a:pt x="366" y="0"/>
                    <a:pt x="366" y="0"/>
                  </a:cubicBezTo>
                  <a:cubicBezTo>
                    <a:pt x="353" y="18"/>
                    <a:pt x="353" y="18"/>
                    <a:pt x="353" y="18"/>
                  </a:cubicBezTo>
                  <a:cubicBezTo>
                    <a:pt x="337" y="43"/>
                    <a:pt x="313" y="59"/>
                    <a:pt x="289" y="59"/>
                  </a:cubicBezTo>
                  <a:cubicBezTo>
                    <a:pt x="288" y="59"/>
                    <a:pt x="287" y="59"/>
                    <a:pt x="286" y="59"/>
                  </a:cubicBezTo>
                  <a:cubicBezTo>
                    <a:pt x="285" y="59"/>
                    <a:pt x="284" y="59"/>
                    <a:pt x="283" y="59"/>
                  </a:cubicBezTo>
                  <a:cubicBezTo>
                    <a:pt x="259" y="59"/>
                    <a:pt x="235" y="43"/>
                    <a:pt x="219" y="18"/>
                  </a:cubicBezTo>
                  <a:cubicBezTo>
                    <a:pt x="219" y="18"/>
                    <a:pt x="219" y="18"/>
                    <a:pt x="206" y="0"/>
                  </a:cubicBezTo>
                  <a:cubicBezTo>
                    <a:pt x="37" y="83"/>
                    <a:pt x="37" y="83"/>
                    <a:pt x="37" y="83"/>
                  </a:cubicBezTo>
                  <a:cubicBezTo>
                    <a:pt x="37" y="395"/>
                    <a:pt x="37" y="395"/>
                    <a:pt x="37" y="395"/>
                  </a:cubicBezTo>
                  <a:cubicBezTo>
                    <a:pt x="141" y="494"/>
                    <a:pt x="141" y="494"/>
                    <a:pt x="141" y="494"/>
                  </a:cubicBezTo>
                  <a:cubicBezTo>
                    <a:pt x="0" y="910"/>
                    <a:pt x="0" y="910"/>
                    <a:pt x="0" y="910"/>
                  </a:cubicBezTo>
                  <a:cubicBezTo>
                    <a:pt x="162" y="910"/>
                    <a:pt x="162" y="910"/>
                    <a:pt x="162" y="910"/>
                  </a:cubicBezTo>
                  <a:cubicBezTo>
                    <a:pt x="162" y="1194"/>
                    <a:pt x="162" y="1194"/>
                    <a:pt x="162" y="1194"/>
                  </a:cubicBezTo>
                  <a:cubicBezTo>
                    <a:pt x="286" y="1194"/>
                    <a:pt x="286" y="1194"/>
                    <a:pt x="286" y="1194"/>
                  </a:cubicBezTo>
                  <a:cubicBezTo>
                    <a:pt x="410" y="1194"/>
                    <a:pt x="410" y="1194"/>
                    <a:pt x="410" y="1194"/>
                  </a:cubicBezTo>
                  <a:cubicBezTo>
                    <a:pt x="410" y="910"/>
                    <a:pt x="410" y="910"/>
                    <a:pt x="410" y="910"/>
                  </a:cubicBezTo>
                  <a:cubicBezTo>
                    <a:pt x="572" y="910"/>
                    <a:pt x="572" y="910"/>
                    <a:pt x="572" y="910"/>
                  </a:cubicBezTo>
                  <a:lnTo>
                    <a:pt x="431" y="494"/>
                  </a:lnTo>
                  <a:close/>
                  <a:moveTo>
                    <a:pt x="358" y="1142"/>
                  </a:moveTo>
                  <a:cubicBezTo>
                    <a:pt x="286" y="1142"/>
                    <a:pt x="286" y="1142"/>
                    <a:pt x="286" y="1142"/>
                  </a:cubicBezTo>
                  <a:cubicBezTo>
                    <a:pt x="214" y="1142"/>
                    <a:pt x="214" y="1142"/>
                    <a:pt x="214" y="1142"/>
                  </a:cubicBezTo>
                  <a:cubicBezTo>
                    <a:pt x="214" y="910"/>
                    <a:pt x="214" y="910"/>
                    <a:pt x="214" y="910"/>
                  </a:cubicBezTo>
                  <a:cubicBezTo>
                    <a:pt x="286" y="910"/>
                    <a:pt x="286" y="910"/>
                    <a:pt x="286" y="910"/>
                  </a:cubicBezTo>
                  <a:cubicBezTo>
                    <a:pt x="358" y="910"/>
                    <a:pt x="358" y="910"/>
                    <a:pt x="358" y="910"/>
                  </a:cubicBezTo>
                  <a:lnTo>
                    <a:pt x="358" y="1142"/>
                  </a:lnTo>
                  <a:close/>
                  <a:moveTo>
                    <a:pt x="402" y="444"/>
                  </a:moveTo>
                  <a:cubicBezTo>
                    <a:pt x="286" y="444"/>
                    <a:pt x="286" y="444"/>
                    <a:pt x="286" y="444"/>
                  </a:cubicBezTo>
                  <a:cubicBezTo>
                    <a:pt x="170" y="444"/>
                    <a:pt x="170" y="444"/>
                    <a:pt x="170" y="444"/>
                  </a:cubicBezTo>
                  <a:cubicBezTo>
                    <a:pt x="89" y="371"/>
                    <a:pt x="89" y="371"/>
                    <a:pt x="89" y="371"/>
                  </a:cubicBezTo>
                  <a:cubicBezTo>
                    <a:pt x="89" y="116"/>
                    <a:pt x="89" y="116"/>
                    <a:pt x="89" y="116"/>
                  </a:cubicBezTo>
                  <a:cubicBezTo>
                    <a:pt x="187" y="70"/>
                    <a:pt x="187" y="70"/>
                    <a:pt x="187" y="70"/>
                  </a:cubicBezTo>
                  <a:cubicBezTo>
                    <a:pt x="187" y="70"/>
                    <a:pt x="194" y="78"/>
                    <a:pt x="199" y="82"/>
                  </a:cubicBezTo>
                  <a:cubicBezTo>
                    <a:pt x="222" y="101"/>
                    <a:pt x="245" y="114"/>
                    <a:pt x="286" y="114"/>
                  </a:cubicBezTo>
                  <a:cubicBezTo>
                    <a:pt x="327" y="114"/>
                    <a:pt x="350" y="101"/>
                    <a:pt x="373" y="82"/>
                  </a:cubicBezTo>
                  <a:cubicBezTo>
                    <a:pt x="378" y="78"/>
                    <a:pt x="386" y="70"/>
                    <a:pt x="386" y="70"/>
                  </a:cubicBezTo>
                  <a:cubicBezTo>
                    <a:pt x="483" y="116"/>
                    <a:pt x="483" y="116"/>
                    <a:pt x="483" y="116"/>
                  </a:cubicBezTo>
                  <a:cubicBezTo>
                    <a:pt x="483" y="371"/>
                    <a:pt x="483" y="371"/>
                    <a:pt x="483" y="371"/>
                  </a:cubicBezTo>
                  <a:lnTo>
                    <a:pt x="402" y="4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3"/>
            <p:cNvSpPr>
              <a:spLocks noEditPoints="1"/>
            </p:cNvSpPr>
            <p:nvPr/>
          </p:nvSpPr>
          <p:spPr bwMode="auto">
            <a:xfrm>
              <a:off x="4060" y="1782"/>
              <a:ext cx="109" cy="758"/>
            </a:xfrm>
            <a:custGeom>
              <a:avLst/>
              <a:gdLst>
                <a:gd name="T0" fmla="*/ 0 w 198"/>
                <a:gd name="T1" fmla="*/ 679 h 1377"/>
                <a:gd name="T2" fmla="*/ 0 w 198"/>
                <a:gd name="T3" fmla="*/ 349 h 1377"/>
                <a:gd name="T4" fmla="*/ 1 w 198"/>
                <a:gd name="T5" fmla="*/ 349 h 1377"/>
                <a:gd name="T6" fmla="*/ 88 w 198"/>
                <a:gd name="T7" fmla="*/ 317 h 1377"/>
                <a:gd name="T8" fmla="*/ 101 w 198"/>
                <a:gd name="T9" fmla="*/ 305 h 1377"/>
                <a:gd name="T10" fmla="*/ 198 w 198"/>
                <a:gd name="T11" fmla="*/ 351 h 1377"/>
                <a:gd name="T12" fmla="*/ 198 w 198"/>
                <a:gd name="T13" fmla="*/ 606 h 1377"/>
                <a:gd name="T14" fmla="*/ 117 w 198"/>
                <a:gd name="T15" fmla="*/ 679 h 1377"/>
                <a:gd name="T16" fmla="*/ 1 w 198"/>
                <a:gd name="T17" fmla="*/ 679 h 1377"/>
                <a:gd name="T18" fmla="*/ 0 w 198"/>
                <a:gd name="T19" fmla="*/ 679 h 1377"/>
                <a:gd name="T20" fmla="*/ 1 w 198"/>
                <a:gd name="T21" fmla="*/ 1377 h 1377"/>
                <a:gd name="T22" fmla="*/ 73 w 198"/>
                <a:gd name="T23" fmla="*/ 1377 h 1377"/>
                <a:gd name="T24" fmla="*/ 73 w 198"/>
                <a:gd name="T25" fmla="*/ 1145 h 1377"/>
                <a:gd name="T26" fmla="*/ 1 w 198"/>
                <a:gd name="T27" fmla="*/ 1145 h 1377"/>
                <a:gd name="T28" fmla="*/ 0 w 198"/>
                <a:gd name="T29" fmla="*/ 1145 h 1377"/>
                <a:gd name="T30" fmla="*/ 0 w 198"/>
                <a:gd name="T31" fmla="*/ 1377 h 1377"/>
                <a:gd name="T32" fmla="*/ 1 w 198"/>
                <a:gd name="T33" fmla="*/ 1377 h 1377"/>
                <a:gd name="T34" fmla="*/ 75 w 198"/>
                <a:gd name="T35" fmla="*/ 73 h 1377"/>
                <a:gd name="T36" fmla="*/ 73 w 198"/>
                <a:gd name="T37" fmla="*/ 46 h 1377"/>
                <a:gd name="T38" fmla="*/ 0 w 198"/>
                <a:gd name="T39" fmla="*/ 0 h 1377"/>
                <a:gd name="T40" fmla="*/ 0 w 198"/>
                <a:gd name="T41" fmla="*/ 202 h 1377"/>
                <a:gd name="T42" fmla="*/ 75 w 198"/>
                <a:gd name="T43" fmla="*/ 73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377">
                  <a:moveTo>
                    <a:pt x="0" y="679"/>
                  </a:moveTo>
                  <a:cubicBezTo>
                    <a:pt x="0" y="349"/>
                    <a:pt x="0" y="349"/>
                    <a:pt x="0" y="349"/>
                  </a:cubicBezTo>
                  <a:cubicBezTo>
                    <a:pt x="0" y="349"/>
                    <a:pt x="1" y="349"/>
                    <a:pt x="1" y="349"/>
                  </a:cubicBezTo>
                  <a:cubicBezTo>
                    <a:pt x="42" y="349"/>
                    <a:pt x="65" y="336"/>
                    <a:pt x="88" y="317"/>
                  </a:cubicBezTo>
                  <a:cubicBezTo>
                    <a:pt x="93" y="313"/>
                    <a:pt x="101" y="305"/>
                    <a:pt x="101" y="305"/>
                  </a:cubicBezTo>
                  <a:cubicBezTo>
                    <a:pt x="198" y="351"/>
                    <a:pt x="198" y="351"/>
                    <a:pt x="198" y="351"/>
                  </a:cubicBezTo>
                  <a:cubicBezTo>
                    <a:pt x="198" y="606"/>
                    <a:pt x="198" y="606"/>
                    <a:pt x="198" y="606"/>
                  </a:cubicBezTo>
                  <a:cubicBezTo>
                    <a:pt x="117" y="679"/>
                    <a:pt x="117" y="679"/>
                    <a:pt x="117" y="679"/>
                  </a:cubicBezTo>
                  <a:cubicBezTo>
                    <a:pt x="1" y="679"/>
                    <a:pt x="1" y="679"/>
                    <a:pt x="1" y="679"/>
                  </a:cubicBezTo>
                  <a:lnTo>
                    <a:pt x="0" y="679"/>
                  </a:lnTo>
                  <a:close/>
                  <a:moveTo>
                    <a:pt x="1" y="1377"/>
                  </a:moveTo>
                  <a:cubicBezTo>
                    <a:pt x="73" y="1377"/>
                    <a:pt x="73" y="1377"/>
                    <a:pt x="73" y="1377"/>
                  </a:cubicBezTo>
                  <a:cubicBezTo>
                    <a:pt x="73" y="1145"/>
                    <a:pt x="73" y="1145"/>
                    <a:pt x="73" y="1145"/>
                  </a:cubicBezTo>
                  <a:cubicBezTo>
                    <a:pt x="1" y="1145"/>
                    <a:pt x="1" y="1145"/>
                    <a:pt x="1" y="1145"/>
                  </a:cubicBezTo>
                  <a:cubicBezTo>
                    <a:pt x="0" y="1145"/>
                    <a:pt x="0" y="1145"/>
                    <a:pt x="0" y="1145"/>
                  </a:cubicBezTo>
                  <a:cubicBezTo>
                    <a:pt x="0" y="1377"/>
                    <a:pt x="0" y="1377"/>
                    <a:pt x="0" y="1377"/>
                  </a:cubicBezTo>
                  <a:lnTo>
                    <a:pt x="1" y="1377"/>
                  </a:lnTo>
                  <a:close/>
                  <a:moveTo>
                    <a:pt x="75" y="73"/>
                  </a:moveTo>
                  <a:cubicBezTo>
                    <a:pt x="75" y="64"/>
                    <a:pt x="75" y="55"/>
                    <a:pt x="73" y="46"/>
                  </a:cubicBezTo>
                  <a:cubicBezTo>
                    <a:pt x="58" y="28"/>
                    <a:pt x="29" y="0"/>
                    <a:pt x="0" y="0"/>
                  </a:cubicBezTo>
                  <a:cubicBezTo>
                    <a:pt x="0" y="202"/>
                    <a:pt x="0" y="202"/>
                    <a:pt x="0" y="202"/>
                  </a:cubicBezTo>
                  <a:cubicBezTo>
                    <a:pt x="41" y="202"/>
                    <a:pt x="75" y="143"/>
                    <a:pt x="75" y="73"/>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p:cNvGrpSpPr>
            <a:grpSpLocks noChangeAspect="1"/>
          </p:cNvGrpSpPr>
          <p:nvPr/>
        </p:nvGrpSpPr>
        <p:grpSpPr>
          <a:xfrm>
            <a:off x="3366866" y="1474592"/>
            <a:ext cx="818845" cy="781761"/>
            <a:chOff x="5654675" y="0"/>
            <a:chExt cx="876300" cy="836613"/>
          </a:xfrm>
        </p:grpSpPr>
        <p:sp>
          <p:nvSpPr>
            <p:cNvPr id="96" name="Rectangle 628"/>
            <p:cNvSpPr>
              <a:spLocks noChangeArrowheads="1"/>
            </p:cNvSpPr>
            <p:nvPr/>
          </p:nvSpPr>
          <p:spPr bwMode="auto">
            <a:xfrm>
              <a:off x="5681663" y="166688"/>
              <a:ext cx="825500" cy="550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29"/>
            <p:cNvSpPr>
              <a:spLocks/>
            </p:cNvSpPr>
            <p:nvPr/>
          </p:nvSpPr>
          <p:spPr bwMode="auto">
            <a:xfrm>
              <a:off x="5654675" y="139700"/>
              <a:ext cx="876300" cy="596900"/>
            </a:xfrm>
            <a:custGeom>
              <a:avLst/>
              <a:gdLst>
                <a:gd name="T0" fmla="*/ 552 w 552"/>
                <a:gd name="T1" fmla="*/ 376 h 376"/>
                <a:gd name="T2" fmla="*/ 552 w 552"/>
                <a:gd name="T3" fmla="*/ 0 h 376"/>
                <a:gd name="T4" fmla="*/ 276 w 552"/>
                <a:gd name="T5" fmla="*/ 0 h 376"/>
                <a:gd name="T6" fmla="*/ 0 w 552"/>
                <a:gd name="T7" fmla="*/ 0 h 376"/>
                <a:gd name="T8" fmla="*/ 0 w 552"/>
                <a:gd name="T9" fmla="*/ 376 h 376"/>
                <a:gd name="T10" fmla="*/ 276 w 552"/>
                <a:gd name="T11" fmla="*/ 376 h 376"/>
                <a:gd name="T12" fmla="*/ 552 w 552"/>
                <a:gd name="T13" fmla="*/ 376 h 376"/>
              </a:gdLst>
              <a:ahLst/>
              <a:cxnLst>
                <a:cxn ang="0">
                  <a:pos x="T0" y="T1"/>
                </a:cxn>
                <a:cxn ang="0">
                  <a:pos x="T2" y="T3"/>
                </a:cxn>
                <a:cxn ang="0">
                  <a:pos x="T4" y="T5"/>
                </a:cxn>
                <a:cxn ang="0">
                  <a:pos x="T6" y="T7"/>
                </a:cxn>
                <a:cxn ang="0">
                  <a:pos x="T8" y="T9"/>
                </a:cxn>
                <a:cxn ang="0">
                  <a:pos x="T10" y="T11"/>
                </a:cxn>
                <a:cxn ang="0">
                  <a:pos x="T12" y="T13"/>
                </a:cxn>
              </a:cxnLst>
              <a:rect l="0" t="0" r="r" b="b"/>
              <a:pathLst>
                <a:path w="552" h="376">
                  <a:moveTo>
                    <a:pt x="552" y="376"/>
                  </a:moveTo>
                  <a:lnTo>
                    <a:pt x="552" y="0"/>
                  </a:lnTo>
                  <a:lnTo>
                    <a:pt x="276" y="0"/>
                  </a:lnTo>
                  <a:lnTo>
                    <a:pt x="0" y="0"/>
                  </a:lnTo>
                  <a:lnTo>
                    <a:pt x="0" y="376"/>
                  </a:lnTo>
                  <a:lnTo>
                    <a:pt x="276" y="376"/>
                  </a:lnTo>
                  <a:lnTo>
                    <a:pt x="552"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30"/>
            <p:cNvSpPr>
              <a:spLocks/>
            </p:cNvSpPr>
            <p:nvPr/>
          </p:nvSpPr>
          <p:spPr bwMode="auto">
            <a:xfrm>
              <a:off x="6092825" y="139700"/>
              <a:ext cx="438150" cy="596900"/>
            </a:xfrm>
            <a:custGeom>
              <a:avLst/>
              <a:gdLst>
                <a:gd name="T0" fmla="*/ 276 w 276"/>
                <a:gd name="T1" fmla="*/ 376 h 376"/>
                <a:gd name="T2" fmla="*/ 276 w 276"/>
                <a:gd name="T3" fmla="*/ 0 h 376"/>
                <a:gd name="T4" fmla="*/ 137 w 276"/>
                <a:gd name="T5" fmla="*/ 0 h 376"/>
                <a:gd name="T6" fmla="*/ 0 w 276"/>
                <a:gd name="T7" fmla="*/ 0 h 376"/>
                <a:gd name="T8" fmla="*/ 0 w 276"/>
                <a:gd name="T9" fmla="*/ 376 h 376"/>
                <a:gd name="T10" fmla="*/ 137 w 276"/>
                <a:gd name="T11" fmla="*/ 376 h 376"/>
                <a:gd name="T12" fmla="*/ 276 w 276"/>
                <a:gd name="T13" fmla="*/ 376 h 376"/>
              </a:gdLst>
              <a:ahLst/>
              <a:cxnLst>
                <a:cxn ang="0">
                  <a:pos x="T0" y="T1"/>
                </a:cxn>
                <a:cxn ang="0">
                  <a:pos x="T2" y="T3"/>
                </a:cxn>
                <a:cxn ang="0">
                  <a:pos x="T4" y="T5"/>
                </a:cxn>
                <a:cxn ang="0">
                  <a:pos x="T6" y="T7"/>
                </a:cxn>
                <a:cxn ang="0">
                  <a:pos x="T8" y="T9"/>
                </a:cxn>
                <a:cxn ang="0">
                  <a:pos x="T10" y="T11"/>
                </a:cxn>
                <a:cxn ang="0">
                  <a:pos x="T12" y="T13"/>
                </a:cxn>
              </a:cxnLst>
              <a:rect l="0" t="0" r="r" b="b"/>
              <a:pathLst>
                <a:path w="276" h="376">
                  <a:moveTo>
                    <a:pt x="276" y="376"/>
                  </a:moveTo>
                  <a:lnTo>
                    <a:pt x="276" y="0"/>
                  </a:lnTo>
                  <a:lnTo>
                    <a:pt x="137" y="0"/>
                  </a:lnTo>
                  <a:lnTo>
                    <a:pt x="0" y="0"/>
                  </a:lnTo>
                  <a:lnTo>
                    <a:pt x="0" y="376"/>
                  </a:lnTo>
                  <a:lnTo>
                    <a:pt x="137" y="376"/>
                  </a:lnTo>
                  <a:lnTo>
                    <a:pt x="276" y="376"/>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31"/>
            <p:cNvSpPr>
              <a:spLocks noEditPoints="1"/>
            </p:cNvSpPr>
            <p:nvPr/>
          </p:nvSpPr>
          <p:spPr bwMode="auto">
            <a:xfrm>
              <a:off x="5654675" y="139700"/>
              <a:ext cx="876300" cy="696913"/>
            </a:xfrm>
            <a:custGeom>
              <a:avLst/>
              <a:gdLst>
                <a:gd name="T0" fmla="*/ 173 w 262"/>
                <a:gd name="T1" fmla="*/ 202 h 214"/>
                <a:gd name="T2" fmla="*/ 198 w 262"/>
                <a:gd name="T3" fmla="*/ 214 h 214"/>
                <a:gd name="T4" fmla="*/ 131 w 262"/>
                <a:gd name="T5" fmla="*/ 183 h 214"/>
                <a:gd name="T6" fmla="*/ 131 w 262"/>
                <a:gd name="T7" fmla="*/ 171 h 214"/>
                <a:gd name="T8" fmla="*/ 249 w 262"/>
                <a:gd name="T9" fmla="*/ 13 h 214"/>
                <a:gd name="T10" fmla="*/ 131 w 262"/>
                <a:gd name="T11" fmla="*/ 0 h 214"/>
                <a:gd name="T12" fmla="*/ 262 w 262"/>
                <a:gd name="T13" fmla="*/ 183 h 214"/>
                <a:gd name="T14" fmla="*/ 71 w 262"/>
                <a:gd name="T15" fmla="*/ 0 h 214"/>
                <a:gd name="T16" fmla="*/ 32 w 262"/>
                <a:gd name="T17" fmla="*/ 13 h 214"/>
                <a:gd name="T18" fmla="*/ 71 w 262"/>
                <a:gd name="T19" fmla="*/ 0 h 214"/>
                <a:gd name="T20" fmla="*/ 121 w 262"/>
                <a:gd name="T21" fmla="*/ 214 h 214"/>
                <a:gd name="T22" fmla="*/ 99 w 262"/>
                <a:gd name="T23" fmla="*/ 202 h 214"/>
                <a:gd name="T24" fmla="*/ 63 w 262"/>
                <a:gd name="T25" fmla="*/ 214 h 214"/>
                <a:gd name="T26" fmla="*/ 89 w 262"/>
                <a:gd name="T27" fmla="*/ 202 h 214"/>
                <a:gd name="T28" fmla="*/ 63 w 262"/>
                <a:gd name="T29" fmla="*/ 214 h 214"/>
                <a:gd name="T30" fmla="*/ 32 w 262"/>
                <a:gd name="T31" fmla="*/ 170 h 214"/>
                <a:gd name="T32" fmla="*/ 71 w 262"/>
                <a:gd name="T33" fmla="*/ 183 h 214"/>
                <a:gd name="T34" fmla="*/ 81 w 262"/>
                <a:gd name="T35" fmla="*/ 13 h 214"/>
                <a:gd name="T36" fmla="*/ 121 w 262"/>
                <a:gd name="T37" fmla="*/ 0 h 214"/>
                <a:gd name="T38" fmla="*/ 81 w 262"/>
                <a:gd name="T39" fmla="*/ 13 h 214"/>
                <a:gd name="T40" fmla="*/ 89 w 262"/>
                <a:gd name="T41" fmla="*/ 183 h 214"/>
                <a:gd name="T42" fmla="*/ 101 w 262"/>
                <a:gd name="T43" fmla="*/ 196 h 214"/>
                <a:gd name="T44" fmla="*/ 121 w 262"/>
                <a:gd name="T45" fmla="*/ 183 h 214"/>
                <a:gd name="T46" fmla="*/ 81 w 262"/>
                <a:gd name="T47" fmla="*/ 170 h 214"/>
                <a:gd name="T48" fmla="*/ 12 w 262"/>
                <a:gd name="T49" fmla="*/ 35 h 214"/>
                <a:gd name="T50" fmla="*/ 0 w 262"/>
                <a:gd name="T51" fmla="*/ 66 h 214"/>
                <a:gd name="T52" fmla="*/ 12 w 262"/>
                <a:gd name="T53" fmla="*/ 35 h 214"/>
                <a:gd name="T54" fmla="*/ 0 w 262"/>
                <a:gd name="T55" fmla="*/ 76 h 214"/>
                <a:gd name="T56" fmla="*/ 12 w 262"/>
                <a:gd name="T57" fmla="*/ 107 h 214"/>
                <a:gd name="T58" fmla="*/ 12 w 262"/>
                <a:gd name="T59" fmla="*/ 158 h 214"/>
                <a:gd name="T60" fmla="*/ 0 w 262"/>
                <a:gd name="T61" fmla="*/ 170 h 214"/>
                <a:gd name="T62" fmla="*/ 22 w 262"/>
                <a:gd name="T63" fmla="*/ 183 h 214"/>
                <a:gd name="T64" fmla="*/ 12 w 262"/>
                <a:gd name="T65" fmla="*/ 170 h 214"/>
                <a:gd name="T66" fmla="*/ 12 w 262"/>
                <a:gd name="T67" fmla="*/ 117 h 214"/>
                <a:gd name="T68" fmla="*/ 0 w 262"/>
                <a:gd name="T69" fmla="*/ 148 h 214"/>
                <a:gd name="T70" fmla="*/ 12 w 262"/>
                <a:gd name="T71" fmla="*/ 117 h 214"/>
                <a:gd name="T72" fmla="*/ 0 w 262"/>
                <a:gd name="T73" fmla="*/ 25 h 214"/>
                <a:gd name="T74" fmla="*/ 12 w 262"/>
                <a:gd name="T75" fmla="*/ 13 h 214"/>
                <a:gd name="T76" fmla="*/ 22 w 262"/>
                <a:gd name="T77" fmla="*/ 0 h 214"/>
                <a:gd name="T78" fmla="*/ 0 w 262"/>
                <a:gd name="T79" fmla="*/ 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 h="214">
                  <a:moveTo>
                    <a:pt x="173" y="183"/>
                  </a:moveTo>
                  <a:cubicBezTo>
                    <a:pt x="173" y="202"/>
                    <a:pt x="173" y="202"/>
                    <a:pt x="173" y="202"/>
                  </a:cubicBezTo>
                  <a:cubicBezTo>
                    <a:pt x="198" y="202"/>
                    <a:pt x="198" y="202"/>
                    <a:pt x="198" y="202"/>
                  </a:cubicBezTo>
                  <a:cubicBezTo>
                    <a:pt x="198" y="214"/>
                    <a:pt x="198" y="214"/>
                    <a:pt x="198" y="214"/>
                  </a:cubicBezTo>
                  <a:cubicBezTo>
                    <a:pt x="131" y="214"/>
                    <a:pt x="131" y="214"/>
                    <a:pt x="131" y="214"/>
                  </a:cubicBezTo>
                  <a:cubicBezTo>
                    <a:pt x="131" y="183"/>
                    <a:pt x="131" y="183"/>
                    <a:pt x="131" y="183"/>
                  </a:cubicBezTo>
                  <a:cubicBezTo>
                    <a:pt x="131" y="183"/>
                    <a:pt x="131" y="183"/>
                    <a:pt x="131" y="183"/>
                  </a:cubicBezTo>
                  <a:cubicBezTo>
                    <a:pt x="131" y="171"/>
                    <a:pt x="131" y="171"/>
                    <a:pt x="131" y="171"/>
                  </a:cubicBezTo>
                  <a:cubicBezTo>
                    <a:pt x="249" y="171"/>
                    <a:pt x="249" y="171"/>
                    <a:pt x="249" y="171"/>
                  </a:cubicBezTo>
                  <a:cubicBezTo>
                    <a:pt x="249" y="13"/>
                    <a:pt x="249" y="13"/>
                    <a:pt x="249" y="13"/>
                  </a:cubicBezTo>
                  <a:cubicBezTo>
                    <a:pt x="131" y="13"/>
                    <a:pt x="131" y="13"/>
                    <a:pt x="131" y="13"/>
                  </a:cubicBezTo>
                  <a:cubicBezTo>
                    <a:pt x="131" y="0"/>
                    <a:pt x="131" y="0"/>
                    <a:pt x="131" y="0"/>
                  </a:cubicBezTo>
                  <a:cubicBezTo>
                    <a:pt x="262" y="0"/>
                    <a:pt x="262" y="0"/>
                    <a:pt x="262" y="0"/>
                  </a:cubicBezTo>
                  <a:cubicBezTo>
                    <a:pt x="262" y="183"/>
                    <a:pt x="262" y="183"/>
                    <a:pt x="262" y="183"/>
                  </a:cubicBezTo>
                  <a:lnTo>
                    <a:pt x="173" y="183"/>
                  </a:lnTo>
                  <a:close/>
                  <a:moveTo>
                    <a:pt x="71" y="0"/>
                  </a:moveTo>
                  <a:cubicBezTo>
                    <a:pt x="32" y="0"/>
                    <a:pt x="32" y="0"/>
                    <a:pt x="32" y="0"/>
                  </a:cubicBezTo>
                  <a:cubicBezTo>
                    <a:pt x="32" y="13"/>
                    <a:pt x="32" y="13"/>
                    <a:pt x="32" y="13"/>
                  </a:cubicBezTo>
                  <a:cubicBezTo>
                    <a:pt x="71" y="13"/>
                    <a:pt x="71" y="13"/>
                    <a:pt x="71" y="13"/>
                  </a:cubicBezTo>
                  <a:lnTo>
                    <a:pt x="71" y="0"/>
                  </a:lnTo>
                  <a:close/>
                  <a:moveTo>
                    <a:pt x="99" y="214"/>
                  </a:moveTo>
                  <a:cubicBezTo>
                    <a:pt x="121" y="214"/>
                    <a:pt x="121" y="214"/>
                    <a:pt x="121" y="214"/>
                  </a:cubicBezTo>
                  <a:cubicBezTo>
                    <a:pt x="121" y="202"/>
                    <a:pt x="121" y="202"/>
                    <a:pt x="121" y="202"/>
                  </a:cubicBezTo>
                  <a:cubicBezTo>
                    <a:pt x="99" y="202"/>
                    <a:pt x="99" y="202"/>
                    <a:pt x="99" y="202"/>
                  </a:cubicBezTo>
                  <a:lnTo>
                    <a:pt x="99" y="214"/>
                  </a:lnTo>
                  <a:close/>
                  <a:moveTo>
                    <a:pt x="63" y="214"/>
                  </a:moveTo>
                  <a:cubicBezTo>
                    <a:pt x="89" y="214"/>
                    <a:pt x="89" y="214"/>
                    <a:pt x="89" y="214"/>
                  </a:cubicBezTo>
                  <a:cubicBezTo>
                    <a:pt x="89" y="202"/>
                    <a:pt x="89" y="202"/>
                    <a:pt x="89" y="202"/>
                  </a:cubicBezTo>
                  <a:cubicBezTo>
                    <a:pt x="63" y="202"/>
                    <a:pt x="63" y="202"/>
                    <a:pt x="63" y="202"/>
                  </a:cubicBezTo>
                  <a:lnTo>
                    <a:pt x="63" y="214"/>
                  </a:lnTo>
                  <a:close/>
                  <a:moveTo>
                    <a:pt x="71" y="170"/>
                  </a:moveTo>
                  <a:cubicBezTo>
                    <a:pt x="32" y="170"/>
                    <a:pt x="32" y="170"/>
                    <a:pt x="32" y="170"/>
                  </a:cubicBezTo>
                  <a:cubicBezTo>
                    <a:pt x="32" y="183"/>
                    <a:pt x="32" y="183"/>
                    <a:pt x="32" y="183"/>
                  </a:cubicBezTo>
                  <a:cubicBezTo>
                    <a:pt x="71" y="183"/>
                    <a:pt x="71" y="183"/>
                    <a:pt x="71" y="183"/>
                  </a:cubicBezTo>
                  <a:lnTo>
                    <a:pt x="71" y="170"/>
                  </a:lnTo>
                  <a:close/>
                  <a:moveTo>
                    <a:pt x="81" y="13"/>
                  </a:moveTo>
                  <a:cubicBezTo>
                    <a:pt x="121" y="13"/>
                    <a:pt x="121" y="13"/>
                    <a:pt x="121" y="13"/>
                  </a:cubicBezTo>
                  <a:cubicBezTo>
                    <a:pt x="121" y="0"/>
                    <a:pt x="121" y="0"/>
                    <a:pt x="121" y="0"/>
                  </a:cubicBezTo>
                  <a:cubicBezTo>
                    <a:pt x="81" y="0"/>
                    <a:pt x="81" y="0"/>
                    <a:pt x="81" y="0"/>
                  </a:cubicBezTo>
                  <a:lnTo>
                    <a:pt x="81" y="13"/>
                  </a:lnTo>
                  <a:close/>
                  <a:moveTo>
                    <a:pt x="81" y="183"/>
                  </a:moveTo>
                  <a:cubicBezTo>
                    <a:pt x="89" y="183"/>
                    <a:pt x="89" y="183"/>
                    <a:pt x="89" y="183"/>
                  </a:cubicBezTo>
                  <a:cubicBezTo>
                    <a:pt x="89" y="196"/>
                    <a:pt x="89" y="196"/>
                    <a:pt x="89" y="196"/>
                  </a:cubicBezTo>
                  <a:cubicBezTo>
                    <a:pt x="101" y="196"/>
                    <a:pt x="101" y="196"/>
                    <a:pt x="101" y="196"/>
                  </a:cubicBezTo>
                  <a:cubicBezTo>
                    <a:pt x="101" y="183"/>
                    <a:pt x="101" y="183"/>
                    <a:pt x="101" y="183"/>
                  </a:cubicBezTo>
                  <a:cubicBezTo>
                    <a:pt x="121" y="183"/>
                    <a:pt x="121" y="183"/>
                    <a:pt x="121" y="183"/>
                  </a:cubicBezTo>
                  <a:cubicBezTo>
                    <a:pt x="121" y="170"/>
                    <a:pt x="121" y="170"/>
                    <a:pt x="121" y="170"/>
                  </a:cubicBezTo>
                  <a:cubicBezTo>
                    <a:pt x="81" y="170"/>
                    <a:pt x="81" y="170"/>
                    <a:pt x="81" y="170"/>
                  </a:cubicBezTo>
                  <a:lnTo>
                    <a:pt x="81" y="183"/>
                  </a:lnTo>
                  <a:close/>
                  <a:moveTo>
                    <a:pt x="12" y="35"/>
                  </a:moveTo>
                  <a:cubicBezTo>
                    <a:pt x="0" y="35"/>
                    <a:pt x="0" y="35"/>
                    <a:pt x="0" y="35"/>
                  </a:cubicBezTo>
                  <a:cubicBezTo>
                    <a:pt x="0" y="66"/>
                    <a:pt x="0" y="66"/>
                    <a:pt x="0" y="66"/>
                  </a:cubicBezTo>
                  <a:cubicBezTo>
                    <a:pt x="12" y="66"/>
                    <a:pt x="12" y="66"/>
                    <a:pt x="12" y="66"/>
                  </a:cubicBezTo>
                  <a:lnTo>
                    <a:pt x="12" y="35"/>
                  </a:lnTo>
                  <a:close/>
                  <a:moveTo>
                    <a:pt x="12" y="76"/>
                  </a:moveTo>
                  <a:cubicBezTo>
                    <a:pt x="0" y="76"/>
                    <a:pt x="0" y="76"/>
                    <a:pt x="0" y="76"/>
                  </a:cubicBezTo>
                  <a:cubicBezTo>
                    <a:pt x="0" y="107"/>
                    <a:pt x="0" y="107"/>
                    <a:pt x="0" y="107"/>
                  </a:cubicBezTo>
                  <a:cubicBezTo>
                    <a:pt x="12" y="107"/>
                    <a:pt x="12" y="107"/>
                    <a:pt x="12" y="107"/>
                  </a:cubicBezTo>
                  <a:lnTo>
                    <a:pt x="12" y="76"/>
                  </a:lnTo>
                  <a:close/>
                  <a:moveTo>
                    <a:pt x="12" y="158"/>
                  </a:moveTo>
                  <a:cubicBezTo>
                    <a:pt x="0" y="158"/>
                    <a:pt x="0" y="158"/>
                    <a:pt x="0" y="158"/>
                  </a:cubicBezTo>
                  <a:cubicBezTo>
                    <a:pt x="0" y="158"/>
                    <a:pt x="0" y="164"/>
                    <a:pt x="0" y="170"/>
                  </a:cubicBezTo>
                  <a:cubicBezTo>
                    <a:pt x="0" y="183"/>
                    <a:pt x="0" y="183"/>
                    <a:pt x="0" y="183"/>
                  </a:cubicBezTo>
                  <a:cubicBezTo>
                    <a:pt x="22" y="183"/>
                    <a:pt x="22" y="183"/>
                    <a:pt x="22" y="183"/>
                  </a:cubicBezTo>
                  <a:cubicBezTo>
                    <a:pt x="22" y="170"/>
                    <a:pt x="22" y="170"/>
                    <a:pt x="22" y="170"/>
                  </a:cubicBezTo>
                  <a:cubicBezTo>
                    <a:pt x="12" y="170"/>
                    <a:pt x="12" y="170"/>
                    <a:pt x="12" y="170"/>
                  </a:cubicBezTo>
                  <a:lnTo>
                    <a:pt x="12" y="158"/>
                  </a:lnTo>
                  <a:close/>
                  <a:moveTo>
                    <a:pt x="12" y="117"/>
                  </a:moveTo>
                  <a:cubicBezTo>
                    <a:pt x="0" y="117"/>
                    <a:pt x="0" y="117"/>
                    <a:pt x="0" y="117"/>
                  </a:cubicBezTo>
                  <a:cubicBezTo>
                    <a:pt x="0" y="148"/>
                    <a:pt x="0" y="148"/>
                    <a:pt x="0" y="148"/>
                  </a:cubicBezTo>
                  <a:cubicBezTo>
                    <a:pt x="12" y="148"/>
                    <a:pt x="12" y="148"/>
                    <a:pt x="12" y="148"/>
                  </a:cubicBezTo>
                  <a:lnTo>
                    <a:pt x="12" y="117"/>
                  </a:lnTo>
                  <a:close/>
                  <a:moveTo>
                    <a:pt x="0" y="13"/>
                  </a:moveTo>
                  <a:cubicBezTo>
                    <a:pt x="0" y="19"/>
                    <a:pt x="0" y="25"/>
                    <a:pt x="0" y="25"/>
                  </a:cubicBezTo>
                  <a:cubicBezTo>
                    <a:pt x="12" y="25"/>
                    <a:pt x="12" y="25"/>
                    <a:pt x="12" y="25"/>
                  </a:cubicBezTo>
                  <a:cubicBezTo>
                    <a:pt x="12" y="13"/>
                    <a:pt x="12" y="13"/>
                    <a:pt x="12" y="13"/>
                  </a:cubicBezTo>
                  <a:cubicBezTo>
                    <a:pt x="22" y="13"/>
                    <a:pt x="22" y="13"/>
                    <a:pt x="22" y="13"/>
                  </a:cubicBezTo>
                  <a:cubicBezTo>
                    <a:pt x="22" y="0"/>
                    <a:pt x="22" y="0"/>
                    <a:pt x="22" y="0"/>
                  </a:cubicBezTo>
                  <a:cubicBezTo>
                    <a:pt x="0" y="0"/>
                    <a:pt x="0" y="0"/>
                    <a:pt x="0" y="0"/>
                  </a:cubicBezTo>
                  <a:lnTo>
                    <a:pt x="0" y="1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32"/>
            <p:cNvSpPr>
              <a:spLocks noEditPoints="1"/>
            </p:cNvSpPr>
            <p:nvPr/>
          </p:nvSpPr>
          <p:spPr bwMode="auto">
            <a:xfrm>
              <a:off x="5751513" y="0"/>
              <a:ext cx="677863" cy="665163"/>
            </a:xfrm>
            <a:custGeom>
              <a:avLst/>
              <a:gdLst>
                <a:gd name="T0" fmla="*/ 102 w 203"/>
                <a:gd name="T1" fmla="*/ 13 h 204"/>
                <a:gd name="T2" fmla="*/ 190 w 203"/>
                <a:gd name="T3" fmla="*/ 102 h 204"/>
                <a:gd name="T4" fmla="*/ 102 w 203"/>
                <a:gd name="T5" fmla="*/ 190 h 204"/>
                <a:gd name="T6" fmla="*/ 13 w 203"/>
                <a:gd name="T7" fmla="*/ 102 h 204"/>
                <a:gd name="T8" fmla="*/ 102 w 203"/>
                <a:gd name="T9" fmla="*/ 13 h 204"/>
                <a:gd name="T10" fmla="*/ 102 w 203"/>
                <a:gd name="T11" fmla="*/ 0 h 204"/>
                <a:gd name="T12" fmla="*/ 0 w 203"/>
                <a:gd name="T13" fmla="*/ 102 h 204"/>
                <a:gd name="T14" fmla="*/ 102 w 203"/>
                <a:gd name="T15" fmla="*/ 204 h 204"/>
                <a:gd name="T16" fmla="*/ 203 w 203"/>
                <a:gd name="T17" fmla="*/ 102 h 204"/>
                <a:gd name="T18" fmla="*/ 102 w 203"/>
                <a:gd name="T1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4">
                  <a:moveTo>
                    <a:pt x="102" y="13"/>
                  </a:moveTo>
                  <a:cubicBezTo>
                    <a:pt x="150" y="13"/>
                    <a:pt x="190" y="53"/>
                    <a:pt x="190" y="102"/>
                  </a:cubicBezTo>
                  <a:cubicBezTo>
                    <a:pt x="190" y="151"/>
                    <a:pt x="150" y="190"/>
                    <a:pt x="102" y="190"/>
                  </a:cubicBezTo>
                  <a:cubicBezTo>
                    <a:pt x="53" y="190"/>
                    <a:pt x="13" y="151"/>
                    <a:pt x="13" y="102"/>
                  </a:cubicBezTo>
                  <a:cubicBezTo>
                    <a:pt x="13" y="53"/>
                    <a:pt x="53" y="13"/>
                    <a:pt x="102" y="13"/>
                  </a:cubicBezTo>
                  <a:moveTo>
                    <a:pt x="102" y="0"/>
                  </a:moveTo>
                  <a:cubicBezTo>
                    <a:pt x="45" y="0"/>
                    <a:pt x="0" y="46"/>
                    <a:pt x="0" y="102"/>
                  </a:cubicBezTo>
                  <a:cubicBezTo>
                    <a:pt x="0" y="158"/>
                    <a:pt x="45" y="204"/>
                    <a:pt x="102" y="204"/>
                  </a:cubicBezTo>
                  <a:cubicBezTo>
                    <a:pt x="158" y="204"/>
                    <a:pt x="203" y="158"/>
                    <a:pt x="203" y="102"/>
                  </a:cubicBezTo>
                  <a:cubicBezTo>
                    <a:pt x="203" y="46"/>
                    <a:pt x="158" y="0"/>
                    <a:pt x="1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633"/>
            <p:cNvSpPr>
              <a:spLocks noChangeArrowheads="1"/>
            </p:cNvSpPr>
            <p:nvPr/>
          </p:nvSpPr>
          <p:spPr bwMode="auto">
            <a:xfrm>
              <a:off x="5784850" y="33338"/>
              <a:ext cx="611188" cy="598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34"/>
            <p:cNvSpPr>
              <a:spLocks/>
            </p:cNvSpPr>
            <p:nvPr/>
          </p:nvSpPr>
          <p:spPr bwMode="auto">
            <a:xfrm>
              <a:off x="6092825" y="33338"/>
              <a:ext cx="303213" cy="598488"/>
            </a:xfrm>
            <a:custGeom>
              <a:avLst/>
              <a:gdLst>
                <a:gd name="T0" fmla="*/ 0 w 91"/>
                <a:gd name="T1" fmla="*/ 0 h 184"/>
                <a:gd name="T2" fmla="*/ 0 w 91"/>
                <a:gd name="T3" fmla="*/ 184 h 184"/>
                <a:gd name="T4" fmla="*/ 91 w 91"/>
                <a:gd name="T5" fmla="*/ 92 h 184"/>
                <a:gd name="T6" fmla="*/ 0 w 91"/>
                <a:gd name="T7" fmla="*/ 0 h 184"/>
              </a:gdLst>
              <a:ahLst/>
              <a:cxnLst>
                <a:cxn ang="0">
                  <a:pos x="T0" y="T1"/>
                </a:cxn>
                <a:cxn ang="0">
                  <a:pos x="T2" y="T3"/>
                </a:cxn>
                <a:cxn ang="0">
                  <a:pos x="T4" y="T5"/>
                </a:cxn>
                <a:cxn ang="0">
                  <a:pos x="T6" y="T7"/>
                </a:cxn>
              </a:cxnLst>
              <a:rect l="0" t="0" r="r" b="b"/>
              <a:pathLst>
                <a:path w="91" h="184">
                  <a:moveTo>
                    <a:pt x="0" y="0"/>
                  </a:moveTo>
                  <a:cubicBezTo>
                    <a:pt x="0" y="184"/>
                    <a:pt x="0" y="184"/>
                    <a:pt x="0" y="184"/>
                  </a:cubicBezTo>
                  <a:cubicBezTo>
                    <a:pt x="50" y="184"/>
                    <a:pt x="91" y="143"/>
                    <a:pt x="91" y="92"/>
                  </a:cubicBezTo>
                  <a:cubicBezTo>
                    <a:pt x="91" y="41"/>
                    <a:pt x="50" y="0"/>
                    <a:pt x="0" y="0"/>
                  </a:cubicBezTo>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35"/>
            <p:cNvSpPr>
              <a:spLocks/>
            </p:cNvSpPr>
            <p:nvPr/>
          </p:nvSpPr>
          <p:spPr bwMode="auto">
            <a:xfrm>
              <a:off x="5865813" y="114300"/>
              <a:ext cx="450850" cy="439738"/>
            </a:xfrm>
            <a:custGeom>
              <a:avLst/>
              <a:gdLst>
                <a:gd name="T0" fmla="*/ 19 w 284"/>
                <a:gd name="T1" fmla="*/ 277 h 277"/>
                <a:gd name="T2" fmla="*/ 0 w 284"/>
                <a:gd name="T3" fmla="*/ 258 h 277"/>
                <a:gd name="T4" fmla="*/ 265 w 284"/>
                <a:gd name="T5" fmla="*/ 0 h 277"/>
                <a:gd name="T6" fmla="*/ 284 w 284"/>
                <a:gd name="T7" fmla="*/ 18 h 277"/>
                <a:gd name="T8" fmla="*/ 19 w 284"/>
                <a:gd name="T9" fmla="*/ 277 h 277"/>
              </a:gdLst>
              <a:ahLst/>
              <a:cxnLst>
                <a:cxn ang="0">
                  <a:pos x="T0" y="T1"/>
                </a:cxn>
                <a:cxn ang="0">
                  <a:pos x="T2" y="T3"/>
                </a:cxn>
                <a:cxn ang="0">
                  <a:pos x="T4" y="T5"/>
                </a:cxn>
                <a:cxn ang="0">
                  <a:pos x="T6" y="T7"/>
                </a:cxn>
                <a:cxn ang="0">
                  <a:pos x="T8" y="T9"/>
                </a:cxn>
              </a:cxnLst>
              <a:rect l="0" t="0" r="r" b="b"/>
              <a:pathLst>
                <a:path w="284" h="277">
                  <a:moveTo>
                    <a:pt x="19" y="277"/>
                  </a:moveTo>
                  <a:lnTo>
                    <a:pt x="0" y="258"/>
                  </a:lnTo>
                  <a:lnTo>
                    <a:pt x="265" y="0"/>
                  </a:lnTo>
                  <a:lnTo>
                    <a:pt x="284" y="18"/>
                  </a:lnTo>
                  <a:lnTo>
                    <a:pt x="19" y="27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36"/>
            <p:cNvSpPr>
              <a:spLocks noEditPoints="1"/>
            </p:cNvSpPr>
            <p:nvPr/>
          </p:nvSpPr>
          <p:spPr bwMode="auto">
            <a:xfrm>
              <a:off x="5775325" y="22225"/>
              <a:ext cx="635000" cy="619125"/>
            </a:xfrm>
            <a:custGeom>
              <a:avLst/>
              <a:gdLst>
                <a:gd name="T0" fmla="*/ 95 w 190"/>
                <a:gd name="T1" fmla="*/ 12 h 190"/>
                <a:gd name="T2" fmla="*/ 177 w 190"/>
                <a:gd name="T3" fmla="*/ 95 h 190"/>
                <a:gd name="T4" fmla="*/ 95 w 190"/>
                <a:gd name="T5" fmla="*/ 178 h 190"/>
                <a:gd name="T6" fmla="*/ 12 w 190"/>
                <a:gd name="T7" fmla="*/ 95 h 190"/>
                <a:gd name="T8" fmla="*/ 95 w 190"/>
                <a:gd name="T9" fmla="*/ 12 h 190"/>
                <a:gd name="T10" fmla="*/ 95 w 190"/>
                <a:gd name="T11" fmla="*/ 0 h 190"/>
                <a:gd name="T12" fmla="*/ 0 w 190"/>
                <a:gd name="T13" fmla="*/ 95 h 190"/>
                <a:gd name="T14" fmla="*/ 95 w 190"/>
                <a:gd name="T15" fmla="*/ 190 h 190"/>
                <a:gd name="T16" fmla="*/ 190 w 190"/>
                <a:gd name="T17" fmla="*/ 95 h 190"/>
                <a:gd name="T18" fmla="*/ 95 w 190"/>
                <a:gd name="T1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90">
                  <a:moveTo>
                    <a:pt x="95" y="12"/>
                  </a:moveTo>
                  <a:cubicBezTo>
                    <a:pt x="140" y="12"/>
                    <a:pt x="177" y="49"/>
                    <a:pt x="177" y="95"/>
                  </a:cubicBezTo>
                  <a:cubicBezTo>
                    <a:pt x="177" y="140"/>
                    <a:pt x="140" y="178"/>
                    <a:pt x="95" y="178"/>
                  </a:cubicBezTo>
                  <a:cubicBezTo>
                    <a:pt x="49" y="178"/>
                    <a:pt x="12" y="140"/>
                    <a:pt x="12" y="95"/>
                  </a:cubicBezTo>
                  <a:cubicBezTo>
                    <a:pt x="12" y="49"/>
                    <a:pt x="49" y="12"/>
                    <a:pt x="95" y="12"/>
                  </a:cubicBezTo>
                  <a:moveTo>
                    <a:pt x="95" y="0"/>
                  </a:moveTo>
                  <a:cubicBezTo>
                    <a:pt x="42" y="0"/>
                    <a:pt x="0" y="42"/>
                    <a:pt x="0" y="95"/>
                  </a:cubicBezTo>
                  <a:cubicBezTo>
                    <a:pt x="0" y="147"/>
                    <a:pt x="42" y="190"/>
                    <a:pt x="95" y="190"/>
                  </a:cubicBezTo>
                  <a:cubicBezTo>
                    <a:pt x="147" y="190"/>
                    <a:pt x="190" y="147"/>
                    <a:pt x="190" y="95"/>
                  </a:cubicBezTo>
                  <a:cubicBezTo>
                    <a:pt x="190" y="42"/>
                    <a:pt x="147" y="0"/>
                    <a:pt x="95"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37"/>
            <p:cNvSpPr>
              <a:spLocks noEditPoints="1"/>
            </p:cNvSpPr>
            <p:nvPr/>
          </p:nvSpPr>
          <p:spPr bwMode="auto">
            <a:xfrm>
              <a:off x="5859463" y="98425"/>
              <a:ext cx="487363" cy="461963"/>
            </a:xfrm>
            <a:custGeom>
              <a:avLst/>
              <a:gdLst>
                <a:gd name="T0" fmla="*/ 9 w 146"/>
                <a:gd name="T1" fmla="*/ 64 h 142"/>
                <a:gd name="T2" fmla="*/ 9 w 146"/>
                <a:gd name="T3" fmla="*/ 61 h 142"/>
                <a:gd name="T4" fmla="*/ 0 w 146"/>
                <a:gd name="T5" fmla="*/ 45 h 142"/>
                <a:gd name="T6" fmla="*/ 11 w 146"/>
                <a:gd name="T7" fmla="*/ 53 h 142"/>
                <a:gd name="T8" fmla="*/ 15 w 146"/>
                <a:gd name="T9" fmla="*/ 36 h 142"/>
                <a:gd name="T10" fmla="*/ 25 w 146"/>
                <a:gd name="T11" fmla="*/ 43 h 142"/>
                <a:gd name="T12" fmla="*/ 28 w 146"/>
                <a:gd name="T13" fmla="*/ 45 h 142"/>
                <a:gd name="T14" fmla="*/ 42 w 146"/>
                <a:gd name="T15" fmla="*/ 43 h 142"/>
                <a:gd name="T16" fmla="*/ 34 w 146"/>
                <a:gd name="T17" fmla="*/ 56 h 142"/>
                <a:gd name="T18" fmla="*/ 44 w 146"/>
                <a:gd name="T19" fmla="*/ 64 h 142"/>
                <a:gd name="T20" fmla="*/ 40 w 146"/>
                <a:gd name="T21" fmla="*/ 71 h 142"/>
                <a:gd name="T22" fmla="*/ 38 w 146"/>
                <a:gd name="T23" fmla="*/ 73 h 142"/>
                <a:gd name="T24" fmla="*/ 11 w 146"/>
                <a:gd name="T25" fmla="*/ 71 h 142"/>
                <a:gd name="T26" fmla="*/ 0 w 146"/>
                <a:gd name="T27" fmla="*/ 80 h 142"/>
                <a:gd name="T28" fmla="*/ 97 w 146"/>
                <a:gd name="T29" fmla="*/ 74 h 142"/>
                <a:gd name="T30" fmla="*/ 105 w 146"/>
                <a:gd name="T31" fmla="*/ 67 h 142"/>
                <a:gd name="T32" fmla="*/ 106 w 146"/>
                <a:gd name="T33" fmla="*/ 59 h 142"/>
                <a:gd name="T34" fmla="*/ 117 w 146"/>
                <a:gd name="T35" fmla="*/ 50 h 142"/>
                <a:gd name="T36" fmla="*/ 111 w 146"/>
                <a:gd name="T37" fmla="*/ 64 h 142"/>
                <a:gd name="T38" fmla="*/ 129 w 146"/>
                <a:gd name="T39" fmla="*/ 61 h 142"/>
                <a:gd name="T40" fmla="*/ 122 w 146"/>
                <a:gd name="T41" fmla="*/ 50 h 142"/>
                <a:gd name="T42" fmla="*/ 132 w 146"/>
                <a:gd name="T43" fmla="*/ 55 h 142"/>
                <a:gd name="T44" fmla="*/ 134 w 146"/>
                <a:gd name="T45" fmla="*/ 66 h 142"/>
                <a:gd name="T46" fmla="*/ 143 w 146"/>
                <a:gd name="T47" fmla="*/ 86 h 142"/>
                <a:gd name="T48" fmla="*/ 142 w 146"/>
                <a:gd name="T49" fmla="*/ 80 h 142"/>
                <a:gd name="T50" fmla="*/ 124 w 146"/>
                <a:gd name="T51" fmla="*/ 87 h 142"/>
                <a:gd name="T52" fmla="*/ 139 w 146"/>
                <a:gd name="T53" fmla="*/ 89 h 142"/>
                <a:gd name="T54" fmla="*/ 131 w 146"/>
                <a:gd name="T55" fmla="*/ 95 h 142"/>
                <a:gd name="T56" fmla="*/ 120 w 146"/>
                <a:gd name="T57" fmla="*/ 91 h 142"/>
                <a:gd name="T58" fmla="*/ 114 w 146"/>
                <a:gd name="T59" fmla="*/ 94 h 142"/>
                <a:gd name="T60" fmla="*/ 100 w 146"/>
                <a:gd name="T61" fmla="*/ 89 h 142"/>
                <a:gd name="T62" fmla="*/ 113 w 146"/>
                <a:gd name="T63" fmla="*/ 90 h 142"/>
                <a:gd name="T64" fmla="*/ 107 w 146"/>
                <a:gd name="T65" fmla="*/ 72 h 142"/>
                <a:gd name="T66" fmla="*/ 98 w 146"/>
                <a:gd name="T67" fmla="*/ 84 h 142"/>
                <a:gd name="T68" fmla="*/ 128 w 146"/>
                <a:gd name="T69" fmla="*/ 74 h 142"/>
                <a:gd name="T70" fmla="*/ 124 w 146"/>
                <a:gd name="T71" fmla="*/ 78 h 142"/>
                <a:gd name="T72" fmla="*/ 129 w 146"/>
                <a:gd name="T73" fmla="*/ 74 h 142"/>
                <a:gd name="T74" fmla="*/ 113 w 146"/>
                <a:gd name="T75" fmla="*/ 67 h 142"/>
                <a:gd name="T76" fmla="*/ 120 w 146"/>
                <a:gd name="T77" fmla="*/ 65 h 142"/>
                <a:gd name="T78" fmla="*/ 117 w 146"/>
                <a:gd name="T79" fmla="*/ 83 h 142"/>
                <a:gd name="T80" fmla="*/ 115 w 146"/>
                <a:gd name="T81" fmla="*/ 76 h 142"/>
                <a:gd name="T82" fmla="*/ 110 w 146"/>
                <a:gd name="T83" fmla="*/ 74 h 142"/>
                <a:gd name="T84" fmla="*/ 61 w 146"/>
                <a:gd name="T85" fmla="*/ 41 h 142"/>
                <a:gd name="T86" fmla="*/ 91 w 146"/>
                <a:gd name="T87" fmla="*/ 23 h 142"/>
                <a:gd name="T88" fmla="*/ 89 w 146"/>
                <a:gd name="T89" fmla="*/ 5 h 142"/>
                <a:gd name="T90" fmla="*/ 58 w 146"/>
                <a:gd name="T91" fmla="*/ 23 h 142"/>
                <a:gd name="T92" fmla="*/ 103 w 146"/>
                <a:gd name="T93" fmla="*/ 142 h 142"/>
                <a:gd name="T94" fmla="*/ 52 w 146"/>
                <a:gd name="T95" fmla="*/ 123 h 142"/>
                <a:gd name="T96" fmla="*/ 68 w 146"/>
                <a:gd name="T9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6" h="142">
                  <a:moveTo>
                    <a:pt x="4" y="71"/>
                  </a:moveTo>
                  <a:cubicBezTo>
                    <a:pt x="10" y="68"/>
                    <a:pt x="10" y="68"/>
                    <a:pt x="10" y="68"/>
                  </a:cubicBezTo>
                  <a:cubicBezTo>
                    <a:pt x="10" y="67"/>
                    <a:pt x="9" y="66"/>
                    <a:pt x="9" y="64"/>
                  </a:cubicBezTo>
                  <a:cubicBezTo>
                    <a:pt x="0" y="64"/>
                    <a:pt x="0" y="64"/>
                    <a:pt x="0" y="64"/>
                  </a:cubicBezTo>
                  <a:cubicBezTo>
                    <a:pt x="0" y="61"/>
                    <a:pt x="0" y="61"/>
                    <a:pt x="0" y="61"/>
                  </a:cubicBezTo>
                  <a:cubicBezTo>
                    <a:pt x="9" y="61"/>
                    <a:pt x="9" y="61"/>
                    <a:pt x="9" y="61"/>
                  </a:cubicBezTo>
                  <a:cubicBezTo>
                    <a:pt x="9" y="59"/>
                    <a:pt x="10" y="58"/>
                    <a:pt x="10" y="56"/>
                  </a:cubicBezTo>
                  <a:cubicBezTo>
                    <a:pt x="4" y="53"/>
                    <a:pt x="4" y="53"/>
                    <a:pt x="4" y="53"/>
                  </a:cubicBezTo>
                  <a:cubicBezTo>
                    <a:pt x="0" y="45"/>
                    <a:pt x="0" y="45"/>
                    <a:pt x="0" y="45"/>
                  </a:cubicBezTo>
                  <a:cubicBezTo>
                    <a:pt x="2" y="43"/>
                    <a:pt x="2" y="43"/>
                    <a:pt x="2" y="43"/>
                  </a:cubicBezTo>
                  <a:cubicBezTo>
                    <a:pt x="6" y="51"/>
                    <a:pt x="6" y="51"/>
                    <a:pt x="6" y="51"/>
                  </a:cubicBezTo>
                  <a:cubicBezTo>
                    <a:pt x="11" y="53"/>
                    <a:pt x="11" y="53"/>
                    <a:pt x="11" y="53"/>
                  </a:cubicBezTo>
                  <a:cubicBezTo>
                    <a:pt x="12" y="49"/>
                    <a:pt x="14" y="47"/>
                    <a:pt x="16" y="45"/>
                  </a:cubicBezTo>
                  <a:cubicBezTo>
                    <a:pt x="12" y="38"/>
                    <a:pt x="12" y="38"/>
                    <a:pt x="12" y="38"/>
                  </a:cubicBezTo>
                  <a:cubicBezTo>
                    <a:pt x="15" y="36"/>
                    <a:pt x="15" y="36"/>
                    <a:pt x="15" y="36"/>
                  </a:cubicBezTo>
                  <a:cubicBezTo>
                    <a:pt x="19" y="43"/>
                    <a:pt x="19" y="43"/>
                    <a:pt x="19" y="43"/>
                  </a:cubicBezTo>
                  <a:cubicBezTo>
                    <a:pt x="20" y="43"/>
                    <a:pt x="21" y="42"/>
                    <a:pt x="22" y="42"/>
                  </a:cubicBezTo>
                  <a:cubicBezTo>
                    <a:pt x="23" y="42"/>
                    <a:pt x="24" y="43"/>
                    <a:pt x="25" y="43"/>
                  </a:cubicBezTo>
                  <a:cubicBezTo>
                    <a:pt x="29" y="36"/>
                    <a:pt x="29" y="36"/>
                    <a:pt x="29" y="36"/>
                  </a:cubicBezTo>
                  <a:cubicBezTo>
                    <a:pt x="32" y="38"/>
                    <a:pt x="32" y="38"/>
                    <a:pt x="32" y="38"/>
                  </a:cubicBezTo>
                  <a:cubicBezTo>
                    <a:pt x="28" y="45"/>
                    <a:pt x="28" y="45"/>
                    <a:pt x="28" y="45"/>
                  </a:cubicBezTo>
                  <a:cubicBezTo>
                    <a:pt x="30" y="47"/>
                    <a:pt x="32" y="50"/>
                    <a:pt x="33" y="53"/>
                  </a:cubicBezTo>
                  <a:cubicBezTo>
                    <a:pt x="38" y="51"/>
                    <a:pt x="38" y="51"/>
                    <a:pt x="38" y="51"/>
                  </a:cubicBezTo>
                  <a:cubicBezTo>
                    <a:pt x="42" y="43"/>
                    <a:pt x="42" y="43"/>
                    <a:pt x="42" y="43"/>
                  </a:cubicBezTo>
                  <a:cubicBezTo>
                    <a:pt x="44" y="45"/>
                    <a:pt x="44" y="45"/>
                    <a:pt x="44" y="45"/>
                  </a:cubicBezTo>
                  <a:cubicBezTo>
                    <a:pt x="40" y="53"/>
                    <a:pt x="40" y="53"/>
                    <a:pt x="40" y="53"/>
                  </a:cubicBezTo>
                  <a:cubicBezTo>
                    <a:pt x="34" y="56"/>
                    <a:pt x="34" y="56"/>
                    <a:pt x="34" y="56"/>
                  </a:cubicBezTo>
                  <a:cubicBezTo>
                    <a:pt x="34" y="58"/>
                    <a:pt x="35" y="59"/>
                    <a:pt x="35" y="61"/>
                  </a:cubicBezTo>
                  <a:cubicBezTo>
                    <a:pt x="44" y="61"/>
                    <a:pt x="44" y="61"/>
                    <a:pt x="44" y="61"/>
                  </a:cubicBezTo>
                  <a:cubicBezTo>
                    <a:pt x="44" y="64"/>
                    <a:pt x="44" y="64"/>
                    <a:pt x="44" y="64"/>
                  </a:cubicBezTo>
                  <a:cubicBezTo>
                    <a:pt x="35" y="64"/>
                    <a:pt x="35" y="64"/>
                    <a:pt x="35" y="64"/>
                  </a:cubicBezTo>
                  <a:cubicBezTo>
                    <a:pt x="35" y="66"/>
                    <a:pt x="34" y="67"/>
                    <a:pt x="34" y="68"/>
                  </a:cubicBezTo>
                  <a:cubicBezTo>
                    <a:pt x="40" y="71"/>
                    <a:pt x="40" y="71"/>
                    <a:pt x="40" y="71"/>
                  </a:cubicBezTo>
                  <a:cubicBezTo>
                    <a:pt x="44" y="80"/>
                    <a:pt x="44" y="80"/>
                    <a:pt x="44" y="80"/>
                  </a:cubicBezTo>
                  <a:cubicBezTo>
                    <a:pt x="42" y="81"/>
                    <a:pt x="42" y="81"/>
                    <a:pt x="42" y="81"/>
                  </a:cubicBezTo>
                  <a:cubicBezTo>
                    <a:pt x="38" y="73"/>
                    <a:pt x="38" y="73"/>
                    <a:pt x="38" y="73"/>
                  </a:cubicBezTo>
                  <a:cubicBezTo>
                    <a:pt x="33" y="71"/>
                    <a:pt x="33" y="71"/>
                    <a:pt x="33" y="71"/>
                  </a:cubicBezTo>
                  <a:cubicBezTo>
                    <a:pt x="31" y="78"/>
                    <a:pt x="27" y="83"/>
                    <a:pt x="22" y="83"/>
                  </a:cubicBezTo>
                  <a:cubicBezTo>
                    <a:pt x="17" y="83"/>
                    <a:pt x="13" y="78"/>
                    <a:pt x="11" y="71"/>
                  </a:cubicBezTo>
                  <a:cubicBezTo>
                    <a:pt x="6" y="73"/>
                    <a:pt x="6" y="73"/>
                    <a:pt x="6" y="73"/>
                  </a:cubicBezTo>
                  <a:cubicBezTo>
                    <a:pt x="2" y="81"/>
                    <a:pt x="2" y="81"/>
                    <a:pt x="2" y="81"/>
                  </a:cubicBezTo>
                  <a:cubicBezTo>
                    <a:pt x="0" y="80"/>
                    <a:pt x="0" y="80"/>
                    <a:pt x="0" y="80"/>
                  </a:cubicBezTo>
                  <a:lnTo>
                    <a:pt x="4" y="71"/>
                  </a:lnTo>
                  <a:close/>
                  <a:moveTo>
                    <a:pt x="96" y="86"/>
                  </a:moveTo>
                  <a:cubicBezTo>
                    <a:pt x="95" y="82"/>
                    <a:pt x="95" y="77"/>
                    <a:pt x="97" y="74"/>
                  </a:cubicBezTo>
                  <a:cubicBezTo>
                    <a:pt x="98" y="71"/>
                    <a:pt x="100" y="69"/>
                    <a:pt x="103" y="67"/>
                  </a:cubicBezTo>
                  <a:cubicBezTo>
                    <a:pt x="103" y="67"/>
                    <a:pt x="104" y="67"/>
                    <a:pt x="104" y="67"/>
                  </a:cubicBezTo>
                  <a:cubicBezTo>
                    <a:pt x="105" y="67"/>
                    <a:pt x="105" y="67"/>
                    <a:pt x="105" y="67"/>
                  </a:cubicBezTo>
                  <a:cubicBezTo>
                    <a:pt x="105" y="66"/>
                    <a:pt x="105" y="67"/>
                    <a:pt x="105" y="66"/>
                  </a:cubicBezTo>
                  <a:cubicBezTo>
                    <a:pt x="105" y="65"/>
                    <a:pt x="105" y="64"/>
                    <a:pt x="105" y="63"/>
                  </a:cubicBezTo>
                  <a:cubicBezTo>
                    <a:pt x="105" y="62"/>
                    <a:pt x="105" y="60"/>
                    <a:pt x="106" y="59"/>
                  </a:cubicBezTo>
                  <a:cubicBezTo>
                    <a:pt x="107" y="54"/>
                    <a:pt x="112" y="49"/>
                    <a:pt x="118" y="49"/>
                  </a:cubicBezTo>
                  <a:cubicBezTo>
                    <a:pt x="118" y="49"/>
                    <a:pt x="118" y="49"/>
                    <a:pt x="118" y="49"/>
                  </a:cubicBezTo>
                  <a:cubicBezTo>
                    <a:pt x="118" y="50"/>
                    <a:pt x="118" y="50"/>
                    <a:pt x="117" y="50"/>
                  </a:cubicBezTo>
                  <a:cubicBezTo>
                    <a:pt x="116" y="51"/>
                    <a:pt x="115" y="51"/>
                    <a:pt x="113" y="52"/>
                  </a:cubicBezTo>
                  <a:cubicBezTo>
                    <a:pt x="112" y="54"/>
                    <a:pt x="110" y="56"/>
                    <a:pt x="110" y="59"/>
                  </a:cubicBezTo>
                  <a:cubicBezTo>
                    <a:pt x="110" y="60"/>
                    <a:pt x="110" y="62"/>
                    <a:pt x="111" y="64"/>
                  </a:cubicBezTo>
                  <a:cubicBezTo>
                    <a:pt x="113" y="62"/>
                    <a:pt x="116" y="61"/>
                    <a:pt x="120" y="61"/>
                  </a:cubicBezTo>
                  <a:cubicBezTo>
                    <a:pt x="123" y="61"/>
                    <a:pt x="126" y="62"/>
                    <a:pt x="128" y="64"/>
                  </a:cubicBezTo>
                  <a:cubicBezTo>
                    <a:pt x="129" y="63"/>
                    <a:pt x="129" y="62"/>
                    <a:pt x="129" y="61"/>
                  </a:cubicBezTo>
                  <a:cubicBezTo>
                    <a:pt x="130" y="58"/>
                    <a:pt x="129" y="55"/>
                    <a:pt x="127" y="53"/>
                  </a:cubicBezTo>
                  <a:cubicBezTo>
                    <a:pt x="126" y="52"/>
                    <a:pt x="124" y="51"/>
                    <a:pt x="123" y="51"/>
                  </a:cubicBezTo>
                  <a:cubicBezTo>
                    <a:pt x="123" y="50"/>
                    <a:pt x="122" y="50"/>
                    <a:pt x="122" y="50"/>
                  </a:cubicBezTo>
                  <a:cubicBezTo>
                    <a:pt x="122" y="50"/>
                    <a:pt x="122" y="50"/>
                    <a:pt x="122" y="50"/>
                  </a:cubicBezTo>
                  <a:cubicBezTo>
                    <a:pt x="122" y="49"/>
                    <a:pt x="122" y="49"/>
                    <a:pt x="122" y="49"/>
                  </a:cubicBezTo>
                  <a:cubicBezTo>
                    <a:pt x="126" y="49"/>
                    <a:pt x="130" y="52"/>
                    <a:pt x="132" y="55"/>
                  </a:cubicBezTo>
                  <a:cubicBezTo>
                    <a:pt x="133" y="57"/>
                    <a:pt x="134" y="59"/>
                    <a:pt x="134" y="61"/>
                  </a:cubicBezTo>
                  <a:cubicBezTo>
                    <a:pt x="134" y="63"/>
                    <a:pt x="134" y="64"/>
                    <a:pt x="134" y="65"/>
                  </a:cubicBezTo>
                  <a:cubicBezTo>
                    <a:pt x="134" y="66"/>
                    <a:pt x="134" y="66"/>
                    <a:pt x="134" y="66"/>
                  </a:cubicBezTo>
                  <a:cubicBezTo>
                    <a:pt x="134" y="66"/>
                    <a:pt x="135" y="67"/>
                    <a:pt x="135" y="67"/>
                  </a:cubicBezTo>
                  <a:cubicBezTo>
                    <a:pt x="136" y="67"/>
                    <a:pt x="136" y="67"/>
                    <a:pt x="137" y="68"/>
                  </a:cubicBezTo>
                  <a:cubicBezTo>
                    <a:pt x="143" y="71"/>
                    <a:pt x="146" y="79"/>
                    <a:pt x="143" y="86"/>
                  </a:cubicBezTo>
                  <a:cubicBezTo>
                    <a:pt x="143" y="85"/>
                    <a:pt x="143" y="85"/>
                    <a:pt x="142" y="85"/>
                  </a:cubicBezTo>
                  <a:cubicBezTo>
                    <a:pt x="142" y="85"/>
                    <a:pt x="142" y="85"/>
                    <a:pt x="142" y="85"/>
                  </a:cubicBezTo>
                  <a:cubicBezTo>
                    <a:pt x="142" y="83"/>
                    <a:pt x="142" y="82"/>
                    <a:pt x="142" y="80"/>
                  </a:cubicBezTo>
                  <a:cubicBezTo>
                    <a:pt x="141" y="75"/>
                    <a:pt x="137" y="72"/>
                    <a:pt x="133" y="72"/>
                  </a:cubicBezTo>
                  <a:cubicBezTo>
                    <a:pt x="133" y="73"/>
                    <a:pt x="133" y="74"/>
                    <a:pt x="133" y="74"/>
                  </a:cubicBezTo>
                  <a:cubicBezTo>
                    <a:pt x="133" y="80"/>
                    <a:pt x="129" y="85"/>
                    <a:pt x="124" y="87"/>
                  </a:cubicBezTo>
                  <a:cubicBezTo>
                    <a:pt x="125" y="89"/>
                    <a:pt x="127" y="90"/>
                    <a:pt x="129" y="91"/>
                  </a:cubicBezTo>
                  <a:cubicBezTo>
                    <a:pt x="132" y="92"/>
                    <a:pt x="135" y="92"/>
                    <a:pt x="138" y="90"/>
                  </a:cubicBezTo>
                  <a:cubicBezTo>
                    <a:pt x="138" y="90"/>
                    <a:pt x="139" y="89"/>
                    <a:pt x="139" y="89"/>
                  </a:cubicBezTo>
                  <a:cubicBezTo>
                    <a:pt x="139" y="89"/>
                    <a:pt x="140" y="88"/>
                    <a:pt x="140" y="89"/>
                  </a:cubicBezTo>
                  <a:cubicBezTo>
                    <a:pt x="140" y="89"/>
                    <a:pt x="141" y="89"/>
                    <a:pt x="141" y="89"/>
                  </a:cubicBezTo>
                  <a:cubicBezTo>
                    <a:pt x="139" y="92"/>
                    <a:pt x="135" y="94"/>
                    <a:pt x="131" y="95"/>
                  </a:cubicBezTo>
                  <a:cubicBezTo>
                    <a:pt x="128" y="95"/>
                    <a:pt x="125" y="95"/>
                    <a:pt x="123" y="93"/>
                  </a:cubicBezTo>
                  <a:cubicBezTo>
                    <a:pt x="122" y="93"/>
                    <a:pt x="121" y="92"/>
                    <a:pt x="120" y="92"/>
                  </a:cubicBezTo>
                  <a:cubicBezTo>
                    <a:pt x="120" y="92"/>
                    <a:pt x="120" y="91"/>
                    <a:pt x="120" y="91"/>
                  </a:cubicBezTo>
                  <a:cubicBezTo>
                    <a:pt x="120" y="91"/>
                    <a:pt x="120" y="91"/>
                    <a:pt x="120" y="91"/>
                  </a:cubicBezTo>
                  <a:cubicBezTo>
                    <a:pt x="119" y="92"/>
                    <a:pt x="119" y="92"/>
                    <a:pt x="119" y="92"/>
                  </a:cubicBezTo>
                  <a:cubicBezTo>
                    <a:pt x="117" y="93"/>
                    <a:pt x="116" y="94"/>
                    <a:pt x="114" y="94"/>
                  </a:cubicBezTo>
                  <a:cubicBezTo>
                    <a:pt x="109" y="96"/>
                    <a:pt x="102" y="94"/>
                    <a:pt x="98" y="89"/>
                  </a:cubicBezTo>
                  <a:cubicBezTo>
                    <a:pt x="99" y="89"/>
                    <a:pt x="99" y="89"/>
                    <a:pt x="99" y="89"/>
                  </a:cubicBezTo>
                  <a:cubicBezTo>
                    <a:pt x="100" y="89"/>
                    <a:pt x="100" y="89"/>
                    <a:pt x="100" y="89"/>
                  </a:cubicBezTo>
                  <a:cubicBezTo>
                    <a:pt x="100" y="89"/>
                    <a:pt x="100" y="89"/>
                    <a:pt x="100" y="89"/>
                  </a:cubicBezTo>
                  <a:cubicBezTo>
                    <a:pt x="102" y="90"/>
                    <a:pt x="103" y="91"/>
                    <a:pt x="104" y="91"/>
                  </a:cubicBezTo>
                  <a:cubicBezTo>
                    <a:pt x="107" y="92"/>
                    <a:pt x="110" y="92"/>
                    <a:pt x="113" y="90"/>
                  </a:cubicBezTo>
                  <a:cubicBezTo>
                    <a:pt x="114" y="89"/>
                    <a:pt x="115" y="88"/>
                    <a:pt x="115" y="87"/>
                  </a:cubicBezTo>
                  <a:cubicBezTo>
                    <a:pt x="110" y="85"/>
                    <a:pt x="106" y="80"/>
                    <a:pt x="106" y="74"/>
                  </a:cubicBezTo>
                  <a:cubicBezTo>
                    <a:pt x="106" y="74"/>
                    <a:pt x="106" y="73"/>
                    <a:pt x="107" y="72"/>
                  </a:cubicBezTo>
                  <a:cubicBezTo>
                    <a:pt x="103" y="73"/>
                    <a:pt x="100" y="74"/>
                    <a:pt x="99" y="77"/>
                  </a:cubicBezTo>
                  <a:cubicBezTo>
                    <a:pt x="98" y="79"/>
                    <a:pt x="97" y="81"/>
                    <a:pt x="97" y="83"/>
                  </a:cubicBezTo>
                  <a:cubicBezTo>
                    <a:pt x="97" y="83"/>
                    <a:pt x="97" y="84"/>
                    <a:pt x="98" y="84"/>
                  </a:cubicBezTo>
                  <a:cubicBezTo>
                    <a:pt x="98" y="85"/>
                    <a:pt x="98" y="85"/>
                    <a:pt x="97" y="85"/>
                  </a:cubicBezTo>
                  <a:cubicBezTo>
                    <a:pt x="97" y="85"/>
                    <a:pt x="97" y="86"/>
                    <a:pt x="96" y="86"/>
                  </a:cubicBezTo>
                  <a:close/>
                  <a:moveTo>
                    <a:pt x="128" y="74"/>
                  </a:moveTo>
                  <a:cubicBezTo>
                    <a:pt x="127" y="74"/>
                    <a:pt x="126" y="75"/>
                    <a:pt x="125" y="76"/>
                  </a:cubicBezTo>
                  <a:cubicBezTo>
                    <a:pt x="125" y="76"/>
                    <a:pt x="125" y="76"/>
                    <a:pt x="125" y="76"/>
                  </a:cubicBezTo>
                  <a:cubicBezTo>
                    <a:pt x="124" y="77"/>
                    <a:pt x="124" y="77"/>
                    <a:pt x="124" y="78"/>
                  </a:cubicBezTo>
                  <a:cubicBezTo>
                    <a:pt x="123" y="78"/>
                    <a:pt x="123" y="79"/>
                    <a:pt x="123" y="80"/>
                  </a:cubicBezTo>
                  <a:cubicBezTo>
                    <a:pt x="123" y="81"/>
                    <a:pt x="123" y="82"/>
                    <a:pt x="123" y="83"/>
                  </a:cubicBezTo>
                  <a:cubicBezTo>
                    <a:pt x="127" y="82"/>
                    <a:pt x="129" y="78"/>
                    <a:pt x="129" y="74"/>
                  </a:cubicBezTo>
                  <a:cubicBezTo>
                    <a:pt x="129" y="74"/>
                    <a:pt x="129" y="73"/>
                    <a:pt x="129" y="73"/>
                  </a:cubicBezTo>
                  <a:cubicBezTo>
                    <a:pt x="129" y="73"/>
                    <a:pt x="128" y="73"/>
                    <a:pt x="128" y="74"/>
                  </a:cubicBezTo>
                  <a:close/>
                  <a:moveTo>
                    <a:pt x="113" y="67"/>
                  </a:moveTo>
                  <a:cubicBezTo>
                    <a:pt x="119" y="72"/>
                    <a:pt x="125" y="68"/>
                    <a:pt x="126" y="67"/>
                  </a:cubicBezTo>
                  <a:cubicBezTo>
                    <a:pt x="126" y="67"/>
                    <a:pt x="126" y="67"/>
                    <a:pt x="126" y="67"/>
                  </a:cubicBezTo>
                  <a:cubicBezTo>
                    <a:pt x="124" y="66"/>
                    <a:pt x="122" y="65"/>
                    <a:pt x="120" y="65"/>
                  </a:cubicBezTo>
                  <a:cubicBezTo>
                    <a:pt x="117" y="65"/>
                    <a:pt x="115" y="66"/>
                    <a:pt x="113" y="67"/>
                  </a:cubicBezTo>
                  <a:close/>
                  <a:moveTo>
                    <a:pt x="110" y="74"/>
                  </a:moveTo>
                  <a:cubicBezTo>
                    <a:pt x="110" y="78"/>
                    <a:pt x="113" y="82"/>
                    <a:pt x="117" y="83"/>
                  </a:cubicBezTo>
                  <a:cubicBezTo>
                    <a:pt x="117" y="81"/>
                    <a:pt x="116" y="79"/>
                    <a:pt x="116" y="78"/>
                  </a:cubicBezTo>
                  <a:cubicBezTo>
                    <a:pt x="116" y="78"/>
                    <a:pt x="116" y="78"/>
                    <a:pt x="116" y="78"/>
                  </a:cubicBezTo>
                  <a:cubicBezTo>
                    <a:pt x="115" y="77"/>
                    <a:pt x="115" y="77"/>
                    <a:pt x="115" y="76"/>
                  </a:cubicBezTo>
                  <a:cubicBezTo>
                    <a:pt x="114" y="76"/>
                    <a:pt x="114" y="75"/>
                    <a:pt x="114" y="75"/>
                  </a:cubicBezTo>
                  <a:cubicBezTo>
                    <a:pt x="113" y="74"/>
                    <a:pt x="111" y="73"/>
                    <a:pt x="110" y="73"/>
                  </a:cubicBezTo>
                  <a:cubicBezTo>
                    <a:pt x="110" y="73"/>
                    <a:pt x="110" y="74"/>
                    <a:pt x="110" y="74"/>
                  </a:cubicBezTo>
                  <a:close/>
                  <a:moveTo>
                    <a:pt x="57" y="45"/>
                  </a:moveTo>
                  <a:cubicBezTo>
                    <a:pt x="58" y="45"/>
                    <a:pt x="58" y="45"/>
                    <a:pt x="59" y="45"/>
                  </a:cubicBezTo>
                  <a:cubicBezTo>
                    <a:pt x="60" y="44"/>
                    <a:pt x="61" y="42"/>
                    <a:pt x="61" y="41"/>
                  </a:cubicBezTo>
                  <a:cubicBezTo>
                    <a:pt x="60" y="38"/>
                    <a:pt x="60" y="32"/>
                    <a:pt x="64" y="28"/>
                  </a:cubicBezTo>
                  <a:cubicBezTo>
                    <a:pt x="66" y="27"/>
                    <a:pt x="69" y="26"/>
                    <a:pt x="74" y="27"/>
                  </a:cubicBezTo>
                  <a:cubicBezTo>
                    <a:pt x="81" y="28"/>
                    <a:pt x="87" y="27"/>
                    <a:pt x="91" y="23"/>
                  </a:cubicBezTo>
                  <a:cubicBezTo>
                    <a:pt x="98" y="16"/>
                    <a:pt x="97" y="4"/>
                    <a:pt x="97" y="4"/>
                  </a:cubicBezTo>
                  <a:cubicBezTo>
                    <a:pt x="97" y="2"/>
                    <a:pt x="95" y="0"/>
                    <a:pt x="92" y="0"/>
                  </a:cubicBezTo>
                  <a:cubicBezTo>
                    <a:pt x="90" y="1"/>
                    <a:pt x="89" y="3"/>
                    <a:pt x="89" y="5"/>
                  </a:cubicBezTo>
                  <a:cubicBezTo>
                    <a:pt x="89" y="7"/>
                    <a:pt x="89" y="14"/>
                    <a:pt x="86" y="17"/>
                  </a:cubicBezTo>
                  <a:cubicBezTo>
                    <a:pt x="83" y="19"/>
                    <a:pt x="80" y="20"/>
                    <a:pt x="75" y="19"/>
                  </a:cubicBezTo>
                  <a:cubicBezTo>
                    <a:pt x="68" y="17"/>
                    <a:pt x="62" y="19"/>
                    <a:pt x="58" y="23"/>
                  </a:cubicBezTo>
                  <a:cubicBezTo>
                    <a:pt x="51" y="29"/>
                    <a:pt x="53" y="40"/>
                    <a:pt x="53" y="42"/>
                  </a:cubicBezTo>
                  <a:cubicBezTo>
                    <a:pt x="53" y="44"/>
                    <a:pt x="55" y="45"/>
                    <a:pt x="57" y="45"/>
                  </a:cubicBezTo>
                  <a:close/>
                  <a:moveTo>
                    <a:pt x="103" y="142"/>
                  </a:moveTo>
                  <a:cubicBezTo>
                    <a:pt x="95" y="91"/>
                    <a:pt x="65" y="99"/>
                    <a:pt x="65" y="99"/>
                  </a:cubicBezTo>
                  <a:cubicBezTo>
                    <a:pt x="67" y="102"/>
                    <a:pt x="67" y="102"/>
                    <a:pt x="67" y="102"/>
                  </a:cubicBezTo>
                  <a:cubicBezTo>
                    <a:pt x="52" y="123"/>
                    <a:pt x="52" y="123"/>
                    <a:pt x="52" y="123"/>
                  </a:cubicBezTo>
                  <a:cubicBezTo>
                    <a:pt x="57" y="128"/>
                    <a:pt x="57" y="128"/>
                    <a:pt x="57" y="128"/>
                  </a:cubicBezTo>
                  <a:cubicBezTo>
                    <a:pt x="72" y="118"/>
                    <a:pt x="72" y="118"/>
                    <a:pt x="72" y="118"/>
                  </a:cubicBezTo>
                  <a:cubicBezTo>
                    <a:pt x="68" y="142"/>
                    <a:pt x="68" y="142"/>
                    <a:pt x="68" y="142"/>
                  </a:cubicBezTo>
                  <a:lnTo>
                    <a:pt x="103" y="14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7" name="Group 116"/>
          <p:cNvGrpSpPr/>
          <p:nvPr/>
        </p:nvGrpSpPr>
        <p:grpSpPr>
          <a:xfrm>
            <a:off x="523764" y="3785827"/>
            <a:ext cx="1063710" cy="769324"/>
            <a:chOff x="3440955" y="1618049"/>
            <a:chExt cx="430213" cy="311150"/>
          </a:xfrm>
        </p:grpSpPr>
        <p:sp>
          <p:nvSpPr>
            <p:cNvPr id="118" name="Freeform 1457"/>
            <p:cNvSpPr>
              <a:spLocks noChangeArrowheads="1"/>
            </p:cNvSpPr>
            <p:nvPr/>
          </p:nvSpPr>
          <p:spPr bwMode="auto">
            <a:xfrm>
              <a:off x="3440955" y="1700599"/>
              <a:ext cx="295275" cy="182562"/>
            </a:xfrm>
            <a:custGeom>
              <a:avLst/>
              <a:gdLst>
                <a:gd name="T0" fmla="*/ 818 w 819"/>
                <a:gd name="T1" fmla="*/ 508 h 509"/>
                <a:gd name="T2" fmla="*/ 286 w 819"/>
                <a:gd name="T3" fmla="*/ 508 h 509"/>
                <a:gd name="T4" fmla="*/ 160 w 819"/>
                <a:gd name="T5" fmla="*/ 74 h 509"/>
                <a:gd name="T6" fmla="*/ 0 w 819"/>
                <a:gd name="T7" fmla="*/ 44 h 509"/>
                <a:gd name="T8" fmla="*/ 7 w 819"/>
                <a:gd name="T9" fmla="*/ 0 h 509"/>
                <a:gd name="T10" fmla="*/ 193 w 819"/>
                <a:gd name="T11" fmla="*/ 37 h 509"/>
                <a:gd name="T12" fmla="*/ 320 w 819"/>
                <a:gd name="T13" fmla="*/ 467 h 509"/>
                <a:gd name="T14" fmla="*/ 818 w 819"/>
                <a:gd name="T15" fmla="*/ 467 h 509"/>
                <a:gd name="T16" fmla="*/ 818 w 819"/>
                <a:gd name="T17"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509">
                  <a:moveTo>
                    <a:pt x="818" y="508"/>
                  </a:moveTo>
                  <a:lnTo>
                    <a:pt x="286" y="508"/>
                  </a:lnTo>
                  <a:lnTo>
                    <a:pt x="160" y="74"/>
                  </a:lnTo>
                  <a:lnTo>
                    <a:pt x="0" y="44"/>
                  </a:lnTo>
                  <a:lnTo>
                    <a:pt x="7" y="0"/>
                  </a:lnTo>
                  <a:lnTo>
                    <a:pt x="193" y="37"/>
                  </a:lnTo>
                  <a:lnTo>
                    <a:pt x="320" y="467"/>
                  </a:lnTo>
                  <a:lnTo>
                    <a:pt x="818" y="467"/>
                  </a:lnTo>
                  <a:lnTo>
                    <a:pt x="818"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1458"/>
            <p:cNvSpPr>
              <a:spLocks noChangeArrowheads="1"/>
            </p:cNvSpPr>
            <p:nvPr/>
          </p:nvSpPr>
          <p:spPr bwMode="auto">
            <a:xfrm>
              <a:off x="3553668" y="1743461"/>
              <a:ext cx="209550" cy="92075"/>
            </a:xfrm>
            <a:custGeom>
              <a:avLst/>
              <a:gdLst>
                <a:gd name="T0" fmla="*/ 0 w 581"/>
                <a:gd name="T1" fmla="*/ 0 h 256"/>
                <a:gd name="T2" fmla="*/ 75 w 581"/>
                <a:gd name="T3" fmla="*/ 255 h 256"/>
                <a:gd name="T4" fmla="*/ 506 w 581"/>
                <a:gd name="T5" fmla="*/ 255 h 256"/>
                <a:gd name="T6" fmla="*/ 580 w 581"/>
                <a:gd name="T7" fmla="*/ 0 h 256"/>
                <a:gd name="T8" fmla="*/ 0 w 581"/>
                <a:gd name="T9" fmla="*/ 0 h 256"/>
              </a:gdLst>
              <a:ahLst/>
              <a:cxnLst>
                <a:cxn ang="0">
                  <a:pos x="T0" y="T1"/>
                </a:cxn>
                <a:cxn ang="0">
                  <a:pos x="T2" y="T3"/>
                </a:cxn>
                <a:cxn ang="0">
                  <a:pos x="T4" y="T5"/>
                </a:cxn>
                <a:cxn ang="0">
                  <a:pos x="T6" y="T7"/>
                </a:cxn>
                <a:cxn ang="0">
                  <a:pos x="T8" y="T9"/>
                </a:cxn>
              </a:cxnLst>
              <a:rect l="0" t="0" r="r" b="b"/>
              <a:pathLst>
                <a:path w="581" h="256">
                  <a:moveTo>
                    <a:pt x="0" y="0"/>
                  </a:moveTo>
                  <a:lnTo>
                    <a:pt x="75" y="255"/>
                  </a:lnTo>
                  <a:lnTo>
                    <a:pt x="506" y="255"/>
                  </a:lnTo>
                  <a:lnTo>
                    <a:pt x="58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1459"/>
            <p:cNvSpPr>
              <a:spLocks noChangeArrowheads="1"/>
            </p:cNvSpPr>
            <p:nvPr/>
          </p:nvSpPr>
          <p:spPr bwMode="auto">
            <a:xfrm>
              <a:off x="3553668" y="1743461"/>
              <a:ext cx="209550" cy="92075"/>
            </a:xfrm>
            <a:custGeom>
              <a:avLst/>
              <a:gdLst>
                <a:gd name="T0" fmla="*/ 0 w 581"/>
                <a:gd name="T1" fmla="*/ 0 h 256"/>
                <a:gd name="T2" fmla="*/ 75 w 581"/>
                <a:gd name="T3" fmla="*/ 255 h 256"/>
                <a:gd name="T4" fmla="*/ 506 w 581"/>
                <a:gd name="T5" fmla="*/ 255 h 256"/>
                <a:gd name="T6" fmla="*/ 580 w 581"/>
                <a:gd name="T7" fmla="*/ 0 h 256"/>
                <a:gd name="T8" fmla="*/ 0 w 581"/>
                <a:gd name="T9" fmla="*/ 0 h 256"/>
              </a:gdLst>
              <a:ahLst/>
              <a:cxnLst>
                <a:cxn ang="0">
                  <a:pos x="T0" y="T1"/>
                </a:cxn>
                <a:cxn ang="0">
                  <a:pos x="T2" y="T3"/>
                </a:cxn>
                <a:cxn ang="0">
                  <a:pos x="T4" y="T5"/>
                </a:cxn>
                <a:cxn ang="0">
                  <a:pos x="T6" y="T7"/>
                </a:cxn>
                <a:cxn ang="0">
                  <a:pos x="T8" y="T9"/>
                </a:cxn>
              </a:cxnLst>
              <a:rect l="0" t="0" r="r" b="b"/>
              <a:pathLst>
                <a:path w="581" h="256">
                  <a:moveTo>
                    <a:pt x="0" y="0"/>
                  </a:moveTo>
                  <a:lnTo>
                    <a:pt x="75" y="255"/>
                  </a:lnTo>
                  <a:lnTo>
                    <a:pt x="506" y="255"/>
                  </a:lnTo>
                  <a:lnTo>
                    <a:pt x="58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1460"/>
            <p:cNvSpPr>
              <a:spLocks noChangeArrowheads="1"/>
            </p:cNvSpPr>
            <p:nvPr/>
          </p:nvSpPr>
          <p:spPr bwMode="auto">
            <a:xfrm>
              <a:off x="3533030" y="1727586"/>
              <a:ext cx="252413" cy="123825"/>
            </a:xfrm>
            <a:custGeom>
              <a:avLst/>
              <a:gdLst>
                <a:gd name="T0" fmla="*/ 599 w 700"/>
                <a:gd name="T1" fmla="*/ 345 h 346"/>
                <a:gd name="T2" fmla="*/ 100 w 700"/>
                <a:gd name="T3" fmla="*/ 345 h 346"/>
                <a:gd name="T4" fmla="*/ 0 w 700"/>
                <a:gd name="T5" fmla="*/ 0 h 346"/>
                <a:gd name="T6" fmla="*/ 699 w 700"/>
                <a:gd name="T7" fmla="*/ 0 h 346"/>
                <a:gd name="T8" fmla="*/ 599 w 700"/>
                <a:gd name="T9" fmla="*/ 345 h 346"/>
                <a:gd name="T10" fmla="*/ 134 w 700"/>
                <a:gd name="T11" fmla="*/ 300 h 346"/>
                <a:gd name="T12" fmla="*/ 565 w 700"/>
                <a:gd name="T13" fmla="*/ 300 h 346"/>
                <a:gd name="T14" fmla="*/ 639 w 700"/>
                <a:gd name="T15" fmla="*/ 45 h 346"/>
                <a:gd name="T16" fmla="*/ 59 w 700"/>
                <a:gd name="T17" fmla="*/ 45 h 346"/>
                <a:gd name="T18" fmla="*/ 134 w 700"/>
                <a:gd name="T19" fmla="*/ 30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0" h="346">
                  <a:moveTo>
                    <a:pt x="599" y="345"/>
                  </a:moveTo>
                  <a:lnTo>
                    <a:pt x="100" y="345"/>
                  </a:lnTo>
                  <a:lnTo>
                    <a:pt x="0" y="0"/>
                  </a:lnTo>
                  <a:lnTo>
                    <a:pt x="699" y="0"/>
                  </a:lnTo>
                  <a:lnTo>
                    <a:pt x="599" y="345"/>
                  </a:lnTo>
                  <a:close/>
                  <a:moveTo>
                    <a:pt x="134" y="300"/>
                  </a:moveTo>
                  <a:lnTo>
                    <a:pt x="565" y="300"/>
                  </a:lnTo>
                  <a:lnTo>
                    <a:pt x="639" y="45"/>
                  </a:lnTo>
                  <a:lnTo>
                    <a:pt x="59" y="45"/>
                  </a:lnTo>
                  <a:lnTo>
                    <a:pt x="134" y="30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1461"/>
            <p:cNvSpPr>
              <a:spLocks noChangeArrowheads="1"/>
            </p:cNvSpPr>
            <p:nvPr/>
          </p:nvSpPr>
          <p:spPr bwMode="auto">
            <a:xfrm>
              <a:off x="3658443" y="1743461"/>
              <a:ext cx="104775" cy="92075"/>
            </a:xfrm>
            <a:custGeom>
              <a:avLst/>
              <a:gdLst>
                <a:gd name="T0" fmla="*/ 290 w 291"/>
                <a:gd name="T1" fmla="*/ 0 h 256"/>
                <a:gd name="T2" fmla="*/ 0 w 291"/>
                <a:gd name="T3" fmla="*/ 0 h 256"/>
                <a:gd name="T4" fmla="*/ 0 w 291"/>
                <a:gd name="T5" fmla="*/ 255 h 256"/>
                <a:gd name="T6" fmla="*/ 216 w 291"/>
                <a:gd name="T7" fmla="*/ 255 h 256"/>
                <a:gd name="T8" fmla="*/ 290 w 291"/>
                <a:gd name="T9" fmla="*/ 0 h 256"/>
              </a:gdLst>
              <a:ahLst/>
              <a:cxnLst>
                <a:cxn ang="0">
                  <a:pos x="T0" y="T1"/>
                </a:cxn>
                <a:cxn ang="0">
                  <a:pos x="T2" y="T3"/>
                </a:cxn>
                <a:cxn ang="0">
                  <a:pos x="T4" y="T5"/>
                </a:cxn>
                <a:cxn ang="0">
                  <a:pos x="T6" y="T7"/>
                </a:cxn>
                <a:cxn ang="0">
                  <a:pos x="T8" y="T9"/>
                </a:cxn>
              </a:cxnLst>
              <a:rect l="0" t="0" r="r" b="b"/>
              <a:pathLst>
                <a:path w="291" h="256">
                  <a:moveTo>
                    <a:pt x="290" y="0"/>
                  </a:moveTo>
                  <a:lnTo>
                    <a:pt x="0" y="0"/>
                  </a:lnTo>
                  <a:lnTo>
                    <a:pt x="0" y="255"/>
                  </a:lnTo>
                  <a:lnTo>
                    <a:pt x="216" y="255"/>
                  </a:lnTo>
                  <a:lnTo>
                    <a:pt x="2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1462"/>
            <p:cNvSpPr>
              <a:spLocks noChangeArrowheads="1"/>
            </p:cNvSpPr>
            <p:nvPr/>
          </p:nvSpPr>
          <p:spPr bwMode="auto">
            <a:xfrm>
              <a:off x="3658443" y="1743461"/>
              <a:ext cx="104775" cy="92075"/>
            </a:xfrm>
            <a:custGeom>
              <a:avLst/>
              <a:gdLst>
                <a:gd name="T0" fmla="*/ 290 w 291"/>
                <a:gd name="T1" fmla="*/ 0 h 256"/>
                <a:gd name="T2" fmla="*/ 0 w 291"/>
                <a:gd name="T3" fmla="*/ 0 h 256"/>
                <a:gd name="T4" fmla="*/ 0 w 291"/>
                <a:gd name="T5" fmla="*/ 255 h 256"/>
                <a:gd name="T6" fmla="*/ 216 w 291"/>
                <a:gd name="T7" fmla="*/ 255 h 256"/>
                <a:gd name="T8" fmla="*/ 290 w 291"/>
                <a:gd name="T9" fmla="*/ 0 h 256"/>
              </a:gdLst>
              <a:ahLst/>
              <a:cxnLst>
                <a:cxn ang="0">
                  <a:pos x="T0" y="T1"/>
                </a:cxn>
                <a:cxn ang="0">
                  <a:pos x="T2" y="T3"/>
                </a:cxn>
                <a:cxn ang="0">
                  <a:pos x="T4" y="T5"/>
                </a:cxn>
                <a:cxn ang="0">
                  <a:pos x="T6" y="T7"/>
                </a:cxn>
                <a:cxn ang="0">
                  <a:pos x="T8" y="T9"/>
                </a:cxn>
              </a:cxnLst>
              <a:rect l="0" t="0" r="r" b="b"/>
              <a:pathLst>
                <a:path w="291" h="256">
                  <a:moveTo>
                    <a:pt x="290" y="0"/>
                  </a:moveTo>
                  <a:lnTo>
                    <a:pt x="0" y="0"/>
                  </a:lnTo>
                  <a:lnTo>
                    <a:pt x="0" y="255"/>
                  </a:lnTo>
                  <a:lnTo>
                    <a:pt x="216" y="255"/>
                  </a:lnTo>
                  <a:lnTo>
                    <a:pt x="2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1463"/>
            <p:cNvSpPr>
              <a:spLocks noChangeArrowheads="1"/>
            </p:cNvSpPr>
            <p:nvPr/>
          </p:nvSpPr>
          <p:spPr bwMode="auto">
            <a:xfrm>
              <a:off x="3556843" y="1870461"/>
              <a:ext cx="58737" cy="58738"/>
            </a:xfrm>
            <a:custGeom>
              <a:avLst/>
              <a:gdLst>
                <a:gd name="T0" fmla="*/ 78 w 161"/>
                <a:gd name="T1" fmla="*/ 163 h 164"/>
                <a:gd name="T2" fmla="*/ 78 w 161"/>
                <a:gd name="T3" fmla="*/ 163 h 164"/>
                <a:gd name="T4" fmla="*/ 0 w 161"/>
                <a:gd name="T5" fmla="*/ 81 h 164"/>
                <a:gd name="T6" fmla="*/ 78 w 161"/>
                <a:gd name="T7" fmla="*/ 0 h 164"/>
                <a:gd name="T8" fmla="*/ 160 w 161"/>
                <a:gd name="T9" fmla="*/ 81 h 164"/>
                <a:gd name="T10" fmla="*/ 78 w 161"/>
                <a:gd name="T11" fmla="*/ 163 h 164"/>
                <a:gd name="T12" fmla="*/ 78 w 161"/>
                <a:gd name="T13" fmla="*/ 44 h 164"/>
                <a:gd name="T14" fmla="*/ 78 w 161"/>
                <a:gd name="T15" fmla="*/ 44 h 164"/>
                <a:gd name="T16" fmla="*/ 41 w 161"/>
                <a:gd name="T17" fmla="*/ 81 h 164"/>
                <a:gd name="T18" fmla="*/ 78 w 161"/>
                <a:gd name="T19" fmla="*/ 119 h 164"/>
                <a:gd name="T20" fmla="*/ 115 w 161"/>
                <a:gd name="T21" fmla="*/ 81 h 164"/>
                <a:gd name="T22" fmla="*/ 78 w 161"/>
                <a:gd name="T23" fmla="*/ 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64">
                  <a:moveTo>
                    <a:pt x="78" y="163"/>
                  </a:moveTo>
                  <a:lnTo>
                    <a:pt x="78" y="163"/>
                  </a:lnTo>
                  <a:cubicBezTo>
                    <a:pt x="33" y="163"/>
                    <a:pt x="0" y="126"/>
                    <a:pt x="0" y="81"/>
                  </a:cubicBezTo>
                  <a:cubicBezTo>
                    <a:pt x="0" y="37"/>
                    <a:pt x="33" y="0"/>
                    <a:pt x="78" y="0"/>
                  </a:cubicBezTo>
                  <a:cubicBezTo>
                    <a:pt x="122" y="0"/>
                    <a:pt x="160" y="37"/>
                    <a:pt x="160" y="81"/>
                  </a:cubicBezTo>
                  <a:cubicBezTo>
                    <a:pt x="160" y="126"/>
                    <a:pt x="122" y="163"/>
                    <a:pt x="78" y="163"/>
                  </a:cubicBezTo>
                  <a:close/>
                  <a:moveTo>
                    <a:pt x="78" y="44"/>
                  </a:moveTo>
                  <a:lnTo>
                    <a:pt x="78" y="44"/>
                  </a:lnTo>
                  <a:cubicBezTo>
                    <a:pt x="59" y="44"/>
                    <a:pt x="41" y="63"/>
                    <a:pt x="41" y="81"/>
                  </a:cubicBezTo>
                  <a:cubicBezTo>
                    <a:pt x="41" y="104"/>
                    <a:pt x="59" y="119"/>
                    <a:pt x="78" y="119"/>
                  </a:cubicBezTo>
                  <a:cubicBezTo>
                    <a:pt x="100" y="119"/>
                    <a:pt x="115" y="104"/>
                    <a:pt x="115" y="81"/>
                  </a:cubicBezTo>
                  <a:cubicBezTo>
                    <a:pt x="115" y="63"/>
                    <a:pt x="100" y="44"/>
                    <a:pt x="78" y="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1464"/>
            <p:cNvSpPr>
              <a:spLocks noChangeArrowheads="1"/>
            </p:cNvSpPr>
            <p:nvPr/>
          </p:nvSpPr>
          <p:spPr bwMode="auto">
            <a:xfrm>
              <a:off x="3661618" y="1870461"/>
              <a:ext cx="58737" cy="58738"/>
            </a:xfrm>
            <a:custGeom>
              <a:avLst/>
              <a:gdLst>
                <a:gd name="T0" fmla="*/ 82 w 164"/>
                <a:gd name="T1" fmla="*/ 163 h 164"/>
                <a:gd name="T2" fmla="*/ 82 w 164"/>
                <a:gd name="T3" fmla="*/ 163 h 164"/>
                <a:gd name="T4" fmla="*/ 0 w 164"/>
                <a:gd name="T5" fmla="*/ 81 h 164"/>
                <a:gd name="T6" fmla="*/ 82 w 164"/>
                <a:gd name="T7" fmla="*/ 0 h 164"/>
                <a:gd name="T8" fmla="*/ 163 w 164"/>
                <a:gd name="T9" fmla="*/ 81 h 164"/>
                <a:gd name="T10" fmla="*/ 82 w 164"/>
                <a:gd name="T11" fmla="*/ 163 h 164"/>
                <a:gd name="T12" fmla="*/ 82 w 164"/>
                <a:gd name="T13" fmla="*/ 44 h 164"/>
                <a:gd name="T14" fmla="*/ 82 w 164"/>
                <a:gd name="T15" fmla="*/ 44 h 164"/>
                <a:gd name="T16" fmla="*/ 44 w 164"/>
                <a:gd name="T17" fmla="*/ 81 h 164"/>
                <a:gd name="T18" fmla="*/ 82 w 164"/>
                <a:gd name="T19" fmla="*/ 119 h 164"/>
                <a:gd name="T20" fmla="*/ 119 w 164"/>
                <a:gd name="T21" fmla="*/ 81 h 164"/>
                <a:gd name="T22" fmla="*/ 82 w 164"/>
                <a:gd name="T23" fmla="*/ 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64">
                  <a:moveTo>
                    <a:pt x="82" y="163"/>
                  </a:moveTo>
                  <a:lnTo>
                    <a:pt x="82" y="163"/>
                  </a:lnTo>
                  <a:cubicBezTo>
                    <a:pt x="37" y="163"/>
                    <a:pt x="0" y="126"/>
                    <a:pt x="0" y="81"/>
                  </a:cubicBezTo>
                  <a:cubicBezTo>
                    <a:pt x="0" y="37"/>
                    <a:pt x="37" y="0"/>
                    <a:pt x="82" y="0"/>
                  </a:cubicBezTo>
                  <a:cubicBezTo>
                    <a:pt x="126" y="0"/>
                    <a:pt x="163" y="37"/>
                    <a:pt x="163" y="81"/>
                  </a:cubicBezTo>
                  <a:cubicBezTo>
                    <a:pt x="163" y="126"/>
                    <a:pt x="126" y="163"/>
                    <a:pt x="82" y="163"/>
                  </a:cubicBezTo>
                  <a:close/>
                  <a:moveTo>
                    <a:pt x="82" y="44"/>
                  </a:moveTo>
                  <a:lnTo>
                    <a:pt x="82" y="44"/>
                  </a:lnTo>
                  <a:cubicBezTo>
                    <a:pt x="59" y="44"/>
                    <a:pt x="44" y="63"/>
                    <a:pt x="44" y="81"/>
                  </a:cubicBezTo>
                  <a:cubicBezTo>
                    <a:pt x="44" y="104"/>
                    <a:pt x="59" y="119"/>
                    <a:pt x="82" y="119"/>
                  </a:cubicBezTo>
                  <a:cubicBezTo>
                    <a:pt x="100" y="119"/>
                    <a:pt x="119" y="104"/>
                    <a:pt x="119" y="81"/>
                  </a:cubicBezTo>
                  <a:cubicBezTo>
                    <a:pt x="119" y="63"/>
                    <a:pt x="100" y="44"/>
                    <a:pt x="82" y="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1465"/>
            <p:cNvSpPr>
              <a:spLocks noChangeArrowheads="1"/>
            </p:cNvSpPr>
            <p:nvPr/>
          </p:nvSpPr>
          <p:spPr bwMode="auto">
            <a:xfrm>
              <a:off x="3571130" y="1886336"/>
              <a:ext cx="26988" cy="26988"/>
            </a:xfrm>
            <a:custGeom>
              <a:avLst/>
              <a:gdLst>
                <a:gd name="T0" fmla="*/ 74 w 75"/>
                <a:gd name="T1" fmla="*/ 37 h 76"/>
                <a:gd name="T2" fmla="*/ 74 w 75"/>
                <a:gd name="T3" fmla="*/ 37 h 76"/>
                <a:gd name="T4" fmla="*/ 37 w 75"/>
                <a:gd name="T5" fmla="*/ 0 h 76"/>
                <a:gd name="T6" fmla="*/ 0 w 75"/>
                <a:gd name="T7" fmla="*/ 37 h 76"/>
                <a:gd name="T8" fmla="*/ 37 w 75"/>
                <a:gd name="T9" fmla="*/ 75 h 76"/>
                <a:gd name="T10" fmla="*/ 74 w 75"/>
                <a:gd name="T11" fmla="*/ 37 h 76"/>
              </a:gdLst>
              <a:ahLst/>
              <a:cxnLst>
                <a:cxn ang="0">
                  <a:pos x="T0" y="T1"/>
                </a:cxn>
                <a:cxn ang="0">
                  <a:pos x="T2" y="T3"/>
                </a:cxn>
                <a:cxn ang="0">
                  <a:pos x="T4" y="T5"/>
                </a:cxn>
                <a:cxn ang="0">
                  <a:pos x="T6" y="T7"/>
                </a:cxn>
                <a:cxn ang="0">
                  <a:pos x="T8" y="T9"/>
                </a:cxn>
                <a:cxn ang="0">
                  <a:pos x="T10" y="T11"/>
                </a:cxn>
              </a:cxnLst>
              <a:rect l="0" t="0" r="r" b="b"/>
              <a:pathLst>
                <a:path w="75" h="76">
                  <a:moveTo>
                    <a:pt x="74" y="37"/>
                  </a:moveTo>
                  <a:lnTo>
                    <a:pt x="74" y="37"/>
                  </a:lnTo>
                  <a:cubicBezTo>
                    <a:pt x="74" y="19"/>
                    <a:pt x="59" y="0"/>
                    <a:pt x="37" y="0"/>
                  </a:cubicBezTo>
                  <a:cubicBezTo>
                    <a:pt x="18" y="0"/>
                    <a:pt x="0" y="19"/>
                    <a:pt x="0" y="37"/>
                  </a:cubicBezTo>
                  <a:cubicBezTo>
                    <a:pt x="0" y="60"/>
                    <a:pt x="18" y="75"/>
                    <a:pt x="37" y="75"/>
                  </a:cubicBezTo>
                  <a:cubicBezTo>
                    <a:pt x="59" y="75"/>
                    <a:pt x="74" y="60"/>
                    <a:pt x="74" y="3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1466"/>
            <p:cNvSpPr>
              <a:spLocks noChangeArrowheads="1"/>
            </p:cNvSpPr>
            <p:nvPr/>
          </p:nvSpPr>
          <p:spPr bwMode="auto">
            <a:xfrm>
              <a:off x="3677493" y="1886336"/>
              <a:ext cx="26987" cy="26988"/>
            </a:xfrm>
            <a:custGeom>
              <a:avLst/>
              <a:gdLst>
                <a:gd name="T0" fmla="*/ 75 w 76"/>
                <a:gd name="T1" fmla="*/ 37 h 76"/>
                <a:gd name="T2" fmla="*/ 75 w 76"/>
                <a:gd name="T3" fmla="*/ 37 h 76"/>
                <a:gd name="T4" fmla="*/ 38 w 76"/>
                <a:gd name="T5" fmla="*/ 0 h 76"/>
                <a:gd name="T6" fmla="*/ 0 w 76"/>
                <a:gd name="T7" fmla="*/ 37 h 76"/>
                <a:gd name="T8" fmla="*/ 38 w 76"/>
                <a:gd name="T9" fmla="*/ 75 h 76"/>
                <a:gd name="T10" fmla="*/ 75 w 76"/>
                <a:gd name="T11" fmla="*/ 37 h 76"/>
              </a:gdLst>
              <a:ahLst/>
              <a:cxnLst>
                <a:cxn ang="0">
                  <a:pos x="T0" y="T1"/>
                </a:cxn>
                <a:cxn ang="0">
                  <a:pos x="T2" y="T3"/>
                </a:cxn>
                <a:cxn ang="0">
                  <a:pos x="T4" y="T5"/>
                </a:cxn>
                <a:cxn ang="0">
                  <a:pos x="T6" y="T7"/>
                </a:cxn>
                <a:cxn ang="0">
                  <a:pos x="T8" y="T9"/>
                </a:cxn>
                <a:cxn ang="0">
                  <a:pos x="T10" y="T11"/>
                </a:cxn>
              </a:cxnLst>
              <a:rect l="0" t="0" r="r" b="b"/>
              <a:pathLst>
                <a:path w="76" h="76">
                  <a:moveTo>
                    <a:pt x="75" y="37"/>
                  </a:moveTo>
                  <a:lnTo>
                    <a:pt x="75" y="37"/>
                  </a:lnTo>
                  <a:cubicBezTo>
                    <a:pt x="75" y="19"/>
                    <a:pt x="56" y="0"/>
                    <a:pt x="38" y="0"/>
                  </a:cubicBezTo>
                  <a:cubicBezTo>
                    <a:pt x="15" y="0"/>
                    <a:pt x="0" y="19"/>
                    <a:pt x="0" y="37"/>
                  </a:cubicBezTo>
                  <a:cubicBezTo>
                    <a:pt x="0" y="60"/>
                    <a:pt x="15" y="75"/>
                    <a:pt x="38" y="75"/>
                  </a:cubicBezTo>
                  <a:cubicBezTo>
                    <a:pt x="56" y="75"/>
                    <a:pt x="75" y="60"/>
                    <a:pt x="75" y="3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1467"/>
            <p:cNvSpPr>
              <a:spLocks noChangeArrowheads="1"/>
            </p:cNvSpPr>
            <p:nvPr/>
          </p:nvSpPr>
          <p:spPr bwMode="auto">
            <a:xfrm>
              <a:off x="3677493" y="1618049"/>
              <a:ext cx="193675" cy="192087"/>
            </a:xfrm>
            <a:custGeom>
              <a:avLst/>
              <a:gdLst>
                <a:gd name="T0" fmla="*/ 268 w 537"/>
                <a:gd name="T1" fmla="*/ 534 h 535"/>
                <a:gd name="T2" fmla="*/ 268 w 537"/>
                <a:gd name="T3" fmla="*/ 534 h 535"/>
                <a:gd name="T4" fmla="*/ 0 w 537"/>
                <a:gd name="T5" fmla="*/ 267 h 535"/>
                <a:gd name="T6" fmla="*/ 268 w 537"/>
                <a:gd name="T7" fmla="*/ 0 h 535"/>
                <a:gd name="T8" fmla="*/ 536 w 537"/>
                <a:gd name="T9" fmla="*/ 267 h 535"/>
                <a:gd name="T10" fmla="*/ 268 w 537"/>
                <a:gd name="T11" fmla="*/ 534 h 535"/>
                <a:gd name="T12" fmla="*/ 268 w 537"/>
                <a:gd name="T13" fmla="*/ 45 h 535"/>
                <a:gd name="T14" fmla="*/ 268 w 537"/>
                <a:gd name="T15" fmla="*/ 45 h 535"/>
                <a:gd name="T16" fmla="*/ 45 w 537"/>
                <a:gd name="T17" fmla="*/ 267 h 535"/>
                <a:gd name="T18" fmla="*/ 268 w 537"/>
                <a:gd name="T19" fmla="*/ 493 h 535"/>
                <a:gd name="T20" fmla="*/ 491 w 537"/>
                <a:gd name="T21" fmla="*/ 267 h 535"/>
                <a:gd name="T22" fmla="*/ 268 w 537"/>
                <a:gd name="T23" fmla="*/ 4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535">
                  <a:moveTo>
                    <a:pt x="268" y="534"/>
                  </a:moveTo>
                  <a:lnTo>
                    <a:pt x="268" y="534"/>
                  </a:lnTo>
                  <a:cubicBezTo>
                    <a:pt x="123" y="534"/>
                    <a:pt x="0" y="415"/>
                    <a:pt x="0" y="267"/>
                  </a:cubicBezTo>
                  <a:cubicBezTo>
                    <a:pt x="0" y="122"/>
                    <a:pt x="123" y="0"/>
                    <a:pt x="268" y="0"/>
                  </a:cubicBezTo>
                  <a:cubicBezTo>
                    <a:pt x="417" y="0"/>
                    <a:pt x="536" y="122"/>
                    <a:pt x="536" y="267"/>
                  </a:cubicBezTo>
                  <a:cubicBezTo>
                    <a:pt x="536" y="415"/>
                    <a:pt x="417" y="534"/>
                    <a:pt x="268" y="534"/>
                  </a:cubicBezTo>
                  <a:close/>
                  <a:moveTo>
                    <a:pt x="268" y="45"/>
                  </a:moveTo>
                  <a:lnTo>
                    <a:pt x="268" y="45"/>
                  </a:lnTo>
                  <a:cubicBezTo>
                    <a:pt x="145" y="45"/>
                    <a:pt x="45" y="145"/>
                    <a:pt x="45" y="267"/>
                  </a:cubicBezTo>
                  <a:cubicBezTo>
                    <a:pt x="45" y="393"/>
                    <a:pt x="145" y="493"/>
                    <a:pt x="268" y="493"/>
                  </a:cubicBezTo>
                  <a:cubicBezTo>
                    <a:pt x="391" y="493"/>
                    <a:pt x="491" y="393"/>
                    <a:pt x="491" y="267"/>
                  </a:cubicBezTo>
                  <a:cubicBezTo>
                    <a:pt x="491" y="145"/>
                    <a:pt x="391" y="45"/>
                    <a:pt x="268" y="45"/>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1468"/>
            <p:cNvSpPr>
              <a:spLocks noChangeArrowheads="1"/>
            </p:cNvSpPr>
            <p:nvPr/>
          </p:nvSpPr>
          <p:spPr bwMode="auto">
            <a:xfrm>
              <a:off x="3693368" y="1633924"/>
              <a:ext cx="160337" cy="161925"/>
            </a:xfrm>
            <a:custGeom>
              <a:avLst/>
              <a:gdLst>
                <a:gd name="T0" fmla="*/ 223 w 447"/>
                <a:gd name="T1" fmla="*/ 0 h 449"/>
                <a:gd name="T2" fmla="*/ 223 w 447"/>
                <a:gd name="T3" fmla="*/ 0 h 449"/>
                <a:gd name="T4" fmla="*/ 0 w 447"/>
                <a:gd name="T5" fmla="*/ 222 h 449"/>
                <a:gd name="T6" fmla="*/ 223 w 447"/>
                <a:gd name="T7" fmla="*/ 448 h 449"/>
                <a:gd name="T8" fmla="*/ 446 w 447"/>
                <a:gd name="T9" fmla="*/ 222 h 449"/>
                <a:gd name="T10" fmla="*/ 223 w 447"/>
                <a:gd name="T11" fmla="*/ 0 h 449"/>
              </a:gdLst>
              <a:ahLst/>
              <a:cxnLst>
                <a:cxn ang="0">
                  <a:pos x="T0" y="T1"/>
                </a:cxn>
                <a:cxn ang="0">
                  <a:pos x="T2" y="T3"/>
                </a:cxn>
                <a:cxn ang="0">
                  <a:pos x="T4" y="T5"/>
                </a:cxn>
                <a:cxn ang="0">
                  <a:pos x="T6" y="T7"/>
                </a:cxn>
                <a:cxn ang="0">
                  <a:pos x="T8" y="T9"/>
                </a:cxn>
                <a:cxn ang="0">
                  <a:pos x="T10" y="T11"/>
                </a:cxn>
              </a:cxnLst>
              <a:rect l="0" t="0" r="r" b="b"/>
              <a:pathLst>
                <a:path w="447" h="449">
                  <a:moveTo>
                    <a:pt x="223" y="0"/>
                  </a:moveTo>
                  <a:lnTo>
                    <a:pt x="223" y="0"/>
                  </a:lnTo>
                  <a:cubicBezTo>
                    <a:pt x="100" y="0"/>
                    <a:pt x="0" y="100"/>
                    <a:pt x="0" y="222"/>
                  </a:cubicBezTo>
                  <a:cubicBezTo>
                    <a:pt x="0" y="348"/>
                    <a:pt x="100" y="448"/>
                    <a:pt x="223" y="448"/>
                  </a:cubicBezTo>
                  <a:cubicBezTo>
                    <a:pt x="346" y="448"/>
                    <a:pt x="446" y="348"/>
                    <a:pt x="446" y="222"/>
                  </a:cubicBezTo>
                  <a:cubicBezTo>
                    <a:pt x="446" y="100"/>
                    <a:pt x="346" y="0"/>
                    <a:pt x="223"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Freeform 1469"/>
            <p:cNvSpPr>
              <a:spLocks noChangeArrowheads="1"/>
            </p:cNvSpPr>
            <p:nvPr/>
          </p:nvSpPr>
          <p:spPr bwMode="auto">
            <a:xfrm>
              <a:off x="3739405" y="1657736"/>
              <a:ext cx="69850" cy="100013"/>
            </a:xfrm>
            <a:custGeom>
              <a:avLst/>
              <a:gdLst>
                <a:gd name="T0" fmla="*/ 49 w 195"/>
                <a:gd name="T1" fmla="*/ 119 h 276"/>
                <a:gd name="T2" fmla="*/ 49 w 195"/>
                <a:gd name="T3" fmla="*/ 119 h 276"/>
                <a:gd name="T4" fmla="*/ 49 w 195"/>
                <a:gd name="T5" fmla="*/ 82 h 276"/>
                <a:gd name="T6" fmla="*/ 97 w 195"/>
                <a:gd name="T7" fmla="*/ 30 h 276"/>
                <a:gd name="T8" fmla="*/ 134 w 195"/>
                <a:gd name="T9" fmla="*/ 45 h 276"/>
                <a:gd name="T10" fmla="*/ 149 w 195"/>
                <a:gd name="T11" fmla="*/ 82 h 276"/>
                <a:gd name="T12" fmla="*/ 149 w 195"/>
                <a:gd name="T13" fmla="*/ 119 h 276"/>
                <a:gd name="T14" fmla="*/ 179 w 195"/>
                <a:gd name="T15" fmla="*/ 119 h 276"/>
                <a:gd name="T16" fmla="*/ 179 w 195"/>
                <a:gd name="T17" fmla="*/ 82 h 276"/>
                <a:gd name="T18" fmla="*/ 157 w 195"/>
                <a:gd name="T19" fmla="*/ 23 h 276"/>
                <a:gd name="T20" fmla="*/ 97 w 195"/>
                <a:gd name="T21" fmla="*/ 0 h 276"/>
                <a:gd name="T22" fmla="*/ 97 w 195"/>
                <a:gd name="T23" fmla="*/ 0 h 276"/>
                <a:gd name="T24" fmla="*/ 19 w 195"/>
                <a:gd name="T25" fmla="*/ 82 h 276"/>
                <a:gd name="T26" fmla="*/ 19 w 195"/>
                <a:gd name="T27" fmla="*/ 119 h 276"/>
                <a:gd name="T28" fmla="*/ 0 w 195"/>
                <a:gd name="T29" fmla="*/ 119 h 276"/>
                <a:gd name="T30" fmla="*/ 0 w 195"/>
                <a:gd name="T31" fmla="*/ 275 h 276"/>
                <a:gd name="T32" fmla="*/ 194 w 195"/>
                <a:gd name="T33" fmla="*/ 275 h 276"/>
                <a:gd name="T34" fmla="*/ 194 w 195"/>
                <a:gd name="T35" fmla="*/ 119 h 276"/>
                <a:gd name="T36" fmla="*/ 49 w 195"/>
                <a:gd name="T37" fmla="*/ 11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276">
                  <a:moveTo>
                    <a:pt x="49" y="119"/>
                  </a:moveTo>
                  <a:lnTo>
                    <a:pt x="49" y="119"/>
                  </a:lnTo>
                  <a:cubicBezTo>
                    <a:pt x="49" y="82"/>
                    <a:pt x="49" y="82"/>
                    <a:pt x="49" y="82"/>
                  </a:cubicBezTo>
                  <a:cubicBezTo>
                    <a:pt x="49" y="52"/>
                    <a:pt x="71" y="30"/>
                    <a:pt x="97" y="30"/>
                  </a:cubicBezTo>
                  <a:cubicBezTo>
                    <a:pt x="112" y="30"/>
                    <a:pt x="123" y="34"/>
                    <a:pt x="134" y="45"/>
                  </a:cubicBezTo>
                  <a:cubicBezTo>
                    <a:pt x="146" y="56"/>
                    <a:pt x="149" y="67"/>
                    <a:pt x="149" y="82"/>
                  </a:cubicBezTo>
                  <a:cubicBezTo>
                    <a:pt x="149" y="119"/>
                    <a:pt x="149" y="119"/>
                    <a:pt x="149" y="119"/>
                  </a:cubicBezTo>
                  <a:cubicBezTo>
                    <a:pt x="179" y="119"/>
                    <a:pt x="179" y="119"/>
                    <a:pt x="179" y="119"/>
                  </a:cubicBezTo>
                  <a:cubicBezTo>
                    <a:pt x="179" y="82"/>
                    <a:pt x="179" y="82"/>
                    <a:pt x="179" y="82"/>
                  </a:cubicBezTo>
                  <a:cubicBezTo>
                    <a:pt x="179" y="60"/>
                    <a:pt x="172" y="41"/>
                    <a:pt x="157" y="23"/>
                  </a:cubicBezTo>
                  <a:cubicBezTo>
                    <a:pt x="138" y="8"/>
                    <a:pt x="119" y="0"/>
                    <a:pt x="97" y="0"/>
                  </a:cubicBezTo>
                  <a:lnTo>
                    <a:pt x="97" y="0"/>
                  </a:lnTo>
                  <a:cubicBezTo>
                    <a:pt x="53" y="0"/>
                    <a:pt x="19" y="37"/>
                    <a:pt x="19" y="82"/>
                  </a:cubicBezTo>
                  <a:cubicBezTo>
                    <a:pt x="19" y="119"/>
                    <a:pt x="19" y="119"/>
                    <a:pt x="19" y="119"/>
                  </a:cubicBezTo>
                  <a:cubicBezTo>
                    <a:pt x="0" y="119"/>
                    <a:pt x="0" y="119"/>
                    <a:pt x="0" y="119"/>
                  </a:cubicBezTo>
                  <a:cubicBezTo>
                    <a:pt x="0" y="275"/>
                    <a:pt x="0" y="275"/>
                    <a:pt x="0" y="275"/>
                  </a:cubicBezTo>
                  <a:cubicBezTo>
                    <a:pt x="194" y="275"/>
                    <a:pt x="194" y="275"/>
                    <a:pt x="194" y="275"/>
                  </a:cubicBezTo>
                  <a:cubicBezTo>
                    <a:pt x="194" y="119"/>
                    <a:pt x="194" y="119"/>
                    <a:pt x="194" y="119"/>
                  </a:cubicBezTo>
                  <a:lnTo>
                    <a:pt x="49" y="11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36" name="Group 135"/>
          <p:cNvGrpSpPr/>
          <p:nvPr/>
        </p:nvGrpSpPr>
        <p:grpSpPr>
          <a:xfrm>
            <a:off x="6458505" y="1489904"/>
            <a:ext cx="795128" cy="795128"/>
            <a:chOff x="5089354" y="1707802"/>
            <a:chExt cx="301625" cy="301625"/>
          </a:xfrm>
        </p:grpSpPr>
        <p:sp>
          <p:nvSpPr>
            <p:cNvPr id="137" name="Freeform 765"/>
            <p:cNvSpPr>
              <a:spLocks noChangeArrowheads="1"/>
            </p:cNvSpPr>
            <p:nvPr/>
          </p:nvSpPr>
          <p:spPr bwMode="auto">
            <a:xfrm>
              <a:off x="5097292" y="1715740"/>
              <a:ext cx="223837" cy="223837"/>
            </a:xfrm>
            <a:custGeom>
              <a:avLst/>
              <a:gdLst>
                <a:gd name="T0" fmla="*/ 620 w 621"/>
                <a:gd name="T1" fmla="*/ 310 h 621"/>
                <a:gd name="T2" fmla="*/ 620 w 621"/>
                <a:gd name="T3" fmla="*/ 310 h 621"/>
                <a:gd name="T4" fmla="*/ 308 w 621"/>
                <a:gd name="T5" fmla="*/ 620 h 621"/>
                <a:gd name="T6" fmla="*/ 0 w 621"/>
                <a:gd name="T7" fmla="*/ 310 h 621"/>
                <a:gd name="T8" fmla="*/ 308 w 621"/>
                <a:gd name="T9" fmla="*/ 0 h 621"/>
                <a:gd name="T10" fmla="*/ 620 w 621"/>
                <a:gd name="T11" fmla="*/ 310 h 621"/>
              </a:gdLst>
              <a:ahLst/>
              <a:cxnLst>
                <a:cxn ang="0">
                  <a:pos x="T0" y="T1"/>
                </a:cxn>
                <a:cxn ang="0">
                  <a:pos x="T2" y="T3"/>
                </a:cxn>
                <a:cxn ang="0">
                  <a:pos x="T4" y="T5"/>
                </a:cxn>
                <a:cxn ang="0">
                  <a:pos x="T6" y="T7"/>
                </a:cxn>
                <a:cxn ang="0">
                  <a:pos x="T8" y="T9"/>
                </a:cxn>
                <a:cxn ang="0">
                  <a:pos x="T10" y="T11"/>
                </a:cxn>
              </a:cxnLst>
              <a:rect l="0" t="0" r="r" b="b"/>
              <a:pathLst>
                <a:path w="621" h="621">
                  <a:moveTo>
                    <a:pt x="620" y="310"/>
                  </a:moveTo>
                  <a:lnTo>
                    <a:pt x="620" y="310"/>
                  </a:lnTo>
                  <a:cubicBezTo>
                    <a:pt x="620" y="482"/>
                    <a:pt x="481" y="620"/>
                    <a:pt x="308" y="620"/>
                  </a:cubicBezTo>
                  <a:cubicBezTo>
                    <a:pt x="139" y="620"/>
                    <a:pt x="0" y="482"/>
                    <a:pt x="0" y="310"/>
                  </a:cubicBezTo>
                  <a:cubicBezTo>
                    <a:pt x="0" y="138"/>
                    <a:pt x="139" y="0"/>
                    <a:pt x="308" y="0"/>
                  </a:cubicBezTo>
                  <a:cubicBezTo>
                    <a:pt x="481" y="0"/>
                    <a:pt x="620" y="138"/>
                    <a:pt x="620" y="31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766"/>
            <p:cNvSpPr>
              <a:spLocks noChangeArrowheads="1"/>
            </p:cNvSpPr>
            <p:nvPr/>
          </p:nvSpPr>
          <p:spPr bwMode="auto">
            <a:xfrm>
              <a:off x="5208417" y="1758602"/>
              <a:ext cx="112712" cy="180975"/>
            </a:xfrm>
            <a:custGeom>
              <a:avLst/>
              <a:gdLst>
                <a:gd name="T0" fmla="*/ 244 w 313"/>
                <a:gd name="T1" fmla="*/ 0 h 502"/>
                <a:gd name="T2" fmla="*/ 244 w 313"/>
                <a:gd name="T3" fmla="*/ 0 h 502"/>
                <a:gd name="T4" fmla="*/ 312 w 313"/>
                <a:gd name="T5" fmla="*/ 191 h 502"/>
                <a:gd name="T6" fmla="*/ 0 w 313"/>
                <a:gd name="T7" fmla="*/ 501 h 502"/>
                <a:gd name="T8" fmla="*/ 0 w 313"/>
                <a:gd name="T9" fmla="*/ 501 h 502"/>
                <a:gd name="T10" fmla="*/ 312 w 313"/>
                <a:gd name="T11" fmla="*/ 191 h 502"/>
                <a:gd name="T12" fmla="*/ 244 w 313"/>
                <a:gd name="T13" fmla="*/ 0 h 502"/>
              </a:gdLst>
              <a:ahLst/>
              <a:cxnLst>
                <a:cxn ang="0">
                  <a:pos x="T0" y="T1"/>
                </a:cxn>
                <a:cxn ang="0">
                  <a:pos x="T2" y="T3"/>
                </a:cxn>
                <a:cxn ang="0">
                  <a:pos x="T4" y="T5"/>
                </a:cxn>
                <a:cxn ang="0">
                  <a:pos x="T6" y="T7"/>
                </a:cxn>
                <a:cxn ang="0">
                  <a:pos x="T8" y="T9"/>
                </a:cxn>
                <a:cxn ang="0">
                  <a:pos x="T10" y="T11"/>
                </a:cxn>
                <a:cxn ang="0">
                  <a:pos x="T12" y="T13"/>
                </a:cxn>
              </a:cxnLst>
              <a:rect l="0" t="0" r="r" b="b"/>
              <a:pathLst>
                <a:path w="313" h="502">
                  <a:moveTo>
                    <a:pt x="244" y="0"/>
                  </a:moveTo>
                  <a:lnTo>
                    <a:pt x="244" y="0"/>
                  </a:lnTo>
                  <a:cubicBezTo>
                    <a:pt x="285" y="53"/>
                    <a:pt x="312" y="120"/>
                    <a:pt x="312" y="191"/>
                  </a:cubicBezTo>
                  <a:cubicBezTo>
                    <a:pt x="312" y="363"/>
                    <a:pt x="173" y="501"/>
                    <a:pt x="0" y="501"/>
                  </a:cubicBezTo>
                  <a:lnTo>
                    <a:pt x="0" y="501"/>
                  </a:lnTo>
                  <a:cubicBezTo>
                    <a:pt x="173" y="501"/>
                    <a:pt x="312" y="363"/>
                    <a:pt x="312" y="191"/>
                  </a:cubicBezTo>
                  <a:cubicBezTo>
                    <a:pt x="312" y="120"/>
                    <a:pt x="285" y="53"/>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Freeform 767"/>
            <p:cNvSpPr>
              <a:spLocks noChangeArrowheads="1"/>
            </p:cNvSpPr>
            <p:nvPr/>
          </p:nvSpPr>
          <p:spPr bwMode="auto">
            <a:xfrm>
              <a:off x="5208417" y="1715740"/>
              <a:ext cx="112712" cy="223837"/>
            </a:xfrm>
            <a:custGeom>
              <a:avLst/>
              <a:gdLst>
                <a:gd name="T0" fmla="*/ 0 w 313"/>
                <a:gd name="T1" fmla="*/ 0 h 621"/>
                <a:gd name="T2" fmla="*/ 0 w 313"/>
                <a:gd name="T3" fmla="*/ 0 h 621"/>
                <a:gd name="T4" fmla="*/ 0 w 313"/>
                <a:gd name="T5" fmla="*/ 620 h 621"/>
                <a:gd name="T6" fmla="*/ 312 w 313"/>
                <a:gd name="T7" fmla="*/ 310 h 621"/>
                <a:gd name="T8" fmla="*/ 244 w 313"/>
                <a:gd name="T9" fmla="*/ 119 h 621"/>
                <a:gd name="T10" fmla="*/ 0 w 313"/>
                <a:gd name="T11" fmla="*/ 0 h 621"/>
              </a:gdLst>
              <a:ahLst/>
              <a:cxnLst>
                <a:cxn ang="0">
                  <a:pos x="T0" y="T1"/>
                </a:cxn>
                <a:cxn ang="0">
                  <a:pos x="T2" y="T3"/>
                </a:cxn>
                <a:cxn ang="0">
                  <a:pos x="T4" y="T5"/>
                </a:cxn>
                <a:cxn ang="0">
                  <a:pos x="T6" y="T7"/>
                </a:cxn>
                <a:cxn ang="0">
                  <a:pos x="T8" y="T9"/>
                </a:cxn>
                <a:cxn ang="0">
                  <a:pos x="T10" y="T11"/>
                </a:cxn>
              </a:cxnLst>
              <a:rect l="0" t="0" r="r" b="b"/>
              <a:pathLst>
                <a:path w="313" h="621">
                  <a:moveTo>
                    <a:pt x="0" y="0"/>
                  </a:moveTo>
                  <a:lnTo>
                    <a:pt x="0" y="0"/>
                  </a:lnTo>
                  <a:cubicBezTo>
                    <a:pt x="0" y="620"/>
                    <a:pt x="0" y="620"/>
                    <a:pt x="0" y="620"/>
                  </a:cubicBezTo>
                  <a:cubicBezTo>
                    <a:pt x="173" y="620"/>
                    <a:pt x="312" y="482"/>
                    <a:pt x="312" y="310"/>
                  </a:cubicBezTo>
                  <a:cubicBezTo>
                    <a:pt x="312" y="239"/>
                    <a:pt x="285" y="172"/>
                    <a:pt x="244" y="119"/>
                  </a:cubicBezTo>
                  <a:cubicBezTo>
                    <a:pt x="188" y="48"/>
                    <a:pt x="101"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768"/>
            <p:cNvSpPr>
              <a:spLocks noChangeArrowheads="1"/>
            </p:cNvSpPr>
            <p:nvPr/>
          </p:nvSpPr>
          <p:spPr bwMode="auto">
            <a:xfrm>
              <a:off x="5241754" y="1796702"/>
              <a:ext cx="39688" cy="63500"/>
            </a:xfrm>
            <a:custGeom>
              <a:avLst/>
              <a:gdLst>
                <a:gd name="T0" fmla="*/ 45 w 110"/>
                <a:gd name="T1" fmla="*/ 0 h 177"/>
                <a:gd name="T2" fmla="*/ 45 w 110"/>
                <a:gd name="T3" fmla="*/ 0 h 177"/>
                <a:gd name="T4" fmla="*/ 0 w 110"/>
                <a:gd name="T5" fmla="*/ 45 h 177"/>
                <a:gd name="T6" fmla="*/ 18 w 110"/>
                <a:gd name="T7" fmla="*/ 64 h 177"/>
                <a:gd name="T8" fmla="*/ 33 w 110"/>
                <a:gd name="T9" fmla="*/ 49 h 177"/>
                <a:gd name="T10" fmla="*/ 41 w 110"/>
                <a:gd name="T11" fmla="*/ 41 h 177"/>
                <a:gd name="T12" fmla="*/ 41 w 110"/>
                <a:gd name="T13" fmla="*/ 41 h 177"/>
                <a:gd name="T14" fmla="*/ 41 w 110"/>
                <a:gd name="T15" fmla="*/ 52 h 177"/>
                <a:gd name="T16" fmla="*/ 41 w 110"/>
                <a:gd name="T17" fmla="*/ 146 h 177"/>
                <a:gd name="T18" fmla="*/ 3 w 110"/>
                <a:gd name="T19" fmla="*/ 146 h 177"/>
                <a:gd name="T20" fmla="*/ 3 w 110"/>
                <a:gd name="T21" fmla="*/ 176 h 177"/>
                <a:gd name="T22" fmla="*/ 109 w 110"/>
                <a:gd name="T23" fmla="*/ 176 h 177"/>
                <a:gd name="T24" fmla="*/ 109 w 110"/>
                <a:gd name="T25" fmla="*/ 146 h 177"/>
                <a:gd name="T26" fmla="*/ 71 w 110"/>
                <a:gd name="T27" fmla="*/ 146 h 177"/>
                <a:gd name="T28" fmla="*/ 71 w 110"/>
                <a:gd name="T29" fmla="*/ 0 h 177"/>
                <a:gd name="T30" fmla="*/ 45 w 110"/>
                <a:gd name="T31"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7">
                  <a:moveTo>
                    <a:pt x="45" y="0"/>
                  </a:moveTo>
                  <a:lnTo>
                    <a:pt x="45" y="0"/>
                  </a:lnTo>
                  <a:cubicBezTo>
                    <a:pt x="0" y="45"/>
                    <a:pt x="0" y="45"/>
                    <a:pt x="0" y="45"/>
                  </a:cubicBezTo>
                  <a:cubicBezTo>
                    <a:pt x="18" y="64"/>
                    <a:pt x="18" y="64"/>
                    <a:pt x="18" y="64"/>
                  </a:cubicBezTo>
                  <a:cubicBezTo>
                    <a:pt x="33" y="49"/>
                    <a:pt x="33" y="49"/>
                    <a:pt x="33" y="49"/>
                  </a:cubicBezTo>
                  <a:cubicBezTo>
                    <a:pt x="37" y="45"/>
                    <a:pt x="41" y="41"/>
                    <a:pt x="41" y="41"/>
                  </a:cubicBezTo>
                  <a:lnTo>
                    <a:pt x="41" y="41"/>
                  </a:lnTo>
                  <a:cubicBezTo>
                    <a:pt x="41" y="41"/>
                    <a:pt x="41" y="45"/>
                    <a:pt x="41" y="52"/>
                  </a:cubicBezTo>
                  <a:cubicBezTo>
                    <a:pt x="41" y="146"/>
                    <a:pt x="41" y="146"/>
                    <a:pt x="41" y="146"/>
                  </a:cubicBezTo>
                  <a:cubicBezTo>
                    <a:pt x="3" y="146"/>
                    <a:pt x="3" y="146"/>
                    <a:pt x="3" y="146"/>
                  </a:cubicBezTo>
                  <a:cubicBezTo>
                    <a:pt x="3" y="176"/>
                    <a:pt x="3" y="176"/>
                    <a:pt x="3" y="176"/>
                  </a:cubicBezTo>
                  <a:cubicBezTo>
                    <a:pt x="109" y="176"/>
                    <a:pt x="109" y="176"/>
                    <a:pt x="109" y="176"/>
                  </a:cubicBezTo>
                  <a:cubicBezTo>
                    <a:pt x="109" y="146"/>
                    <a:pt x="109" y="146"/>
                    <a:pt x="109" y="146"/>
                  </a:cubicBezTo>
                  <a:cubicBezTo>
                    <a:pt x="71" y="146"/>
                    <a:pt x="71" y="146"/>
                    <a:pt x="71" y="146"/>
                  </a:cubicBezTo>
                  <a:cubicBezTo>
                    <a:pt x="71" y="0"/>
                    <a:pt x="71" y="0"/>
                    <a:pt x="71" y="0"/>
                  </a:cubicBezTo>
                  <a:lnTo>
                    <a:pt x="45"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769"/>
            <p:cNvSpPr>
              <a:spLocks noChangeArrowheads="1"/>
            </p:cNvSpPr>
            <p:nvPr/>
          </p:nvSpPr>
          <p:spPr bwMode="auto">
            <a:xfrm>
              <a:off x="5238579" y="1723677"/>
              <a:ext cx="46038" cy="61913"/>
            </a:xfrm>
            <a:custGeom>
              <a:avLst/>
              <a:gdLst>
                <a:gd name="T0" fmla="*/ 0 w 129"/>
                <a:gd name="T1" fmla="*/ 82 h 173"/>
                <a:gd name="T2" fmla="*/ 0 w 129"/>
                <a:gd name="T3" fmla="*/ 82 h 173"/>
                <a:gd name="T4" fmla="*/ 64 w 129"/>
                <a:gd name="T5" fmla="*/ 172 h 173"/>
                <a:gd name="T6" fmla="*/ 128 w 129"/>
                <a:gd name="T7" fmla="*/ 82 h 173"/>
                <a:gd name="T8" fmla="*/ 124 w 129"/>
                <a:gd name="T9" fmla="*/ 56 h 173"/>
                <a:gd name="T10" fmla="*/ 34 w 129"/>
                <a:gd name="T11" fmla="*/ 0 h 173"/>
                <a:gd name="T12" fmla="*/ 0 w 129"/>
                <a:gd name="T13" fmla="*/ 82 h 173"/>
                <a:gd name="T14" fmla="*/ 94 w 129"/>
                <a:gd name="T15" fmla="*/ 82 h 173"/>
                <a:gd name="T16" fmla="*/ 94 w 129"/>
                <a:gd name="T17" fmla="*/ 82 h 173"/>
                <a:gd name="T18" fmla="*/ 64 w 129"/>
                <a:gd name="T19" fmla="*/ 142 h 173"/>
                <a:gd name="T20" fmla="*/ 34 w 129"/>
                <a:gd name="T21" fmla="*/ 82 h 173"/>
                <a:gd name="T22" fmla="*/ 64 w 129"/>
                <a:gd name="T23" fmla="*/ 22 h 173"/>
                <a:gd name="T24" fmla="*/ 94 w 129"/>
                <a:gd name="T25" fmla="*/ 8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3">
                  <a:moveTo>
                    <a:pt x="0" y="82"/>
                  </a:moveTo>
                  <a:lnTo>
                    <a:pt x="0" y="82"/>
                  </a:lnTo>
                  <a:cubicBezTo>
                    <a:pt x="0" y="131"/>
                    <a:pt x="15" y="172"/>
                    <a:pt x="64" y="172"/>
                  </a:cubicBezTo>
                  <a:cubicBezTo>
                    <a:pt x="113" y="172"/>
                    <a:pt x="128" y="131"/>
                    <a:pt x="128" y="82"/>
                  </a:cubicBezTo>
                  <a:cubicBezTo>
                    <a:pt x="128" y="75"/>
                    <a:pt x="128" y="64"/>
                    <a:pt x="124" y="56"/>
                  </a:cubicBezTo>
                  <a:cubicBezTo>
                    <a:pt x="98" y="34"/>
                    <a:pt x="68" y="15"/>
                    <a:pt x="34" y="0"/>
                  </a:cubicBezTo>
                  <a:cubicBezTo>
                    <a:pt x="12" y="15"/>
                    <a:pt x="0" y="45"/>
                    <a:pt x="0" y="82"/>
                  </a:cubicBezTo>
                  <a:close/>
                  <a:moveTo>
                    <a:pt x="94" y="82"/>
                  </a:moveTo>
                  <a:lnTo>
                    <a:pt x="94" y="82"/>
                  </a:lnTo>
                  <a:cubicBezTo>
                    <a:pt x="94" y="116"/>
                    <a:pt x="87" y="142"/>
                    <a:pt x="64" y="142"/>
                  </a:cubicBezTo>
                  <a:cubicBezTo>
                    <a:pt x="42" y="142"/>
                    <a:pt x="34" y="116"/>
                    <a:pt x="34" y="82"/>
                  </a:cubicBezTo>
                  <a:cubicBezTo>
                    <a:pt x="34" y="49"/>
                    <a:pt x="42" y="22"/>
                    <a:pt x="64" y="22"/>
                  </a:cubicBezTo>
                  <a:cubicBezTo>
                    <a:pt x="87" y="22"/>
                    <a:pt x="94" y="49"/>
                    <a:pt x="94" y="8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770"/>
            <p:cNvSpPr>
              <a:spLocks noChangeArrowheads="1"/>
            </p:cNvSpPr>
            <p:nvPr/>
          </p:nvSpPr>
          <p:spPr bwMode="auto">
            <a:xfrm>
              <a:off x="5243342" y="1871315"/>
              <a:ext cx="26987" cy="61912"/>
            </a:xfrm>
            <a:custGeom>
              <a:avLst/>
              <a:gdLst>
                <a:gd name="T0" fmla="*/ 42 w 73"/>
                <a:gd name="T1" fmla="*/ 0 h 174"/>
                <a:gd name="T2" fmla="*/ 42 w 73"/>
                <a:gd name="T3" fmla="*/ 0 h 174"/>
                <a:gd name="T4" fmla="*/ 0 w 73"/>
                <a:gd name="T5" fmla="*/ 42 h 174"/>
                <a:gd name="T6" fmla="*/ 19 w 73"/>
                <a:gd name="T7" fmla="*/ 60 h 174"/>
                <a:gd name="T8" fmla="*/ 30 w 73"/>
                <a:gd name="T9" fmla="*/ 49 h 174"/>
                <a:gd name="T10" fmla="*/ 38 w 73"/>
                <a:gd name="T11" fmla="*/ 38 h 174"/>
                <a:gd name="T12" fmla="*/ 42 w 73"/>
                <a:gd name="T13" fmla="*/ 38 h 174"/>
                <a:gd name="T14" fmla="*/ 38 w 73"/>
                <a:gd name="T15" fmla="*/ 49 h 174"/>
                <a:gd name="T16" fmla="*/ 38 w 73"/>
                <a:gd name="T17" fmla="*/ 146 h 174"/>
                <a:gd name="T18" fmla="*/ 0 w 73"/>
                <a:gd name="T19" fmla="*/ 146 h 174"/>
                <a:gd name="T20" fmla="*/ 0 w 73"/>
                <a:gd name="T21" fmla="*/ 173 h 174"/>
                <a:gd name="T22" fmla="*/ 72 w 73"/>
                <a:gd name="T23" fmla="*/ 139 h 174"/>
                <a:gd name="T24" fmla="*/ 72 w 73"/>
                <a:gd name="T25" fmla="*/ 0 h 174"/>
                <a:gd name="T26" fmla="*/ 42 w 73"/>
                <a:gd name="T2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174">
                  <a:moveTo>
                    <a:pt x="42" y="0"/>
                  </a:moveTo>
                  <a:lnTo>
                    <a:pt x="42" y="0"/>
                  </a:lnTo>
                  <a:cubicBezTo>
                    <a:pt x="0" y="42"/>
                    <a:pt x="0" y="42"/>
                    <a:pt x="0" y="42"/>
                  </a:cubicBezTo>
                  <a:cubicBezTo>
                    <a:pt x="19" y="60"/>
                    <a:pt x="19" y="60"/>
                    <a:pt x="19" y="60"/>
                  </a:cubicBezTo>
                  <a:cubicBezTo>
                    <a:pt x="30" y="49"/>
                    <a:pt x="30" y="49"/>
                    <a:pt x="30" y="49"/>
                  </a:cubicBezTo>
                  <a:cubicBezTo>
                    <a:pt x="38" y="42"/>
                    <a:pt x="38" y="38"/>
                    <a:pt x="38" y="38"/>
                  </a:cubicBezTo>
                  <a:cubicBezTo>
                    <a:pt x="42" y="38"/>
                    <a:pt x="42" y="38"/>
                    <a:pt x="42" y="38"/>
                  </a:cubicBezTo>
                  <a:cubicBezTo>
                    <a:pt x="42" y="38"/>
                    <a:pt x="38" y="45"/>
                    <a:pt x="38" y="49"/>
                  </a:cubicBezTo>
                  <a:cubicBezTo>
                    <a:pt x="38" y="146"/>
                    <a:pt x="38" y="146"/>
                    <a:pt x="38" y="146"/>
                  </a:cubicBezTo>
                  <a:cubicBezTo>
                    <a:pt x="0" y="146"/>
                    <a:pt x="0" y="146"/>
                    <a:pt x="0" y="146"/>
                  </a:cubicBezTo>
                  <a:cubicBezTo>
                    <a:pt x="0" y="173"/>
                    <a:pt x="0" y="173"/>
                    <a:pt x="0" y="173"/>
                  </a:cubicBezTo>
                  <a:cubicBezTo>
                    <a:pt x="27" y="161"/>
                    <a:pt x="49" y="150"/>
                    <a:pt x="72" y="139"/>
                  </a:cubicBezTo>
                  <a:cubicBezTo>
                    <a:pt x="72" y="0"/>
                    <a:pt x="72" y="0"/>
                    <a:pt x="72" y="0"/>
                  </a:cubicBezTo>
                  <a:lnTo>
                    <a:pt x="4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771"/>
            <p:cNvSpPr>
              <a:spLocks noChangeArrowheads="1"/>
            </p:cNvSpPr>
            <p:nvPr/>
          </p:nvSpPr>
          <p:spPr bwMode="auto">
            <a:xfrm>
              <a:off x="5294142" y="1757015"/>
              <a:ext cx="17462" cy="30162"/>
            </a:xfrm>
            <a:custGeom>
              <a:avLst/>
              <a:gdLst>
                <a:gd name="T0" fmla="*/ 49 w 50"/>
                <a:gd name="T1" fmla="*/ 82 h 83"/>
                <a:gd name="T2" fmla="*/ 49 w 50"/>
                <a:gd name="T3" fmla="*/ 82 h 83"/>
                <a:gd name="T4" fmla="*/ 0 w 50"/>
                <a:gd name="T5" fmla="*/ 0 h 83"/>
                <a:gd name="T6" fmla="*/ 49 w 50"/>
                <a:gd name="T7" fmla="*/ 82 h 83"/>
              </a:gdLst>
              <a:ahLst/>
              <a:cxnLst>
                <a:cxn ang="0">
                  <a:pos x="T0" y="T1"/>
                </a:cxn>
                <a:cxn ang="0">
                  <a:pos x="T2" y="T3"/>
                </a:cxn>
                <a:cxn ang="0">
                  <a:pos x="T4" y="T5"/>
                </a:cxn>
                <a:cxn ang="0">
                  <a:pos x="T6" y="T7"/>
                </a:cxn>
              </a:cxnLst>
              <a:rect l="0" t="0" r="r" b="b"/>
              <a:pathLst>
                <a:path w="50" h="83">
                  <a:moveTo>
                    <a:pt x="49" y="82"/>
                  </a:moveTo>
                  <a:lnTo>
                    <a:pt x="49" y="82"/>
                  </a:lnTo>
                  <a:cubicBezTo>
                    <a:pt x="38" y="52"/>
                    <a:pt x="19" y="22"/>
                    <a:pt x="0" y="0"/>
                  </a:cubicBezTo>
                  <a:cubicBezTo>
                    <a:pt x="0" y="41"/>
                    <a:pt x="15" y="75"/>
                    <a:pt x="49" y="82"/>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772"/>
            <p:cNvSpPr>
              <a:spLocks noChangeArrowheads="1"/>
            </p:cNvSpPr>
            <p:nvPr/>
          </p:nvSpPr>
          <p:spPr bwMode="auto">
            <a:xfrm>
              <a:off x="5300492" y="1872902"/>
              <a:ext cx="11112" cy="19050"/>
            </a:xfrm>
            <a:custGeom>
              <a:avLst/>
              <a:gdLst>
                <a:gd name="T0" fmla="*/ 0 w 31"/>
                <a:gd name="T1" fmla="*/ 53 h 54"/>
                <a:gd name="T2" fmla="*/ 0 w 31"/>
                <a:gd name="T3" fmla="*/ 53 h 54"/>
                <a:gd name="T4" fmla="*/ 30 w 31"/>
                <a:gd name="T5" fmla="*/ 0 h 54"/>
                <a:gd name="T6" fmla="*/ 0 w 31"/>
                <a:gd name="T7" fmla="*/ 53 h 54"/>
              </a:gdLst>
              <a:ahLst/>
              <a:cxnLst>
                <a:cxn ang="0">
                  <a:pos x="T0" y="T1"/>
                </a:cxn>
                <a:cxn ang="0">
                  <a:pos x="T2" y="T3"/>
                </a:cxn>
                <a:cxn ang="0">
                  <a:pos x="T4" y="T5"/>
                </a:cxn>
                <a:cxn ang="0">
                  <a:pos x="T6" y="T7"/>
                </a:cxn>
              </a:cxnLst>
              <a:rect l="0" t="0" r="r" b="b"/>
              <a:pathLst>
                <a:path w="31" h="54">
                  <a:moveTo>
                    <a:pt x="0" y="53"/>
                  </a:moveTo>
                  <a:lnTo>
                    <a:pt x="0" y="53"/>
                  </a:lnTo>
                  <a:cubicBezTo>
                    <a:pt x="11" y="38"/>
                    <a:pt x="23" y="19"/>
                    <a:pt x="30" y="0"/>
                  </a:cubicBezTo>
                  <a:cubicBezTo>
                    <a:pt x="11" y="8"/>
                    <a:pt x="4" y="30"/>
                    <a:pt x="0" y="5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773"/>
            <p:cNvSpPr>
              <a:spLocks noChangeArrowheads="1"/>
            </p:cNvSpPr>
            <p:nvPr/>
          </p:nvSpPr>
          <p:spPr bwMode="auto">
            <a:xfrm>
              <a:off x="5132217" y="1871315"/>
              <a:ext cx="44450" cy="60325"/>
            </a:xfrm>
            <a:custGeom>
              <a:avLst/>
              <a:gdLst>
                <a:gd name="T0" fmla="*/ 60 w 125"/>
                <a:gd name="T1" fmla="*/ 149 h 169"/>
                <a:gd name="T2" fmla="*/ 60 w 125"/>
                <a:gd name="T3" fmla="*/ 149 h 169"/>
                <a:gd name="T4" fmla="*/ 60 w 125"/>
                <a:gd name="T5" fmla="*/ 149 h 169"/>
                <a:gd name="T6" fmla="*/ 98 w 125"/>
                <a:gd name="T7" fmla="*/ 168 h 169"/>
                <a:gd name="T8" fmla="*/ 124 w 125"/>
                <a:gd name="T9" fmla="*/ 90 h 169"/>
                <a:gd name="T10" fmla="*/ 60 w 125"/>
                <a:gd name="T11" fmla="*/ 0 h 169"/>
                <a:gd name="T12" fmla="*/ 0 w 125"/>
                <a:gd name="T13" fmla="*/ 90 h 169"/>
                <a:gd name="T14" fmla="*/ 0 w 125"/>
                <a:gd name="T15" fmla="*/ 105 h 169"/>
                <a:gd name="T16" fmla="*/ 42 w 125"/>
                <a:gd name="T17" fmla="*/ 138 h 169"/>
                <a:gd name="T18" fmla="*/ 30 w 125"/>
                <a:gd name="T19" fmla="*/ 90 h 169"/>
                <a:gd name="T20" fmla="*/ 60 w 125"/>
                <a:gd name="T21" fmla="*/ 30 h 169"/>
                <a:gd name="T22" fmla="*/ 90 w 125"/>
                <a:gd name="T23" fmla="*/ 90 h 169"/>
                <a:gd name="T24" fmla="*/ 60 w 125"/>
                <a:gd name="T25" fmla="*/ 14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69">
                  <a:moveTo>
                    <a:pt x="60" y="149"/>
                  </a:moveTo>
                  <a:lnTo>
                    <a:pt x="60" y="149"/>
                  </a:lnTo>
                  <a:lnTo>
                    <a:pt x="60" y="149"/>
                  </a:lnTo>
                  <a:cubicBezTo>
                    <a:pt x="72" y="157"/>
                    <a:pt x="83" y="161"/>
                    <a:pt x="98" y="168"/>
                  </a:cubicBezTo>
                  <a:cubicBezTo>
                    <a:pt x="117" y="153"/>
                    <a:pt x="124" y="123"/>
                    <a:pt x="124" y="90"/>
                  </a:cubicBezTo>
                  <a:cubicBezTo>
                    <a:pt x="124" y="41"/>
                    <a:pt x="109" y="0"/>
                    <a:pt x="60" y="0"/>
                  </a:cubicBezTo>
                  <a:cubicBezTo>
                    <a:pt x="15" y="0"/>
                    <a:pt x="0" y="41"/>
                    <a:pt x="0" y="90"/>
                  </a:cubicBezTo>
                  <a:cubicBezTo>
                    <a:pt x="0" y="93"/>
                    <a:pt x="0" y="101"/>
                    <a:pt x="0" y="105"/>
                  </a:cubicBezTo>
                  <a:cubicBezTo>
                    <a:pt x="12" y="116"/>
                    <a:pt x="27" y="127"/>
                    <a:pt x="42" y="138"/>
                  </a:cubicBezTo>
                  <a:cubicBezTo>
                    <a:pt x="34" y="127"/>
                    <a:pt x="30" y="108"/>
                    <a:pt x="30" y="90"/>
                  </a:cubicBezTo>
                  <a:cubicBezTo>
                    <a:pt x="30" y="56"/>
                    <a:pt x="38" y="30"/>
                    <a:pt x="60" y="30"/>
                  </a:cubicBezTo>
                  <a:cubicBezTo>
                    <a:pt x="87" y="30"/>
                    <a:pt x="90" y="56"/>
                    <a:pt x="90" y="90"/>
                  </a:cubicBezTo>
                  <a:cubicBezTo>
                    <a:pt x="90" y="123"/>
                    <a:pt x="87" y="149"/>
                    <a:pt x="60" y="149"/>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774"/>
            <p:cNvSpPr>
              <a:spLocks noChangeArrowheads="1"/>
            </p:cNvSpPr>
            <p:nvPr/>
          </p:nvSpPr>
          <p:spPr bwMode="auto">
            <a:xfrm>
              <a:off x="5289379" y="1796702"/>
              <a:ext cx="30163" cy="63500"/>
            </a:xfrm>
            <a:custGeom>
              <a:avLst/>
              <a:gdLst>
                <a:gd name="T0" fmla="*/ 64 w 84"/>
                <a:gd name="T1" fmla="*/ 176 h 177"/>
                <a:gd name="T2" fmla="*/ 64 w 84"/>
                <a:gd name="T3" fmla="*/ 176 h 177"/>
                <a:gd name="T4" fmla="*/ 75 w 84"/>
                <a:gd name="T5" fmla="*/ 176 h 177"/>
                <a:gd name="T6" fmla="*/ 83 w 84"/>
                <a:gd name="T7" fmla="*/ 138 h 177"/>
                <a:gd name="T8" fmla="*/ 64 w 84"/>
                <a:gd name="T9" fmla="*/ 150 h 177"/>
                <a:gd name="T10" fmla="*/ 34 w 84"/>
                <a:gd name="T11" fmla="*/ 86 h 177"/>
                <a:gd name="T12" fmla="*/ 64 w 84"/>
                <a:gd name="T13" fmla="*/ 26 h 177"/>
                <a:gd name="T14" fmla="*/ 83 w 84"/>
                <a:gd name="T15" fmla="*/ 37 h 177"/>
                <a:gd name="T16" fmla="*/ 75 w 84"/>
                <a:gd name="T17" fmla="*/ 0 h 177"/>
                <a:gd name="T18" fmla="*/ 64 w 84"/>
                <a:gd name="T19" fmla="*/ 0 h 177"/>
                <a:gd name="T20" fmla="*/ 0 w 84"/>
                <a:gd name="T21" fmla="*/ 86 h 177"/>
                <a:gd name="T22" fmla="*/ 64 w 84"/>
                <a:gd name="T2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77">
                  <a:moveTo>
                    <a:pt x="64" y="176"/>
                  </a:moveTo>
                  <a:lnTo>
                    <a:pt x="64" y="176"/>
                  </a:lnTo>
                  <a:cubicBezTo>
                    <a:pt x="68" y="176"/>
                    <a:pt x="72" y="176"/>
                    <a:pt x="75" y="176"/>
                  </a:cubicBezTo>
                  <a:cubicBezTo>
                    <a:pt x="79" y="165"/>
                    <a:pt x="79" y="150"/>
                    <a:pt x="83" y="138"/>
                  </a:cubicBezTo>
                  <a:cubicBezTo>
                    <a:pt x="79" y="146"/>
                    <a:pt x="72" y="150"/>
                    <a:pt x="64" y="150"/>
                  </a:cubicBezTo>
                  <a:cubicBezTo>
                    <a:pt x="38" y="150"/>
                    <a:pt x="34" y="120"/>
                    <a:pt x="34" y="86"/>
                  </a:cubicBezTo>
                  <a:cubicBezTo>
                    <a:pt x="34" y="52"/>
                    <a:pt x="38" y="26"/>
                    <a:pt x="64" y="26"/>
                  </a:cubicBezTo>
                  <a:cubicBezTo>
                    <a:pt x="72" y="26"/>
                    <a:pt x="79" y="30"/>
                    <a:pt x="83" y="37"/>
                  </a:cubicBezTo>
                  <a:cubicBezTo>
                    <a:pt x="83" y="26"/>
                    <a:pt x="79" y="11"/>
                    <a:pt x="75" y="0"/>
                  </a:cubicBezTo>
                  <a:cubicBezTo>
                    <a:pt x="72" y="0"/>
                    <a:pt x="68" y="0"/>
                    <a:pt x="64" y="0"/>
                  </a:cubicBezTo>
                  <a:cubicBezTo>
                    <a:pt x="15" y="0"/>
                    <a:pt x="0" y="37"/>
                    <a:pt x="0" y="86"/>
                  </a:cubicBezTo>
                  <a:cubicBezTo>
                    <a:pt x="0" y="138"/>
                    <a:pt x="15" y="176"/>
                    <a:pt x="64" y="17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7" name="Freeform 775"/>
            <p:cNvSpPr>
              <a:spLocks noChangeArrowheads="1"/>
            </p:cNvSpPr>
            <p:nvPr/>
          </p:nvSpPr>
          <p:spPr bwMode="auto">
            <a:xfrm>
              <a:off x="5105229" y="1753840"/>
              <a:ext cx="20638" cy="33337"/>
            </a:xfrm>
            <a:custGeom>
              <a:avLst/>
              <a:gdLst>
                <a:gd name="T0" fmla="*/ 56 w 57"/>
                <a:gd name="T1" fmla="*/ 0 h 91"/>
                <a:gd name="T2" fmla="*/ 56 w 57"/>
                <a:gd name="T3" fmla="*/ 0 h 91"/>
                <a:gd name="T4" fmla="*/ 0 w 57"/>
                <a:gd name="T5" fmla="*/ 90 h 91"/>
                <a:gd name="T6" fmla="*/ 56 w 57"/>
                <a:gd name="T7" fmla="*/ 0 h 91"/>
              </a:gdLst>
              <a:ahLst/>
              <a:cxnLst>
                <a:cxn ang="0">
                  <a:pos x="T0" y="T1"/>
                </a:cxn>
                <a:cxn ang="0">
                  <a:pos x="T2" y="T3"/>
                </a:cxn>
                <a:cxn ang="0">
                  <a:pos x="T4" y="T5"/>
                </a:cxn>
                <a:cxn ang="0">
                  <a:pos x="T6" y="T7"/>
                </a:cxn>
              </a:cxnLst>
              <a:rect l="0" t="0" r="r" b="b"/>
              <a:pathLst>
                <a:path w="57" h="91">
                  <a:moveTo>
                    <a:pt x="56" y="0"/>
                  </a:moveTo>
                  <a:lnTo>
                    <a:pt x="56" y="0"/>
                  </a:lnTo>
                  <a:cubicBezTo>
                    <a:pt x="34" y="26"/>
                    <a:pt x="15" y="56"/>
                    <a:pt x="0" y="90"/>
                  </a:cubicBezTo>
                  <a:cubicBezTo>
                    <a:pt x="41" y="86"/>
                    <a:pt x="56" y="49"/>
                    <a:pt x="56"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8" name="Freeform 776"/>
            <p:cNvSpPr>
              <a:spLocks noChangeArrowheads="1"/>
            </p:cNvSpPr>
            <p:nvPr/>
          </p:nvSpPr>
          <p:spPr bwMode="auto">
            <a:xfrm>
              <a:off x="5136979" y="1723677"/>
              <a:ext cx="44450" cy="61913"/>
            </a:xfrm>
            <a:custGeom>
              <a:avLst/>
              <a:gdLst>
                <a:gd name="T0" fmla="*/ 0 w 125"/>
                <a:gd name="T1" fmla="*/ 82 h 173"/>
                <a:gd name="T2" fmla="*/ 0 w 125"/>
                <a:gd name="T3" fmla="*/ 82 h 173"/>
                <a:gd name="T4" fmla="*/ 63 w 125"/>
                <a:gd name="T5" fmla="*/ 172 h 173"/>
                <a:gd name="T6" fmla="*/ 124 w 125"/>
                <a:gd name="T7" fmla="*/ 82 h 173"/>
                <a:gd name="T8" fmla="*/ 90 w 125"/>
                <a:gd name="T9" fmla="*/ 0 h 173"/>
                <a:gd name="T10" fmla="*/ 3 w 125"/>
                <a:gd name="T11" fmla="*/ 49 h 173"/>
                <a:gd name="T12" fmla="*/ 0 w 125"/>
                <a:gd name="T13" fmla="*/ 82 h 173"/>
                <a:gd name="T14" fmla="*/ 63 w 125"/>
                <a:gd name="T15" fmla="*/ 22 h 173"/>
                <a:gd name="T16" fmla="*/ 63 w 125"/>
                <a:gd name="T17" fmla="*/ 22 h 173"/>
                <a:gd name="T18" fmla="*/ 93 w 125"/>
                <a:gd name="T19" fmla="*/ 82 h 173"/>
                <a:gd name="T20" fmla="*/ 63 w 125"/>
                <a:gd name="T21" fmla="*/ 142 h 173"/>
                <a:gd name="T22" fmla="*/ 30 w 125"/>
                <a:gd name="T23" fmla="*/ 82 h 173"/>
                <a:gd name="T24" fmla="*/ 63 w 125"/>
                <a:gd name="T25"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73">
                  <a:moveTo>
                    <a:pt x="0" y="82"/>
                  </a:moveTo>
                  <a:lnTo>
                    <a:pt x="0" y="82"/>
                  </a:lnTo>
                  <a:cubicBezTo>
                    <a:pt x="0" y="131"/>
                    <a:pt x="15" y="172"/>
                    <a:pt x="63" y="172"/>
                  </a:cubicBezTo>
                  <a:cubicBezTo>
                    <a:pt x="108" y="172"/>
                    <a:pt x="124" y="131"/>
                    <a:pt x="124" y="82"/>
                  </a:cubicBezTo>
                  <a:cubicBezTo>
                    <a:pt x="124" y="45"/>
                    <a:pt x="116" y="11"/>
                    <a:pt x="90" y="0"/>
                  </a:cubicBezTo>
                  <a:cubicBezTo>
                    <a:pt x="56" y="11"/>
                    <a:pt x="30" y="30"/>
                    <a:pt x="3" y="49"/>
                  </a:cubicBezTo>
                  <a:cubicBezTo>
                    <a:pt x="0" y="60"/>
                    <a:pt x="0" y="71"/>
                    <a:pt x="0" y="82"/>
                  </a:cubicBezTo>
                  <a:close/>
                  <a:moveTo>
                    <a:pt x="63" y="22"/>
                  </a:moveTo>
                  <a:lnTo>
                    <a:pt x="63" y="22"/>
                  </a:lnTo>
                  <a:cubicBezTo>
                    <a:pt x="86" y="22"/>
                    <a:pt x="93" y="49"/>
                    <a:pt x="93" y="82"/>
                  </a:cubicBezTo>
                  <a:cubicBezTo>
                    <a:pt x="93" y="116"/>
                    <a:pt x="86" y="142"/>
                    <a:pt x="63" y="142"/>
                  </a:cubicBezTo>
                  <a:cubicBezTo>
                    <a:pt x="37" y="142"/>
                    <a:pt x="30" y="116"/>
                    <a:pt x="30" y="82"/>
                  </a:cubicBezTo>
                  <a:cubicBezTo>
                    <a:pt x="30" y="49"/>
                    <a:pt x="37" y="22"/>
                    <a:pt x="63" y="2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9" name="Freeform 777"/>
            <p:cNvSpPr>
              <a:spLocks noChangeArrowheads="1"/>
            </p:cNvSpPr>
            <p:nvPr/>
          </p:nvSpPr>
          <p:spPr bwMode="auto">
            <a:xfrm>
              <a:off x="5187779" y="1871315"/>
              <a:ext cx="46038" cy="65087"/>
            </a:xfrm>
            <a:custGeom>
              <a:avLst/>
              <a:gdLst>
                <a:gd name="T0" fmla="*/ 128 w 129"/>
                <a:gd name="T1" fmla="*/ 90 h 180"/>
                <a:gd name="T2" fmla="*/ 128 w 129"/>
                <a:gd name="T3" fmla="*/ 90 h 180"/>
                <a:gd name="T4" fmla="*/ 64 w 129"/>
                <a:gd name="T5" fmla="*/ 0 h 180"/>
                <a:gd name="T6" fmla="*/ 0 w 129"/>
                <a:gd name="T7" fmla="*/ 90 h 180"/>
                <a:gd name="T8" fmla="*/ 64 w 129"/>
                <a:gd name="T9" fmla="*/ 179 h 180"/>
                <a:gd name="T10" fmla="*/ 128 w 129"/>
                <a:gd name="T11" fmla="*/ 90 h 180"/>
                <a:gd name="T12" fmla="*/ 34 w 129"/>
                <a:gd name="T13" fmla="*/ 90 h 180"/>
                <a:gd name="T14" fmla="*/ 34 w 129"/>
                <a:gd name="T15" fmla="*/ 90 h 180"/>
                <a:gd name="T16" fmla="*/ 64 w 129"/>
                <a:gd name="T17" fmla="*/ 30 h 180"/>
                <a:gd name="T18" fmla="*/ 94 w 129"/>
                <a:gd name="T19" fmla="*/ 90 h 180"/>
                <a:gd name="T20" fmla="*/ 64 w 129"/>
                <a:gd name="T21" fmla="*/ 149 h 180"/>
                <a:gd name="T22" fmla="*/ 34 w 129"/>
                <a:gd name="T23"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80">
                  <a:moveTo>
                    <a:pt x="128" y="90"/>
                  </a:moveTo>
                  <a:lnTo>
                    <a:pt x="128" y="90"/>
                  </a:lnTo>
                  <a:cubicBezTo>
                    <a:pt x="128" y="41"/>
                    <a:pt x="109" y="0"/>
                    <a:pt x="64" y="0"/>
                  </a:cubicBezTo>
                  <a:cubicBezTo>
                    <a:pt x="15" y="0"/>
                    <a:pt x="0" y="41"/>
                    <a:pt x="0" y="90"/>
                  </a:cubicBezTo>
                  <a:cubicBezTo>
                    <a:pt x="0" y="138"/>
                    <a:pt x="15" y="179"/>
                    <a:pt x="64" y="179"/>
                  </a:cubicBezTo>
                  <a:cubicBezTo>
                    <a:pt x="109" y="179"/>
                    <a:pt x="128" y="138"/>
                    <a:pt x="128" y="90"/>
                  </a:cubicBezTo>
                  <a:close/>
                  <a:moveTo>
                    <a:pt x="34" y="90"/>
                  </a:moveTo>
                  <a:lnTo>
                    <a:pt x="34" y="90"/>
                  </a:lnTo>
                  <a:cubicBezTo>
                    <a:pt x="34" y="56"/>
                    <a:pt x="42" y="30"/>
                    <a:pt x="64" y="30"/>
                  </a:cubicBezTo>
                  <a:cubicBezTo>
                    <a:pt x="87" y="30"/>
                    <a:pt x="94" y="56"/>
                    <a:pt x="94" y="90"/>
                  </a:cubicBezTo>
                  <a:cubicBezTo>
                    <a:pt x="94" y="123"/>
                    <a:pt x="87" y="149"/>
                    <a:pt x="64" y="149"/>
                  </a:cubicBezTo>
                  <a:cubicBezTo>
                    <a:pt x="42" y="149"/>
                    <a:pt x="34" y="123"/>
                    <a:pt x="34" y="90"/>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 name="Freeform 778"/>
            <p:cNvSpPr>
              <a:spLocks noChangeArrowheads="1"/>
            </p:cNvSpPr>
            <p:nvPr/>
          </p:nvSpPr>
          <p:spPr bwMode="auto">
            <a:xfrm>
              <a:off x="5140154" y="1796702"/>
              <a:ext cx="39688" cy="63500"/>
            </a:xfrm>
            <a:custGeom>
              <a:avLst/>
              <a:gdLst>
                <a:gd name="T0" fmla="*/ 37 w 110"/>
                <a:gd name="T1" fmla="*/ 146 h 177"/>
                <a:gd name="T2" fmla="*/ 37 w 110"/>
                <a:gd name="T3" fmla="*/ 146 h 177"/>
                <a:gd name="T4" fmla="*/ 0 w 110"/>
                <a:gd name="T5" fmla="*/ 146 h 177"/>
                <a:gd name="T6" fmla="*/ 0 w 110"/>
                <a:gd name="T7" fmla="*/ 176 h 177"/>
                <a:gd name="T8" fmla="*/ 109 w 110"/>
                <a:gd name="T9" fmla="*/ 176 h 177"/>
                <a:gd name="T10" fmla="*/ 109 w 110"/>
                <a:gd name="T11" fmla="*/ 146 h 177"/>
                <a:gd name="T12" fmla="*/ 71 w 110"/>
                <a:gd name="T13" fmla="*/ 146 h 177"/>
                <a:gd name="T14" fmla="*/ 71 w 110"/>
                <a:gd name="T15" fmla="*/ 0 h 177"/>
                <a:gd name="T16" fmla="*/ 41 w 110"/>
                <a:gd name="T17" fmla="*/ 0 h 177"/>
                <a:gd name="T18" fmla="*/ 0 w 110"/>
                <a:gd name="T19" fmla="*/ 45 h 177"/>
                <a:gd name="T20" fmla="*/ 19 w 110"/>
                <a:gd name="T21" fmla="*/ 64 h 177"/>
                <a:gd name="T22" fmla="*/ 30 w 110"/>
                <a:gd name="T23" fmla="*/ 49 h 177"/>
                <a:gd name="T24" fmla="*/ 37 w 110"/>
                <a:gd name="T25" fmla="*/ 41 h 177"/>
                <a:gd name="T26" fmla="*/ 41 w 110"/>
                <a:gd name="T27" fmla="*/ 41 h 177"/>
                <a:gd name="T28" fmla="*/ 37 w 110"/>
                <a:gd name="T29" fmla="*/ 52 h 177"/>
                <a:gd name="T30" fmla="*/ 37 w 110"/>
                <a:gd name="T31" fmla="*/ 14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7">
                  <a:moveTo>
                    <a:pt x="37" y="146"/>
                  </a:moveTo>
                  <a:lnTo>
                    <a:pt x="37" y="146"/>
                  </a:lnTo>
                  <a:cubicBezTo>
                    <a:pt x="0" y="146"/>
                    <a:pt x="0" y="146"/>
                    <a:pt x="0" y="146"/>
                  </a:cubicBezTo>
                  <a:cubicBezTo>
                    <a:pt x="0" y="176"/>
                    <a:pt x="0" y="176"/>
                    <a:pt x="0" y="176"/>
                  </a:cubicBezTo>
                  <a:cubicBezTo>
                    <a:pt x="109" y="176"/>
                    <a:pt x="109" y="176"/>
                    <a:pt x="109" y="176"/>
                  </a:cubicBezTo>
                  <a:cubicBezTo>
                    <a:pt x="109" y="146"/>
                    <a:pt x="109" y="146"/>
                    <a:pt x="109" y="146"/>
                  </a:cubicBezTo>
                  <a:cubicBezTo>
                    <a:pt x="71" y="146"/>
                    <a:pt x="71" y="146"/>
                    <a:pt x="71" y="146"/>
                  </a:cubicBezTo>
                  <a:cubicBezTo>
                    <a:pt x="71" y="0"/>
                    <a:pt x="71" y="0"/>
                    <a:pt x="71" y="0"/>
                  </a:cubicBezTo>
                  <a:cubicBezTo>
                    <a:pt x="41" y="0"/>
                    <a:pt x="41" y="0"/>
                    <a:pt x="41" y="0"/>
                  </a:cubicBezTo>
                  <a:cubicBezTo>
                    <a:pt x="0" y="45"/>
                    <a:pt x="0" y="45"/>
                    <a:pt x="0" y="45"/>
                  </a:cubicBezTo>
                  <a:cubicBezTo>
                    <a:pt x="19" y="64"/>
                    <a:pt x="19" y="64"/>
                    <a:pt x="19" y="64"/>
                  </a:cubicBezTo>
                  <a:cubicBezTo>
                    <a:pt x="30" y="49"/>
                    <a:pt x="30" y="49"/>
                    <a:pt x="30" y="49"/>
                  </a:cubicBezTo>
                  <a:cubicBezTo>
                    <a:pt x="37" y="45"/>
                    <a:pt x="37" y="41"/>
                    <a:pt x="37" y="41"/>
                  </a:cubicBezTo>
                  <a:cubicBezTo>
                    <a:pt x="41" y="41"/>
                    <a:pt x="41" y="41"/>
                    <a:pt x="41" y="41"/>
                  </a:cubicBezTo>
                  <a:cubicBezTo>
                    <a:pt x="41" y="41"/>
                    <a:pt x="37" y="45"/>
                    <a:pt x="37" y="52"/>
                  </a:cubicBezTo>
                  <a:lnTo>
                    <a:pt x="37" y="146"/>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 name="Freeform 779"/>
            <p:cNvSpPr>
              <a:spLocks noChangeArrowheads="1"/>
            </p:cNvSpPr>
            <p:nvPr/>
          </p:nvSpPr>
          <p:spPr bwMode="auto">
            <a:xfrm>
              <a:off x="5187779" y="1796702"/>
              <a:ext cx="44450" cy="63500"/>
            </a:xfrm>
            <a:custGeom>
              <a:avLst/>
              <a:gdLst>
                <a:gd name="T0" fmla="*/ 61 w 125"/>
                <a:gd name="T1" fmla="*/ 0 h 177"/>
                <a:gd name="T2" fmla="*/ 61 w 125"/>
                <a:gd name="T3" fmla="*/ 0 h 177"/>
                <a:gd name="T4" fmla="*/ 0 w 125"/>
                <a:gd name="T5" fmla="*/ 86 h 177"/>
                <a:gd name="T6" fmla="*/ 61 w 125"/>
                <a:gd name="T7" fmla="*/ 176 h 177"/>
                <a:gd name="T8" fmla="*/ 124 w 125"/>
                <a:gd name="T9" fmla="*/ 86 h 177"/>
                <a:gd name="T10" fmla="*/ 61 w 125"/>
                <a:gd name="T11" fmla="*/ 0 h 177"/>
                <a:gd name="T12" fmla="*/ 61 w 125"/>
                <a:gd name="T13" fmla="*/ 150 h 177"/>
                <a:gd name="T14" fmla="*/ 61 w 125"/>
                <a:gd name="T15" fmla="*/ 150 h 177"/>
                <a:gd name="T16" fmla="*/ 30 w 125"/>
                <a:gd name="T17" fmla="*/ 86 h 177"/>
                <a:gd name="T18" fmla="*/ 61 w 125"/>
                <a:gd name="T19" fmla="*/ 26 h 177"/>
                <a:gd name="T20" fmla="*/ 91 w 125"/>
                <a:gd name="T21" fmla="*/ 86 h 177"/>
                <a:gd name="T22" fmla="*/ 61 w 125"/>
                <a:gd name="T23" fmla="*/ 15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77">
                  <a:moveTo>
                    <a:pt x="61" y="0"/>
                  </a:moveTo>
                  <a:lnTo>
                    <a:pt x="61" y="0"/>
                  </a:lnTo>
                  <a:cubicBezTo>
                    <a:pt x="15" y="0"/>
                    <a:pt x="0" y="37"/>
                    <a:pt x="0" y="86"/>
                  </a:cubicBezTo>
                  <a:cubicBezTo>
                    <a:pt x="0" y="138"/>
                    <a:pt x="15" y="176"/>
                    <a:pt x="61" y="176"/>
                  </a:cubicBezTo>
                  <a:cubicBezTo>
                    <a:pt x="109" y="176"/>
                    <a:pt x="124" y="138"/>
                    <a:pt x="124" y="86"/>
                  </a:cubicBezTo>
                  <a:cubicBezTo>
                    <a:pt x="124" y="37"/>
                    <a:pt x="109" y="0"/>
                    <a:pt x="61" y="0"/>
                  </a:cubicBezTo>
                  <a:close/>
                  <a:moveTo>
                    <a:pt x="61" y="150"/>
                  </a:moveTo>
                  <a:lnTo>
                    <a:pt x="61" y="150"/>
                  </a:lnTo>
                  <a:cubicBezTo>
                    <a:pt x="38" y="150"/>
                    <a:pt x="30" y="120"/>
                    <a:pt x="30" y="86"/>
                  </a:cubicBezTo>
                  <a:cubicBezTo>
                    <a:pt x="30" y="52"/>
                    <a:pt x="38" y="26"/>
                    <a:pt x="61" y="26"/>
                  </a:cubicBezTo>
                  <a:cubicBezTo>
                    <a:pt x="87" y="26"/>
                    <a:pt x="91" y="52"/>
                    <a:pt x="91" y="86"/>
                  </a:cubicBezTo>
                  <a:cubicBezTo>
                    <a:pt x="91" y="120"/>
                    <a:pt x="87" y="150"/>
                    <a:pt x="61" y="150"/>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 name="Freeform 780"/>
            <p:cNvSpPr>
              <a:spLocks noChangeArrowheads="1"/>
            </p:cNvSpPr>
            <p:nvPr/>
          </p:nvSpPr>
          <p:spPr bwMode="auto">
            <a:xfrm>
              <a:off x="5106817" y="1871315"/>
              <a:ext cx="14287" cy="25400"/>
            </a:xfrm>
            <a:custGeom>
              <a:avLst/>
              <a:gdLst>
                <a:gd name="T0" fmla="*/ 0 w 38"/>
                <a:gd name="T1" fmla="*/ 0 h 69"/>
                <a:gd name="T2" fmla="*/ 0 w 38"/>
                <a:gd name="T3" fmla="*/ 0 h 69"/>
                <a:gd name="T4" fmla="*/ 37 w 38"/>
                <a:gd name="T5" fmla="*/ 68 h 69"/>
                <a:gd name="T6" fmla="*/ 0 w 38"/>
                <a:gd name="T7" fmla="*/ 0 h 69"/>
              </a:gdLst>
              <a:ahLst/>
              <a:cxnLst>
                <a:cxn ang="0">
                  <a:pos x="T0" y="T1"/>
                </a:cxn>
                <a:cxn ang="0">
                  <a:pos x="T2" y="T3"/>
                </a:cxn>
                <a:cxn ang="0">
                  <a:pos x="T4" y="T5"/>
                </a:cxn>
                <a:cxn ang="0">
                  <a:pos x="T6" y="T7"/>
                </a:cxn>
              </a:cxnLst>
              <a:rect l="0" t="0" r="r" b="b"/>
              <a:pathLst>
                <a:path w="38" h="69">
                  <a:moveTo>
                    <a:pt x="0" y="0"/>
                  </a:moveTo>
                  <a:lnTo>
                    <a:pt x="0" y="0"/>
                  </a:lnTo>
                  <a:cubicBezTo>
                    <a:pt x="7" y="23"/>
                    <a:pt x="22" y="45"/>
                    <a:pt x="37" y="68"/>
                  </a:cubicBezTo>
                  <a:cubicBezTo>
                    <a:pt x="37" y="34"/>
                    <a:pt x="22" y="8"/>
                    <a:pt x="0"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 name="Freeform 781"/>
            <p:cNvSpPr>
              <a:spLocks noChangeArrowheads="1"/>
            </p:cNvSpPr>
            <p:nvPr/>
          </p:nvSpPr>
          <p:spPr bwMode="auto">
            <a:xfrm>
              <a:off x="5097292" y="1796702"/>
              <a:ext cx="34925" cy="63500"/>
            </a:xfrm>
            <a:custGeom>
              <a:avLst/>
              <a:gdLst>
                <a:gd name="T0" fmla="*/ 30 w 95"/>
                <a:gd name="T1" fmla="*/ 0 h 177"/>
                <a:gd name="T2" fmla="*/ 30 w 95"/>
                <a:gd name="T3" fmla="*/ 0 h 177"/>
                <a:gd name="T4" fmla="*/ 11 w 95"/>
                <a:gd name="T5" fmla="*/ 0 h 177"/>
                <a:gd name="T6" fmla="*/ 0 w 95"/>
                <a:gd name="T7" fmla="*/ 67 h 177"/>
                <a:gd name="T8" fmla="*/ 30 w 95"/>
                <a:gd name="T9" fmla="*/ 26 h 177"/>
                <a:gd name="T10" fmla="*/ 60 w 95"/>
                <a:gd name="T11" fmla="*/ 86 h 177"/>
                <a:gd name="T12" fmla="*/ 30 w 95"/>
                <a:gd name="T13" fmla="*/ 150 h 177"/>
                <a:gd name="T14" fmla="*/ 0 w 95"/>
                <a:gd name="T15" fmla="*/ 112 h 177"/>
                <a:gd name="T16" fmla="*/ 11 w 95"/>
                <a:gd name="T17" fmla="*/ 176 h 177"/>
                <a:gd name="T18" fmla="*/ 30 w 95"/>
                <a:gd name="T19" fmla="*/ 176 h 177"/>
                <a:gd name="T20" fmla="*/ 94 w 95"/>
                <a:gd name="T21" fmla="*/ 86 h 177"/>
                <a:gd name="T22" fmla="*/ 30 w 95"/>
                <a:gd name="T2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77">
                  <a:moveTo>
                    <a:pt x="30" y="0"/>
                  </a:moveTo>
                  <a:lnTo>
                    <a:pt x="30" y="0"/>
                  </a:lnTo>
                  <a:cubicBezTo>
                    <a:pt x="22" y="0"/>
                    <a:pt x="18" y="0"/>
                    <a:pt x="11" y="0"/>
                  </a:cubicBezTo>
                  <a:cubicBezTo>
                    <a:pt x="3" y="22"/>
                    <a:pt x="0" y="45"/>
                    <a:pt x="0" y="67"/>
                  </a:cubicBezTo>
                  <a:cubicBezTo>
                    <a:pt x="3" y="45"/>
                    <a:pt x="11" y="26"/>
                    <a:pt x="30" y="26"/>
                  </a:cubicBezTo>
                  <a:cubicBezTo>
                    <a:pt x="52" y="26"/>
                    <a:pt x="60" y="52"/>
                    <a:pt x="60" y="86"/>
                  </a:cubicBezTo>
                  <a:cubicBezTo>
                    <a:pt x="60" y="120"/>
                    <a:pt x="52" y="150"/>
                    <a:pt x="30" y="150"/>
                  </a:cubicBezTo>
                  <a:cubicBezTo>
                    <a:pt x="11" y="150"/>
                    <a:pt x="3" y="135"/>
                    <a:pt x="0" y="112"/>
                  </a:cubicBezTo>
                  <a:cubicBezTo>
                    <a:pt x="3" y="135"/>
                    <a:pt x="7" y="153"/>
                    <a:pt x="11" y="176"/>
                  </a:cubicBezTo>
                  <a:cubicBezTo>
                    <a:pt x="18" y="176"/>
                    <a:pt x="22" y="176"/>
                    <a:pt x="30" y="176"/>
                  </a:cubicBezTo>
                  <a:cubicBezTo>
                    <a:pt x="75" y="176"/>
                    <a:pt x="94" y="138"/>
                    <a:pt x="94" y="86"/>
                  </a:cubicBezTo>
                  <a:cubicBezTo>
                    <a:pt x="94" y="37"/>
                    <a:pt x="75" y="0"/>
                    <a:pt x="30"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 name="Freeform 782"/>
            <p:cNvSpPr>
              <a:spLocks noChangeArrowheads="1"/>
            </p:cNvSpPr>
            <p:nvPr/>
          </p:nvSpPr>
          <p:spPr bwMode="auto">
            <a:xfrm>
              <a:off x="5190954" y="1722090"/>
              <a:ext cx="39688" cy="61912"/>
            </a:xfrm>
            <a:custGeom>
              <a:avLst/>
              <a:gdLst>
                <a:gd name="T0" fmla="*/ 45 w 110"/>
                <a:gd name="T1" fmla="*/ 0 h 173"/>
                <a:gd name="T2" fmla="*/ 45 w 110"/>
                <a:gd name="T3" fmla="*/ 0 h 173"/>
                <a:gd name="T4" fmla="*/ 0 w 110"/>
                <a:gd name="T5" fmla="*/ 41 h 173"/>
                <a:gd name="T6" fmla="*/ 19 w 110"/>
                <a:gd name="T7" fmla="*/ 60 h 173"/>
                <a:gd name="T8" fmla="*/ 34 w 110"/>
                <a:gd name="T9" fmla="*/ 49 h 173"/>
                <a:gd name="T10" fmla="*/ 41 w 110"/>
                <a:gd name="T11" fmla="*/ 38 h 173"/>
                <a:gd name="T12" fmla="*/ 41 w 110"/>
                <a:gd name="T13" fmla="*/ 38 h 173"/>
                <a:gd name="T14" fmla="*/ 41 w 110"/>
                <a:gd name="T15" fmla="*/ 49 h 173"/>
                <a:gd name="T16" fmla="*/ 41 w 110"/>
                <a:gd name="T17" fmla="*/ 146 h 173"/>
                <a:gd name="T18" fmla="*/ 4 w 110"/>
                <a:gd name="T19" fmla="*/ 146 h 173"/>
                <a:gd name="T20" fmla="*/ 4 w 110"/>
                <a:gd name="T21" fmla="*/ 172 h 173"/>
                <a:gd name="T22" fmla="*/ 109 w 110"/>
                <a:gd name="T23" fmla="*/ 172 h 173"/>
                <a:gd name="T24" fmla="*/ 109 w 110"/>
                <a:gd name="T25" fmla="*/ 146 h 173"/>
                <a:gd name="T26" fmla="*/ 71 w 110"/>
                <a:gd name="T27" fmla="*/ 146 h 173"/>
                <a:gd name="T28" fmla="*/ 71 w 110"/>
                <a:gd name="T29" fmla="*/ 0 h 173"/>
                <a:gd name="T30" fmla="*/ 45 w 110"/>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3">
                  <a:moveTo>
                    <a:pt x="45" y="0"/>
                  </a:moveTo>
                  <a:lnTo>
                    <a:pt x="45" y="0"/>
                  </a:lnTo>
                  <a:cubicBezTo>
                    <a:pt x="0" y="41"/>
                    <a:pt x="0" y="41"/>
                    <a:pt x="0" y="41"/>
                  </a:cubicBezTo>
                  <a:cubicBezTo>
                    <a:pt x="19" y="60"/>
                    <a:pt x="19" y="60"/>
                    <a:pt x="19" y="60"/>
                  </a:cubicBezTo>
                  <a:cubicBezTo>
                    <a:pt x="34" y="49"/>
                    <a:pt x="34" y="49"/>
                    <a:pt x="34" y="49"/>
                  </a:cubicBezTo>
                  <a:cubicBezTo>
                    <a:pt x="41" y="41"/>
                    <a:pt x="41" y="38"/>
                    <a:pt x="41" y="38"/>
                  </a:cubicBezTo>
                  <a:lnTo>
                    <a:pt x="41" y="38"/>
                  </a:lnTo>
                  <a:cubicBezTo>
                    <a:pt x="41" y="38"/>
                    <a:pt x="41" y="45"/>
                    <a:pt x="41" y="49"/>
                  </a:cubicBezTo>
                  <a:cubicBezTo>
                    <a:pt x="41" y="146"/>
                    <a:pt x="41" y="146"/>
                    <a:pt x="41" y="146"/>
                  </a:cubicBezTo>
                  <a:cubicBezTo>
                    <a:pt x="4" y="146"/>
                    <a:pt x="4" y="146"/>
                    <a:pt x="4" y="146"/>
                  </a:cubicBezTo>
                  <a:cubicBezTo>
                    <a:pt x="4" y="172"/>
                    <a:pt x="4" y="172"/>
                    <a:pt x="4" y="172"/>
                  </a:cubicBezTo>
                  <a:cubicBezTo>
                    <a:pt x="109" y="172"/>
                    <a:pt x="109" y="172"/>
                    <a:pt x="109" y="172"/>
                  </a:cubicBezTo>
                  <a:cubicBezTo>
                    <a:pt x="109" y="146"/>
                    <a:pt x="109" y="146"/>
                    <a:pt x="109" y="146"/>
                  </a:cubicBezTo>
                  <a:cubicBezTo>
                    <a:pt x="71" y="146"/>
                    <a:pt x="71" y="146"/>
                    <a:pt x="71" y="146"/>
                  </a:cubicBezTo>
                  <a:cubicBezTo>
                    <a:pt x="71" y="0"/>
                    <a:pt x="71" y="0"/>
                    <a:pt x="71" y="0"/>
                  </a:cubicBezTo>
                  <a:lnTo>
                    <a:pt x="45"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783"/>
            <p:cNvSpPr>
              <a:spLocks noChangeArrowheads="1"/>
            </p:cNvSpPr>
            <p:nvPr/>
          </p:nvSpPr>
          <p:spPr bwMode="auto">
            <a:xfrm>
              <a:off x="5089354" y="1707802"/>
              <a:ext cx="301625" cy="301625"/>
            </a:xfrm>
            <a:custGeom>
              <a:avLst/>
              <a:gdLst>
                <a:gd name="T0" fmla="*/ 838 w 839"/>
                <a:gd name="T1" fmla="*/ 782 h 839"/>
                <a:gd name="T2" fmla="*/ 838 w 839"/>
                <a:gd name="T3" fmla="*/ 782 h 839"/>
                <a:gd name="T4" fmla="*/ 594 w 839"/>
                <a:gd name="T5" fmla="*/ 539 h 839"/>
                <a:gd name="T6" fmla="*/ 665 w 839"/>
                <a:gd name="T7" fmla="*/ 333 h 839"/>
                <a:gd name="T8" fmla="*/ 331 w 839"/>
                <a:gd name="T9" fmla="*/ 0 h 839"/>
                <a:gd name="T10" fmla="*/ 0 w 839"/>
                <a:gd name="T11" fmla="*/ 333 h 839"/>
                <a:gd name="T12" fmla="*/ 331 w 839"/>
                <a:gd name="T13" fmla="*/ 666 h 839"/>
                <a:gd name="T14" fmla="*/ 537 w 839"/>
                <a:gd name="T15" fmla="*/ 591 h 839"/>
                <a:gd name="T16" fmla="*/ 782 w 839"/>
                <a:gd name="T17" fmla="*/ 838 h 839"/>
                <a:gd name="T18" fmla="*/ 838 w 839"/>
                <a:gd name="T19" fmla="*/ 782 h 839"/>
                <a:gd name="T20" fmla="*/ 45 w 839"/>
                <a:gd name="T21" fmla="*/ 333 h 839"/>
                <a:gd name="T22" fmla="*/ 45 w 839"/>
                <a:gd name="T23" fmla="*/ 333 h 839"/>
                <a:gd name="T24" fmla="*/ 331 w 839"/>
                <a:gd name="T25" fmla="*/ 45 h 839"/>
                <a:gd name="T26" fmla="*/ 620 w 839"/>
                <a:gd name="T27" fmla="*/ 333 h 839"/>
                <a:gd name="T28" fmla="*/ 331 w 839"/>
                <a:gd name="T29" fmla="*/ 621 h 839"/>
                <a:gd name="T30" fmla="*/ 45 w 839"/>
                <a:gd name="T31" fmla="*/ 33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9" h="839">
                  <a:moveTo>
                    <a:pt x="838" y="782"/>
                  </a:moveTo>
                  <a:lnTo>
                    <a:pt x="838" y="782"/>
                  </a:lnTo>
                  <a:cubicBezTo>
                    <a:pt x="594" y="539"/>
                    <a:pt x="594" y="539"/>
                    <a:pt x="594" y="539"/>
                  </a:cubicBezTo>
                  <a:cubicBezTo>
                    <a:pt x="639" y="483"/>
                    <a:pt x="665" y="412"/>
                    <a:pt x="665" y="333"/>
                  </a:cubicBezTo>
                  <a:cubicBezTo>
                    <a:pt x="665" y="150"/>
                    <a:pt x="515" y="0"/>
                    <a:pt x="331" y="0"/>
                  </a:cubicBezTo>
                  <a:cubicBezTo>
                    <a:pt x="150" y="0"/>
                    <a:pt x="0" y="150"/>
                    <a:pt x="0" y="333"/>
                  </a:cubicBezTo>
                  <a:cubicBezTo>
                    <a:pt x="0" y="516"/>
                    <a:pt x="150" y="666"/>
                    <a:pt x="331" y="666"/>
                  </a:cubicBezTo>
                  <a:cubicBezTo>
                    <a:pt x="410" y="666"/>
                    <a:pt x="481" y="636"/>
                    <a:pt x="537" y="591"/>
                  </a:cubicBezTo>
                  <a:cubicBezTo>
                    <a:pt x="782" y="838"/>
                    <a:pt x="782" y="838"/>
                    <a:pt x="782" y="838"/>
                  </a:cubicBezTo>
                  <a:lnTo>
                    <a:pt x="838" y="782"/>
                  </a:lnTo>
                  <a:close/>
                  <a:moveTo>
                    <a:pt x="45" y="333"/>
                  </a:moveTo>
                  <a:lnTo>
                    <a:pt x="45" y="333"/>
                  </a:lnTo>
                  <a:cubicBezTo>
                    <a:pt x="45" y="176"/>
                    <a:pt x="173" y="45"/>
                    <a:pt x="331" y="45"/>
                  </a:cubicBezTo>
                  <a:cubicBezTo>
                    <a:pt x="492" y="45"/>
                    <a:pt x="620" y="176"/>
                    <a:pt x="620" y="333"/>
                  </a:cubicBezTo>
                  <a:cubicBezTo>
                    <a:pt x="620" y="490"/>
                    <a:pt x="492" y="621"/>
                    <a:pt x="331" y="621"/>
                  </a:cubicBezTo>
                  <a:cubicBezTo>
                    <a:pt x="173" y="621"/>
                    <a:pt x="45" y="490"/>
                    <a:pt x="45" y="333"/>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63" name="Group 162"/>
          <p:cNvGrpSpPr/>
          <p:nvPr/>
        </p:nvGrpSpPr>
        <p:grpSpPr>
          <a:xfrm>
            <a:off x="1325923" y="2800622"/>
            <a:ext cx="449652" cy="488509"/>
            <a:chOff x="5942013" y="3563938"/>
            <a:chExt cx="257176" cy="279400"/>
          </a:xfrm>
        </p:grpSpPr>
        <p:sp>
          <p:nvSpPr>
            <p:cNvPr id="164" name="Freeform 235"/>
            <p:cNvSpPr>
              <a:spLocks/>
            </p:cNvSpPr>
            <p:nvPr/>
          </p:nvSpPr>
          <p:spPr bwMode="auto">
            <a:xfrm>
              <a:off x="5956301" y="3576638"/>
              <a:ext cx="187325" cy="209550"/>
            </a:xfrm>
            <a:custGeom>
              <a:avLst/>
              <a:gdLst>
                <a:gd name="T0" fmla="*/ 469 w 473"/>
                <a:gd name="T1" fmla="*/ 292 h 527"/>
                <a:gd name="T2" fmla="*/ 443 w 473"/>
                <a:gd name="T3" fmla="*/ 227 h 527"/>
                <a:gd name="T4" fmla="*/ 432 w 473"/>
                <a:gd name="T5" fmla="*/ 224 h 527"/>
                <a:gd name="T6" fmla="*/ 401 w 473"/>
                <a:gd name="T7" fmla="*/ 230 h 527"/>
                <a:gd name="T8" fmla="*/ 373 w 473"/>
                <a:gd name="T9" fmla="*/ 203 h 527"/>
                <a:gd name="T10" fmla="*/ 366 w 473"/>
                <a:gd name="T11" fmla="*/ 176 h 527"/>
                <a:gd name="T12" fmla="*/ 389 w 473"/>
                <a:gd name="T13" fmla="*/ 124 h 527"/>
                <a:gd name="T14" fmla="*/ 402 w 473"/>
                <a:gd name="T15" fmla="*/ 106 h 527"/>
                <a:gd name="T16" fmla="*/ 461 w 473"/>
                <a:gd name="T17" fmla="*/ 91 h 527"/>
                <a:gd name="T18" fmla="*/ 430 w 473"/>
                <a:gd name="T19" fmla="*/ 61 h 527"/>
                <a:gd name="T20" fmla="*/ 408 w 473"/>
                <a:gd name="T21" fmla="*/ 44 h 527"/>
                <a:gd name="T22" fmla="*/ 350 w 473"/>
                <a:gd name="T23" fmla="*/ 15 h 527"/>
                <a:gd name="T24" fmla="*/ 335 w 473"/>
                <a:gd name="T25" fmla="*/ 10 h 527"/>
                <a:gd name="T26" fmla="*/ 300 w 473"/>
                <a:gd name="T27" fmla="*/ 3 h 527"/>
                <a:gd name="T28" fmla="*/ 284 w 473"/>
                <a:gd name="T29" fmla="*/ 1 h 527"/>
                <a:gd name="T30" fmla="*/ 275 w 473"/>
                <a:gd name="T31" fmla="*/ 0 h 527"/>
                <a:gd name="T32" fmla="*/ 261 w 473"/>
                <a:gd name="T33" fmla="*/ 0 h 527"/>
                <a:gd name="T34" fmla="*/ 213 w 473"/>
                <a:gd name="T35" fmla="*/ 23 h 527"/>
                <a:gd name="T36" fmla="*/ 231 w 473"/>
                <a:gd name="T37" fmla="*/ 26 h 527"/>
                <a:gd name="T38" fmla="*/ 244 w 473"/>
                <a:gd name="T39" fmla="*/ 42 h 527"/>
                <a:gd name="T40" fmla="*/ 225 w 473"/>
                <a:gd name="T41" fmla="*/ 49 h 527"/>
                <a:gd name="T42" fmla="*/ 193 w 473"/>
                <a:gd name="T43" fmla="*/ 70 h 527"/>
                <a:gd name="T44" fmla="*/ 164 w 473"/>
                <a:gd name="T45" fmla="*/ 87 h 527"/>
                <a:gd name="T46" fmla="*/ 149 w 473"/>
                <a:gd name="T47" fmla="*/ 99 h 527"/>
                <a:gd name="T48" fmla="*/ 146 w 473"/>
                <a:gd name="T49" fmla="*/ 120 h 527"/>
                <a:gd name="T50" fmla="*/ 140 w 473"/>
                <a:gd name="T51" fmla="*/ 119 h 527"/>
                <a:gd name="T52" fmla="*/ 107 w 473"/>
                <a:gd name="T53" fmla="*/ 105 h 527"/>
                <a:gd name="T54" fmla="*/ 86 w 473"/>
                <a:gd name="T55" fmla="*/ 140 h 527"/>
                <a:gd name="T56" fmla="*/ 91 w 473"/>
                <a:gd name="T57" fmla="*/ 149 h 527"/>
                <a:gd name="T58" fmla="*/ 108 w 473"/>
                <a:gd name="T59" fmla="*/ 148 h 527"/>
                <a:gd name="T60" fmla="*/ 119 w 473"/>
                <a:gd name="T61" fmla="*/ 139 h 527"/>
                <a:gd name="T62" fmla="*/ 128 w 473"/>
                <a:gd name="T63" fmla="*/ 138 h 527"/>
                <a:gd name="T64" fmla="*/ 127 w 473"/>
                <a:gd name="T65" fmla="*/ 153 h 527"/>
                <a:gd name="T66" fmla="*/ 141 w 473"/>
                <a:gd name="T67" fmla="*/ 159 h 527"/>
                <a:gd name="T68" fmla="*/ 144 w 473"/>
                <a:gd name="T69" fmla="*/ 163 h 527"/>
                <a:gd name="T70" fmla="*/ 154 w 473"/>
                <a:gd name="T71" fmla="*/ 193 h 527"/>
                <a:gd name="T72" fmla="*/ 169 w 473"/>
                <a:gd name="T73" fmla="*/ 179 h 527"/>
                <a:gd name="T74" fmla="*/ 218 w 473"/>
                <a:gd name="T75" fmla="*/ 194 h 527"/>
                <a:gd name="T76" fmla="*/ 261 w 473"/>
                <a:gd name="T77" fmla="*/ 234 h 527"/>
                <a:gd name="T78" fmla="*/ 301 w 473"/>
                <a:gd name="T79" fmla="*/ 249 h 527"/>
                <a:gd name="T80" fmla="*/ 306 w 473"/>
                <a:gd name="T81" fmla="*/ 267 h 527"/>
                <a:gd name="T82" fmla="*/ 279 w 473"/>
                <a:gd name="T83" fmla="*/ 327 h 527"/>
                <a:gd name="T84" fmla="*/ 261 w 473"/>
                <a:gd name="T85" fmla="*/ 342 h 527"/>
                <a:gd name="T86" fmla="*/ 256 w 473"/>
                <a:gd name="T87" fmla="*/ 353 h 527"/>
                <a:gd name="T88" fmla="*/ 198 w 473"/>
                <a:gd name="T89" fmla="*/ 459 h 527"/>
                <a:gd name="T90" fmla="*/ 179 w 473"/>
                <a:gd name="T91" fmla="*/ 463 h 527"/>
                <a:gd name="T92" fmla="*/ 169 w 473"/>
                <a:gd name="T93" fmla="*/ 398 h 527"/>
                <a:gd name="T94" fmla="*/ 176 w 473"/>
                <a:gd name="T95" fmla="*/ 309 h 527"/>
                <a:gd name="T96" fmla="*/ 144 w 473"/>
                <a:gd name="T97" fmla="*/ 222 h 527"/>
                <a:gd name="T98" fmla="*/ 135 w 473"/>
                <a:gd name="T99" fmla="*/ 198 h 527"/>
                <a:gd name="T100" fmla="*/ 118 w 473"/>
                <a:gd name="T101" fmla="*/ 168 h 527"/>
                <a:gd name="T102" fmla="*/ 104 w 473"/>
                <a:gd name="T103" fmla="*/ 165 h 527"/>
                <a:gd name="T104" fmla="*/ 47 w 473"/>
                <a:gd name="T105" fmla="*/ 113 h 527"/>
                <a:gd name="T106" fmla="*/ 261 w 473"/>
                <a:gd name="T107" fmla="*/ 526 h 527"/>
                <a:gd name="T108" fmla="*/ 283 w 473"/>
                <a:gd name="T109" fmla="*/ 526 h 527"/>
                <a:gd name="T110" fmla="*/ 447 w 473"/>
                <a:gd name="T111" fmla="*/ 340 h 527"/>
                <a:gd name="T112" fmla="*/ 464 w 473"/>
                <a:gd name="T113" fmla="*/ 31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 h="527">
                  <a:moveTo>
                    <a:pt x="464" y="313"/>
                  </a:moveTo>
                  <a:cubicBezTo>
                    <a:pt x="464" y="306"/>
                    <a:pt x="468" y="299"/>
                    <a:pt x="469" y="292"/>
                  </a:cubicBezTo>
                  <a:cubicBezTo>
                    <a:pt x="470" y="281"/>
                    <a:pt x="465" y="269"/>
                    <a:pt x="461" y="259"/>
                  </a:cubicBezTo>
                  <a:cubicBezTo>
                    <a:pt x="456" y="248"/>
                    <a:pt x="451" y="236"/>
                    <a:pt x="443" y="227"/>
                  </a:cubicBezTo>
                  <a:cubicBezTo>
                    <a:pt x="442" y="226"/>
                    <a:pt x="440" y="225"/>
                    <a:pt x="439" y="224"/>
                  </a:cubicBezTo>
                  <a:cubicBezTo>
                    <a:pt x="437" y="223"/>
                    <a:pt x="434" y="224"/>
                    <a:pt x="432" y="224"/>
                  </a:cubicBezTo>
                  <a:cubicBezTo>
                    <a:pt x="424" y="226"/>
                    <a:pt x="416" y="228"/>
                    <a:pt x="407" y="230"/>
                  </a:cubicBezTo>
                  <a:cubicBezTo>
                    <a:pt x="405" y="230"/>
                    <a:pt x="403" y="230"/>
                    <a:pt x="401" y="230"/>
                  </a:cubicBezTo>
                  <a:cubicBezTo>
                    <a:pt x="400" y="229"/>
                    <a:pt x="399" y="228"/>
                    <a:pt x="397" y="227"/>
                  </a:cubicBezTo>
                  <a:cubicBezTo>
                    <a:pt x="389" y="219"/>
                    <a:pt x="381" y="211"/>
                    <a:pt x="373" y="203"/>
                  </a:cubicBezTo>
                  <a:cubicBezTo>
                    <a:pt x="370" y="199"/>
                    <a:pt x="367" y="197"/>
                    <a:pt x="366" y="192"/>
                  </a:cubicBezTo>
                  <a:cubicBezTo>
                    <a:pt x="365" y="187"/>
                    <a:pt x="365" y="182"/>
                    <a:pt x="366" y="176"/>
                  </a:cubicBezTo>
                  <a:cubicBezTo>
                    <a:pt x="366" y="170"/>
                    <a:pt x="366" y="164"/>
                    <a:pt x="368" y="159"/>
                  </a:cubicBezTo>
                  <a:cubicBezTo>
                    <a:pt x="372" y="146"/>
                    <a:pt x="383" y="136"/>
                    <a:pt x="389" y="124"/>
                  </a:cubicBezTo>
                  <a:cubicBezTo>
                    <a:pt x="391" y="120"/>
                    <a:pt x="392" y="116"/>
                    <a:pt x="395" y="113"/>
                  </a:cubicBezTo>
                  <a:cubicBezTo>
                    <a:pt x="397" y="110"/>
                    <a:pt x="399" y="108"/>
                    <a:pt x="402" y="106"/>
                  </a:cubicBezTo>
                  <a:cubicBezTo>
                    <a:pt x="411" y="100"/>
                    <a:pt x="421" y="95"/>
                    <a:pt x="431" y="92"/>
                  </a:cubicBezTo>
                  <a:cubicBezTo>
                    <a:pt x="441" y="89"/>
                    <a:pt x="450" y="90"/>
                    <a:pt x="461" y="91"/>
                  </a:cubicBezTo>
                  <a:cubicBezTo>
                    <a:pt x="461" y="90"/>
                    <a:pt x="460" y="89"/>
                    <a:pt x="459" y="88"/>
                  </a:cubicBezTo>
                  <a:cubicBezTo>
                    <a:pt x="450" y="78"/>
                    <a:pt x="441" y="69"/>
                    <a:pt x="430" y="61"/>
                  </a:cubicBezTo>
                  <a:cubicBezTo>
                    <a:pt x="429" y="60"/>
                    <a:pt x="428" y="59"/>
                    <a:pt x="427" y="58"/>
                  </a:cubicBezTo>
                  <a:cubicBezTo>
                    <a:pt x="420" y="53"/>
                    <a:pt x="414" y="49"/>
                    <a:pt x="408" y="44"/>
                  </a:cubicBezTo>
                  <a:cubicBezTo>
                    <a:pt x="402" y="40"/>
                    <a:pt x="396" y="36"/>
                    <a:pt x="389" y="32"/>
                  </a:cubicBezTo>
                  <a:cubicBezTo>
                    <a:pt x="377" y="26"/>
                    <a:pt x="364" y="20"/>
                    <a:pt x="350" y="15"/>
                  </a:cubicBezTo>
                  <a:cubicBezTo>
                    <a:pt x="350" y="15"/>
                    <a:pt x="350" y="15"/>
                    <a:pt x="350" y="15"/>
                  </a:cubicBezTo>
                  <a:cubicBezTo>
                    <a:pt x="345" y="13"/>
                    <a:pt x="340" y="11"/>
                    <a:pt x="335" y="10"/>
                  </a:cubicBezTo>
                  <a:cubicBezTo>
                    <a:pt x="334" y="10"/>
                    <a:pt x="333" y="10"/>
                    <a:pt x="333" y="9"/>
                  </a:cubicBezTo>
                  <a:cubicBezTo>
                    <a:pt x="322" y="7"/>
                    <a:pt x="311" y="4"/>
                    <a:pt x="300" y="3"/>
                  </a:cubicBezTo>
                  <a:cubicBezTo>
                    <a:pt x="299" y="3"/>
                    <a:pt x="298" y="2"/>
                    <a:pt x="297" y="2"/>
                  </a:cubicBezTo>
                  <a:cubicBezTo>
                    <a:pt x="293" y="2"/>
                    <a:pt x="288" y="1"/>
                    <a:pt x="284" y="1"/>
                  </a:cubicBezTo>
                  <a:cubicBezTo>
                    <a:pt x="282" y="1"/>
                    <a:pt x="280" y="1"/>
                    <a:pt x="278" y="1"/>
                  </a:cubicBezTo>
                  <a:cubicBezTo>
                    <a:pt x="277" y="1"/>
                    <a:pt x="276" y="0"/>
                    <a:pt x="275" y="0"/>
                  </a:cubicBezTo>
                  <a:cubicBezTo>
                    <a:pt x="273" y="0"/>
                    <a:pt x="270" y="0"/>
                    <a:pt x="267" y="0"/>
                  </a:cubicBezTo>
                  <a:cubicBezTo>
                    <a:pt x="265" y="0"/>
                    <a:pt x="263" y="0"/>
                    <a:pt x="261" y="0"/>
                  </a:cubicBezTo>
                  <a:cubicBezTo>
                    <a:pt x="246" y="1"/>
                    <a:pt x="232" y="3"/>
                    <a:pt x="218" y="10"/>
                  </a:cubicBezTo>
                  <a:cubicBezTo>
                    <a:pt x="213" y="13"/>
                    <a:pt x="208" y="18"/>
                    <a:pt x="213" y="23"/>
                  </a:cubicBezTo>
                  <a:cubicBezTo>
                    <a:pt x="215" y="26"/>
                    <a:pt x="218" y="26"/>
                    <a:pt x="222" y="26"/>
                  </a:cubicBezTo>
                  <a:cubicBezTo>
                    <a:pt x="225" y="26"/>
                    <a:pt x="228" y="25"/>
                    <a:pt x="231" y="26"/>
                  </a:cubicBezTo>
                  <a:cubicBezTo>
                    <a:pt x="238" y="27"/>
                    <a:pt x="243" y="32"/>
                    <a:pt x="244" y="38"/>
                  </a:cubicBezTo>
                  <a:cubicBezTo>
                    <a:pt x="245" y="39"/>
                    <a:pt x="245" y="41"/>
                    <a:pt x="244" y="42"/>
                  </a:cubicBezTo>
                  <a:cubicBezTo>
                    <a:pt x="243" y="43"/>
                    <a:pt x="242" y="43"/>
                    <a:pt x="241" y="43"/>
                  </a:cubicBezTo>
                  <a:cubicBezTo>
                    <a:pt x="236" y="45"/>
                    <a:pt x="230" y="48"/>
                    <a:pt x="225" y="49"/>
                  </a:cubicBezTo>
                  <a:cubicBezTo>
                    <a:pt x="217" y="52"/>
                    <a:pt x="209" y="56"/>
                    <a:pt x="202" y="61"/>
                  </a:cubicBezTo>
                  <a:cubicBezTo>
                    <a:pt x="199" y="64"/>
                    <a:pt x="196" y="67"/>
                    <a:pt x="193" y="70"/>
                  </a:cubicBezTo>
                  <a:cubicBezTo>
                    <a:pt x="188" y="75"/>
                    <a:pt x="182" y="80"/>
                    <a:pt x="175" y="84"/>
                  </a:cubicBezTo>
                  <a:cubicBezTo>
                    <a:pt x="171" y="86"/>
                    <a:pt x="169" y="87"/>
                    <a:pt x="164" y="87"/>
                  </a:cubicBezTo>
                  <a:cubicBezTo>
                    <a:pt x="161" y="87"/>
                    <a:pt x="158" y="86"/>
                    <a:pt x="155" y="89"/>
                  </a:cubicBezTo>
                  <a:cubicBezTo>
                    <a:pt x="152" y="91"/>
                    <a:pt x="150" y="96"/>
                    <a:pt x="149" y="99"/>
                  </a:cubicBezTo>
                  <a:cubicBezTo>
                    <a:pt x="148" y="105"/>
                    <a:pt x="148" y="110"/>
                    <a:pt x="147" y="116"/>
                  </a:cubicBezTo>
                  <a:cubicBezTo>
                    <a:pt x="147" y="117"/>
                    <a:pt x="147" y="119"/>
                    <a:pt x="146" y="120"/>
                  </a:cubicBezTo>
                  <a:cubicBezTo>
                    <a:pt x="146" y="121"/>
                    <a:pt x="144" y="122"/>
                    <a:pt x="143" y="122"/>
                  </a:cubicBezTo>
                  <a:cubicBezTo>
                    <a:pt x="142" y="121"/>
                    <a:pt x="141" y="120"/>
                    <a:pt x="140" y="119"/>
                  </a:cubicBezTo>
                  <a:cubicBezTo>
                    <a:pt x="136" y="112"/>
                    <a:pt x="135" y="102"/>
                    <a:pt x="126" y="101"/>
                  </a:cubicBezTo>
                  <a:cubicBezTo>
                    <a:pt x="120" y="101"/>
                    <a:pt x="113" y="103"/>
                    <a:pt x="107" y="105"/>
                  </a:cubicBezTo>
                  <a:cubicBezTo>
                    <a:pt x="101" y="107"/>
                    <a:pt x="95" y="110"/>
                    <a:pt x="91" y="115"/>
                  </a:cubicBezTo>
                  <a:cubicBezTo>
                    <a:pt x="86" y="122"/>
                    <a:pt x="86" y="131"/>
                    <a:pt x="86" y="140"/>
                  </a:cubicBezTo>
                  <a:cubicBezTo>
                    <a:pt x="87" y="141"/>
                    <a:pt x="87" y="143"/>
                    <a:pt x="87" y="144"/>
                  </a:cubicBezTo>
                  <a:cubicBezTo>
                    <a:pt x="88" y="146"/>
                    <a:pt x="89" y="147"/>
                    <a:pt x="91" y="149"/>
                  </a:cubicBezTo>
                  <a:cubicBezTo>
                    <a:pt x="94" y="151"/>
                    <a:pt x="99" y="154"/>
                    <a:pt x="103" y="152"/>
                  </a:cubicBezTo>
                  <a:cubicBezTo>
                    <a:pt x="105" y="151"/>
                    <a:pt x="107" y="150"/>
                    <a:pt x="108" y="148"/>
                  </a:cubicBezTo>
                  <a:cubicBezTo>
                    <a:pt x="109" y="146"/>
                    <a:pt x="110" y="144"/>
                    <a:pt x="112" y="142"/>
                  </a:cubicBezTo>
                  <a:cubicBezTo>
                    <a:pt x="114" y="141"/>
                    <a:pt x="116" y="140"/>
                    <a:pt x="119" y="139"/>
                  </a:cubicBezTo>
                  <a:cubicBezTo>
                    <a:pt x="121" y="139"/>
                    <a:pt x="124" y="138"/>
                    <a:pt x="126" y="138"/>
                  </a:cubicBezTo>
                  <a:cubicBezTo>
                    <a:pt x="127" y="138"/>
                    <a:pt x="127" y="137"/>
                    <a:pt x="128" y="138"/>
                  </a:cubicBezTo>
                  <a:cubicBezTo>
                    <a:pt x="128" y="138"/>
                    <a:pt x="128" y="138"/>
                    <a:pt x="128" y="139"/>
                  </a:cubicBezTo>
                  <a:cubicBezTo>
                    <a:pt x="129" y="144"/>
                    <a:pt x="126" y="148"/>
                    <a:pt x="127" y="153"/>
                  </a:cubicBezTo>
                  <a:cubicBezTo>
                    <a:pt x="128" y="158"/>
                    <a:pt x="132" y="160"/>
                    <a:pt x="137" y="159"/>
                  </a:cubicBezTo>
                  <a:cubicBezTo>
                    <a:pt x="138" y="159"/>
                    <a:pt x="140" y="158"/>
                    <a:pt x="141" y="159"/>
                  </a:cubicBezTo>
                  <a:cubicBezTo>
                    <a:pt x="142" y="159"/>
                    <a:pt x="144" y="159"/>
                    <a:pt x="144" y="161"/>
                  </a:cubicBezTo>
                  <a:cubicBezTo>
                    <a:pt x="144" y="161"/>
                    <a:pt x="144" y="162"/>
                    <a:pt x="144" y="163"/>
                  </a:cubicBezTo>
                  <a:cubicBezTo>
                    <a:pt x="142" y="173"/>
                    <a:pt x="132" y="179"/>
                    <a:pt x="139" y="189"/>
                  </a:cubicBezTo>
                  <a:cubicBezTo>
                    <a:pt x="142" y="194"/>
                    <a:pt x="151" y="202"/>
                    <a:pt x="154" y="193"/>
                  </a:cubicBezTo>
                  <a:cubicBezTo>
                    <a:pt x="158" y="190"/>
                    <a:pt x="162" y="186"/>
                    <a:pt x="165" y="182"/>
                  </a:cubicBezTo>
                  <a:cubicBezTo>
                    <a:pt x="166" y="181"/>
                    <a:pt x="168" y="180"/>
                    <a:pt x="169" y="179"/>
                  </a:cubicBezTo>
                  <a:cubicBezTo>
                    <a:pt x="172" y="178"/>
                    <a:pt x="179" y="176"/>
                    <a:pt x="182" y="176"/>
                  </a:cubicBezTo>
                  <a:cubicBezTo>
                    <a:pt x="196" y="179"/>
                    <a:pt x="205" y="187"/>
                    <a:pt x="218" y="194"/>
                  </a:cubicBezTo>
                  <a:cubicBezTo>
                    <a:pt x="224" y="198"/>
                    <a:pt x="247" y="211"/>
                    <a:pt x="252" y="226"/>
                  </a:cubicBezTo>
                  <a:cubicBezTo>
                    <a:pt x="254" y="230"/>
                    <a:pt x="257" y="232"/>
                    <a:pt x="261" y="234"/>
                  </a:cubicBezTo>
                  <a:cubicBezTo>
                    <a:pt x="264" y="235"/>
                    <a:pt x="268" y="236"/>
                    <a:pt x="271" y="237"/>
                  </a:cubicBezTo>
                  <a:cubicBezTo>
                    <a:pt x="281" y="240"/>
                    <a:pt x="291" y="245"/>
                    <a:pt x="301" y="249"/>
                  </a:cubicBezTo>
                  <a:cubicBezTo>
                    <a:pt x="303" y="250"/>
                    <a:pt x="306" y="252"/>
                    <a:pt x="307" y="254"/>
                  </a:cubicBezTo>
                  <a:cubicBezTo>
                    <a:pt x="310" y="258"/>
                    <a:pt x="308" y="263"/>
                    <a:pt x="306" y="267"/>
                  </a:cubicBezTo>
                  <a:cubicBezTo>
                    <a:pt x="301" y="280"/>
                    <a:pt x="296" y="294"/>
                    <a:pt x="291" y="307"/>
                  </a:cubicBezTo>
                  <a:cubicBezTo>
                    <a:pt x="288" y="315"/>
                    <a:pt x="285" y="323"/>
                    <a:pt x="279" y="327"/>
                  </a:cubicBezTo>
                  <a:cubicBezTo>
                    <a:pt x="275" y="330"/>
                    <a:pt x="271" y="331"/>
                    <a:pt x="267" y="334"/>
                  </a:cubicBezTo>
                  <a:cubicBezTo>
                    <a:pt x="265" y="336"/>
                    <a:pt x="263" y="339"/>
                    <a:pt x="261" y="342"/>
                  </a:cubicBezTo>
                  <a:cubicBezTo>
                    <a:pt x="261" y="342"/>
                    <a:pt x="261" y="342"/>
                    <a:pt x="261" y="342"/>
                  </a:cubicBezTo>
                  <a:cubicBezTo>
                    <a:pt x="259" y="345"/>
                    <a:pt x="257" y="349"/>
                    <a:pt x="256" y="353"/>
                  </a:cubicBezTo>
                  <a:cubicBezTo>
                    <a:pt x="241" y="384"/>
                    <a:pt x="212" y="408"/>
                    <a:pt x="200" y="440"/>
                  </a:cubicBezTo>
                  <a:cubicBezTo>
                    <a:pt x="198" y="446"/>
                    <a:pt x="196" y="452"/>
                    <a:pt x="198" y="459"/>
                  </a:cubicBezTo>
                  <a:cubicBezTo>
                    <a:pt x="199" y="465"/>
                    <a:pt x="203" y="471"/>
                    <a:pt x="210" y="472"/>
                  </a:cubicBezTo>
                  <a:cubicBezTo>
                    <a:pt x="199" y="476"/>
                    <a:pt x="186" y="471"/>
                    <a:pt x="179" y="463"/>
                  </a:cubicBezTo>
                  <a:cubicBezTo>
                    <a:pt x="171" y="455"/>
                    <a:pt x="168" y="443"/>
                    <a:pt x="167" y="432"/>
                  </a:cubicBezTo>
                  <a:cubicBezTo>
                    <a:pt x="166" y="421"/>
                    <a:pt x="168" y="410"/>
                    <a:pt x="169" y="398"/>
                  </a:cubicBezTo>
                  <a:cubicBezTo>
                    <a:pt x="173" y="376"/>
                    <a:pt x="175" y="353"/>
                    <a:pt x="177" y="330"/>
                  </a:cubicBezTo>
                  <a:cubicBezTo>
                    <a:pt x="178" y="323"/>
                    <a:pt x="178" y="316"/>
                    <a:pt x="176" y="309"/>
                  </a:cubicBezTo>
                  <a:cubicBezTo>
                    <a:pt x="173" y="303"/>
                    <a:pt x="168" y="299"/>
                    <a:pt x="163" y="294"/>
                  </a:cubicBezTo>
                  <a:cubicBezTo>
                    <a:pt x="144" y="276"/>
                    <a:pt x="129" y="248"/>
                    <a:pt x="144" y="222"/>
                  </a:cubicBezTo>
                  <a:cubicBezTo>
                    <a:pt x="146" y="218"/>
                    <a:pt x="149" y="214"/>
                    <a:pt x="148" y="209"/>
                  </a:cubicBezTo>
                  <a:cubicBezTo>
                    <a:pt x="146" y="204"/>
                    <a:pt x="140" y="201"/>
                    <a:pt x="135" y="198"/>
                  </a:cubicBezTo>
                  <a:cubicBezTo>
                    <a:pt x="130" y="194"/>
                    <a:pt x="124" y="191"/>
                    <a:pt x="121" y="184"/>
                  </a:cubicBezTo>
                  <a:cubicBezTo>
                    <a:pt x="119" y="179"/>
                    <a:pt x="123" y="172"/>
                    <a:pt x="118" y="168"/>
                  </a:cubicBezTo>
                  <a:cubicBezTo>
                    <a:pt x="117" y="167"/>
                    <a:pt x="116" y="167"/>
                    <a:pt x="115" y="166"/>
                  </a:cubicBezTo>
                  <a:cubicBezTo>
                    <a:pt x="111" y="165"/>
                    <a:pt x="108" y="165"/>
                    <a:pt x="104" y="165"/>
                  </a:cubicBezTo>
                  <a:cubicBezTo>
                    <a:pt x="79" y="163"/>
                    <a:pt x="56" y="146"/>
                    <a:pt x="48" y="122"/>
                  </a:cubicBezTo>
                  <a:cubicBezTo>
                    <a:pt x="47" y="119"/>
                    <a:pt x="46" y="116"/>
                    <a:pt x="47" y="113"/>
                  </a:cubicBezTo>
                  <a:cubicBezTo>
                    <a:pt x="17" y="157"/>
                    <a:pt x="0" y="209"/>
                    <a:pt x="0" y="263"/>
                  </a:cubicBezTo>
                  <a:cubicBezTo>
                    <a:pt x="0" y="408"/>
                    <a:pt x="117" y="525"/>
                    <a:pt x="261" y="526"/>
                  </a:cubicBezTo>
                  <a:cubicBezTo>
                    <a:pt x="262" y="526"/>
                    <a:pt x="263" y="527"/>
                    <a:pt x="263" y="527"/>
                  </a:cubicBezTo>
                  <a:cubicBezTo>
                    <a:pt x="270" y="527"/>
                    <a:pt x="276" y="526"/>
                    <a:pt x="283" y="526"/>
                  </a:cubicBezTo>
                  <a:cubicBezTo>
                    <a:pt x="282" y="519"/>
                    <a:pt x="281" y="513"/>
                    <a:pt x="281" y="506"/>
                  </a:cubicBezTo>
                  <a:cubicBezTo>
                    <a:pt x="281" y="414"/>
                    <a:pt x="356" y="340"/>
                    <a:pt x="447" y="340"/>
                  </a:cubicBezTo>
                  <a:cubicBezTo>
                    <a:pt x="456" y="340"/>
                    <a:pt x="465" y="340"/>
                    <a:pt x="473" y="342"/>
                  </a:cubicBezTo>
                  <a:cubicBezTo>
                    <a:pt x="470" y="332"/>
                    <a:pt x="464" y="323"/>
                    <a:pt x="464" y="3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36"/>
            <p:cNvSpPr>
              <a:spLocks/>
            </p:cNvSpPr>
            <p:nvPr/>
          </p:nvSpPr>
          <p:spPr bwMode="auto">
            <a:xfrm>
              <a:off x="6059488" y="3576638"/>
              <a:ext cx="84138" cy="209550"/>
            </a:xfrm>
            <a:custGeom>
              <a:avLst/>
              <a:gdLst>
                <a:gd name="T0" fmla="*/ 20 w 212"/>
                <a:gd name="T1" fmla="*/ 506 h 527"/>
                <a:gd name="T2" fmla="*/ 186 w 212"/>
                <a:gd name="T3" fmla="*/ 340 h 527"/>
                <a:gd name="T4" fmla="*/ 212 w 212"/>
                <a:gd name="T5" fmla="*/ 342 h 527"/>
                <a:gd name="T6" fmla="*/ 203 w 212"/>
                <a:gd name="T7" fmla="*/ 313 h 527"/>
                <a:gd name="T8" fmla="*/ 208 w 212"/>
                <a:gd name="T9" fmla="*/ 292 h 527"/>
                <a:gd name="T10" fmla="*/ 200 w 212"/>
                <a:gd name="T11" fmla="*/ 259 h 527"/>
                <a:gd name="T12" fmla="*/ 182 w 212"/>
                <a:gd name="T13" fmla="*/ 227 h 527"/>
                <a:gd name="T14" fmla="*/ 178 w 212"/>
                <a:gd name="T15" fmla="*/ 224 h 527"/>
                <a:gd name="T16" fmla="*/ 171 w 212"/>
                <a:gd name="T17" fmla="*/ 224 h 527"/>
                <a:gd name="T18" fmla="*/ 146 w 212"/>
                <a:gd name="T19" fmla="*/ 230 h 527"/>
                <a:gd name="T20" fmla="*/ 140 w 212"/>
                <a:gd name="T21" fmla="*/ 230 h 527"/>
                <a:gd name="T22" fmla="*/ 136 w 212"/>
                <a:gd name="T23" fmla="*/ 227 h 527"/>
                <a:gd name="T24" fmla="*/ 112 w 212"/>
                <a:gd name="T25" fmla="*/ 203 h 527"/>
                <a:gd name="T26" fmla="*/ 105 w 212"/>
                <a:gd name="T27" fmla="*/ 192 h 527"/>
                <a:gd name="T28" fmla="*/ 105 w 212"/>
                <a:gd name="T29" fmla="*/ 176 h 527"/>
                <a:gd name="T30" fmla="*/ 107 w 212"/>
                <a:gd name="T31" fmla="*/ 159 h 527"/>
                <a:gd name="T32" fmla="*/ 128 w 212"/>
                <a:gd name="T33" fmla="*/ 124 h 527"/>
                <a:gd name="T34" fmla="*/ 134 w 212"/>
                <a:gd name="T35" fmla="*/ 113 h 527"/>
                <a:gd name="T36" fmla="*/ 141 w 212"/>
                <a:gd name="T37" fmla="*/ 106 h 527"/>
                <a:gd name="T38" fmla="*/ 170 w 212"/>
                <a:gd name="T39" fmla="*/ 92 h 527"/>
                <a:gd name="T40" fmla="*/ 200 w 212"/>
                <a:gd name="T41" fmla="*/ 91 h 527"/>
                <a:gd name="T42" fmla="*/ 198 w 212"/>
                <a:gd name="T43" fmla="*/ 88 h 527"/>
                <a:gd name="T44" fmla="*/ 169 w 212"/>
                <a:gd name="T45" fmla="*/ 61 h 527"/>
                <a:gd name="T46" fmla="*/ 166 w 212"/>
                <a:gd name="T47" fmla="*/ 58 h 527"/>
                <a:gd name="T48" fmla="*/ 147 w 212"/>
                <a:gd name="T49" fmla="*/ 44 h 527"/>
                <a:gd name="T50" fmla="*/ 128 w 212"/>
                <a:gd name="T51" fmla="*/ 32 h 527"/>
                <a:gd name="T52" fmla="*/ 89 w 212"/>
                <a:gd name="T53" fmla="*/ 15 h 527"/>
                <a:gd name="T54" fmla="*/ 89 w 212"/>
                <a:gd name="T55" fmla="*/ 15 h 527"/>
                <a:gd name="T56" fmla="*/ 74 w 212"/>
                <a:gd name="T57" fmla="*/ 10 h 527"/>
                <a:gd name="T58" fmla="*/ 72 w 212"/>
                <a:gd name="T59" fmla="*/ 9 h 527"/>
                <a:gd name="T60" fmla="*/ 39 w 212"/>
                <a:gd name="T61" fmla="*/ 3 h 527"/>
                <a:gd name="T62" fmla="*/ 36 w 212"/>
                <a:gd name="T63" fmla="*/ 2 h 527"/>
                <a:gd name="T64" fmla="*/ 23 w 212"/>
                <a:gd name="T65" fmla="*/ 1 h 527"/>
                <a:gd name="T66" fmla="*/ 17 w 212"/>
                <a:gd name="T67" fmla="*/ 1 h 527"/>
                <a:gd name="T68" fmla="*/ 14 w 212"/>
                <a:gd name="T69" fmla="*/ 0 h 527"/>
                <a:gd name="T70" fmla="*/ 6 w 212"/>
                <a:gd name="T71" fmla="*/ 0 h 527"/>
                <a:gd name="T72" fmla="*/ 0 w 212"/>
                <a:gd name="T73" fmla="*/ 0 h 527"/>
                <a:gd name="T74" fmla="*/ 0 w 212"/>
                <a:gd name="T75" fmla="*/ 234 h 527"/>
                <a:gd name="T76" fmla="*/ 10 w 212"/>
                <a:gd name="T77" fmla="*/ 237 h 527"/>
                <a:gd name="T78" fmla="*/ 40 w 212"/>
                <a:gd name="T79" fmla="*/ 249 h 527"/>
                <a:gd name="T80" fmla="*/ 46 w 212"/>
                <a:gd name="T81" fmla="*/ 254 h 527"/>
                <a:gd name="T82" fmla="*/ 45 w 212"/>
                <a:gd name="T83" fmla="*/ 267 h 527"/>
                <a:gd name="T84" fmla="*/ 30 w 212"/>
                <a:gd name="T85" fmla="*/ 307 h 527"/>
                <a:gd name="T86" fmla="*/ 18 w 212"/>
                <a:gd name="T87" fmla="*/ 327 h 527"/>
                <a:gd name="T88" fmla="*/ 6 w 212"/>
                <a:gd name="T89" fmla="*/ 334 h 527"/>
                <a:gd name="T90" fmla="*/ 0 w 212"/>
                <a:gd name="T91" fmla="*/ 342 h 527"/>
                <a:gd name="T92" fmla="*/ 0 w 212"/>
                <a:gd name="T93" fmla="*/ 526 h 527"/>
                <a:gd name="T94" fmla="*/ 2 w 212"/>
                <a:gd name="T95" fmla="*/ 527 h 527"/>
                <a:gd name="T96" fmla="*/ 22 w 212"/>
                <a:gd name="T97" fmla="*/ 526 h 527"/>
                <a:gd name="T98" fmla="*/ 20 w 212"/>
                <a:gd name="T99" fmla="*/ 50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2" h="527">
                  <a:moveTo>
                    <a:pt x="20" y="506"/>
                  </a:moveTo>
                  <a:cubicBezTo>
                    <a:pt x="20" y="414"/>
                    <a:pt x="95" y="340"/>
                    <a:pt x="186" y="340"/>
                  </a:cubicBezTo>
                  <a:cubicBezTo>
                    <a:pt x="195" y="340"/>
                    <a:pt x="204" y="340"/>
                    <a:pt x="212" y="342"/>
                  </a:cubicBezTo>
                  <a:cubicBezTo>
                    <a:pt x="209" y="332"/>
                    <a:pt x="203" y="323"/>
                    <a:pt x="203" y="313"/>
                  </a:cubicBezTo>
                  <a:cubicBezTo>
                    <a:pt x="203" y="306"/>
                    <a:pt x="207" y="299"/>
                    <a:pt x="208" y="292"/>
                  </a:cubicBezTo>
                  <a:cubicBezTo>
                    <a:pt x="209" y="281"/>
                    <a:pt x="204" y="269"/>
                    <a:pt x="200" y="259"/>
                  </a:cubicBezTo>
                  <a:cubicBezTo>
                    <a:pt x="195" y="248"/>
                    <a:pt x="190" y="236"/>
                    <a:pt x="182" y="227"/>
                  </a:cubicBezTo>
                  <a:cubicBezTo>
                    <a:pt x="181" y="226"/>
                    <a:pt x="179" y="225"/>
                    <a:pt x="178" y="224"/>
                  </a:cubicBezTo>
                  <a:cubicBezTo>
                    <a:pt x="176" y="223"/>
                    <a:pt x="173" y="224"/>
                    <a:pt x="171" y="224"/>
                  </a:cubicBezTo>
                  <a:cubicBezTo>
                    <a:pt x="163" y="226"/>
                    <a:pt x="155" y="228"/>
                    <a:pt x="146" y="230"/>
                  </a:cubicBezTo>
                  <a:cubicBezTo>
                    <a:pt x="144" y="230"/>
                    <a:pt x="142" y="230"/>
                    <a:pt x="140" y="230"/>
                  </a:cubicBezTo>
                  <a:cubicBezTo>
                    <a:pt x="139" y="229"/>
                    <a:pt x="138" y="228"/>
                    <a:pt x="136" y="227"/>
                  </a:cubicBezTo>
                  <a:cubicBezTo>
                    <a:pt x="128" y="219"/>
                    <a:pt x="120" y="211"/>
                    <a:pt x="112" y="203"/>
                  </a:cubicBezTo>
                  <a:cubicBezTo>
                    <a:pt x="109" y="199"/>
                    <a:pt x="106" y="197"/>
                    <a:pt x="105" y="192"/>
                  </a:cubicBezTo>
                  <a:cubicBezTo>
                    <a:pt x="104" y="187"/>
                    <a:pt x="104" y="182"/>
                    <a:pt x="105" y="176"/>
                  </a:cubicBezTo>
                  <a:cubicBezTo>
                    <a:pt x="105" y="170"/>
                    <a:pt x="105" y="164"/>
                    <a:pt x="107" y="159"/>
                  </a:cubicBezTo>
                  <a:cubicBezTo>
                    <a:pt x="111" y="146"/>
                    <a:pt x="122" y="136"/>
                    <a:pt x="128" y="124"/>
                  </a:cubicBezTo>
                  <a:cubicBezTo>
                    <a:pt x="130" y="120"/>
                    <a:pt x="131" y="116"/>
                    <a:pt x="134" y="113"/>
                  </a:cubicBezTo>
                  <a:cubicBezTo>
                    <a:pt x="136" y="110"/>
                    <a:pt x="138" y="108"/>
                    <a:pt x="141" y="106"/>
                  </a:cubicBezTo>
                  <a:cubicBezTo>
                    <a:pt x="150" y="100"/>
                    <a:pt x="160" y="95"/>
                    <a:pt x="170" y="92"/>
                  </a:cubicBezTo>
                  <a:cubicBezTo>
                    <a:pt x="180" y="89"/>
                    <a:pt x="189" y="90"/>
                    <a:pt x="200" y="91"/>
                  </a:cubicBezTo>
                  <a:cubicBezTo>
                    <a:pt x="200" y="90"/>
                    <a:pt x="199" y="89"/>
                    <a:pt x="198" y="88"/>
                  </a:cubicBezTo>
                  <a:cubicBezTo>
                    <a:pt x="189" y="78"/>
                    <a:pt x="180" y="69"/>
                    <a:pt x="169" y="61"/>
                  </a:cubicBezTo>
                  <a:cubicBezTo>
                    <a:pt x="168" y="60"/>
                    <a:pt x="167" y="59"/>
                    <a:pt x="166" y="58"/>
                  </a:cubicBezTo>
                  <a:cubicBezTo>
                    <a:pt x="159" y="53"/>
                    <a:pt x="153" y="49"/>
                    <a:pt x="147" y="44"/>
                  </a:cubicBezTo>
                  <a:cubicBezTo>
                    <a:pt x="141" y="40"/>
                    <a:pt x="135" y="36"/>
                    <a:pt x="128" y="32"/>
                  </a:cubicBezTo>
                  <a:cubicBezTo>
                    <a:pt x="116" y="26"/>
                    <a:pt x="103" y="20"/>
                    <a:pt x="89" y="15"/>
                  </a:cubicBezTo>
                  <a:cubicBezTo>
                    <a:pt x="89" y="15"/>
                    <a:pt x="89" y="15"/>
                    <a:pt x="89" y="15"/>
                  </a:cubicBezTo>
                  <a:cubicBezTo>
                    <a:pt x="84" y="13"/>
                    <a:pt x="79" y="11"/>
                    <a:pt x="74" y="10"/>
                  </a:cubicBezTo>
                  <a:cubicBezTo>
                    <a:pt x="73" y="10"/>
                    <a:pt x="72" y="10"/>
                    <a:pt x="72" y="9"/>
                  </a:cubicBezTo>
                  <a:cubicBezTo>
                    <a:pt x="61" y="7"/>
                    <a:pt x="50" y="4"/>
                    <a:pt x="39" y="3"/>
                  </a:cubicBezTo>
                  <a:cubicBezTo>
                    <a:pt x="38" y="3"/>
                    <a:pt x="37" y="2"/>
                    <a:pt x="36" y="2"/>
                  </a:cubicBezTo>
                  <a:cubicBezTo>
                    <a:pt x="32" y="2"/>
                    <a:pt x="27" y="1"/>
                    <a:pt x="23" y="1"/>
                  </a:cubicBezTo>
                  <a:cubicBezTo>
                    <a:pt x="21" y="1"/>
                    <a:pt x="19" y="1"/>
                    <a:pt x="17" y="1"/>
                  </a:cubicBezTo>
                  <a:cubicBezTo>
                    <a:pt x="16" y="1"/>
                    <a:pt x="15" y="0"/>
                    <a:pt x="14" y="0"/>
                  </a:cubicBezTo>
                  <a:cubicBezTo>
                    <a:pt x="12" y="0"/>
                    <a:pt x="9" y="0"/>
                    <a:pt x="6" y="0"/>
                  </a:cubicBezTo>
                  <a:cubicBezTo>
                    <a:pt x="4" y="0"/>
                    <a:pt x="2" y="0"/>
                    <a:pt x="0" y="0"/>
                  </a:cubicBezTo>
                  <a:cubicBezTo>
                    <a:pt x="0" y="234"/>
                    <a:pt x="0" y="234"/>
                    <a:pt x="0" y="234"/>
                  </a:cubicBezTo>
                  <a:cubicBezTo>
                    <a:pt x="3" y="235"/>
                    <a:pt x="7" y="236"/>
                    <a:pt x="10" y="237"/>
                  </a:cubicBezTo>
                  <a:cubicBezTo>
                    <a:pt x="20" y="240"/>
                    <a:pt x="30" y="245"/>
                    <a:pt x="40" y="249"/>
                  </a:cubicBezTo>
                  <a:cubicBezTo>
                    <a:pt x="42" y="250"/>
                    <a:pt x="45" y="252"/>
                    <a:pt x="46" y="254"/>
                  </a:cubicBezTo>
                  <a:cubicBezTo>
                    <a:pt x="49" y="258"/>
                    <a:pt x="47" y="263"/>
                    <a:pt x="45" y="267"/>
                  </a:cubicBezTo>
                  <a:cubicBezTo>
                    <a:pt x="40" y="280"/>
                    <a:pt x="35" y="294"/>
                    <a:pt x="30" y="307"/>
                  </a:cubicBezTo>
                  <a:cubicBezTo>
                    <a:pt x="27" y="315"/>
                    <a:pt x="24" y="323"/>
                    <a:pt x="18" y="327"/>
                  </a:cubicBezTo>
                  <a:cubicBezTo>
                    <a:pt x="14" y="330"/>
                    <a:pt x="10" y="331"/>
                    <a:pt x="6" y="334"/>
                  </a:cubicBezTo>
                  <a:cubicBezTo>
                    <a:pt x="4" y="336"/>
                    <a:pt x="2" y="339"/>
                    <a:pt x="0" y="342"/>
                  </a:cubicBezTo>
                  <a:cubicBezTo>
                    <a:pt x="0" y="526"/>
                    <a:pt x="0" y="526"/>
                    <a:pt x="0" y="526"/>
                  </a:cubicBezTo>
                  <a:cubicBezTo>
                    <a:pt x="1" y="526"/>
                    <a:pt x="2" y="527"/>
                    <a:pt x="2" y="527"/>
                  </a:cubicBezTo>
                  <a:cubicBezTo>
                    <a:pt x="9" y="527"/>
                    <a:pt x="15" y="526"/>
                    <a:pt x="22" y="526"/>
                  </a:cubicBezTo>
                  <a:cubicBezTo>
                    <a:pt x="21" y="519"/>
                    <a:pt x="20" y="513"/>
                    <a:pt x="20" y="506"/>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37"/>
            <p:cNvSpPr>
              <a:spLocks/>
            </p:cNvSpPr>
            <p:nvPr/>
          </p:nvSpPr>
          <p:spPr bwMode="auto">
            <a:xfrm>
              <a:off x="5942013" y="3563938"/>
              <a:ext cx="236538" cy="234950"/>
            </a:xfrm>
            <a:custGeom>
              <a:avLst/>
              <a:gdLst>
                <a:gd name="T0" fmla="*/ 297 w 595"/>
                <a:gd name="T1" fmla="*/ 561 h 595"/>
                <a:gd name="T2" fmla="*/ 81 w 595"/>
                <a:gd name="T3" fmla="*/ 147 h 595"/>
                <a:gd name="T4" fmla="*/ 138 w 595"/>
                <a:gd name="T5" fmla="*/ 199 h 595"/>
                <a:gd name="T6" fmla="*/ 152 w 595"/>
                <a:gd name="T7" fmla="*/ 202 h 595"/>
                <a:gd name="T8" fmla="*/ 169 w 595"/>
                <a:gd name="T9" fmla="*/ 232 h 595"/>
                <a:gd name="T10" fmla="*/ 178 w 595"/>
                <a:gd name="T11" fmla="*/ 256 h 595"/>
                <a:gd name="T12" fmla="*/ 210 w 595"/>
                <a:gd name="T13" fmla="*/ 343 h 595"/>
                <a:gd name="T14" fmla="*/ 203 w 595"/>
                <a:gd name="T15" fmla="*/ 432 h 595"/>
                <a:gd name="T16" fmla="*/ 213 w 595"/>
                <a:gd name="T17" fmla="*/ 497 h 595"/>
                <a:gd name="T18" fmla="*/ 232 w 595"/>
                <a:gd name="T19" fmla="*/ 493 h 595"/>
                <a:gd name="T20" fmla="*/ 290 w 595"/>
                <a:gd name="T21" fmla="*/ 387 h 595"/>
                <a:gd name="T22" fmla="*/ 313 w 595"/>
                <a:gd name="T23" fmla="*/ 361 h 595"/>
                <a:gd name="T24" fmla="*/ 340 w 595"/>
                <a:gd name="T25" fmla="*/ 301 h 595"/>
                <a:gd name="T26" fmla="*/ 335 w 595"/>
                <a:gd name="T27" fmla="*/ 283 h 595"/>
                <a:gd name="T28" fmla="*/ 286 w 595"/>
                <a:gd name="T29" fmla="*/ 260 h 595"/>
                <a:gd name="T30" fmla="*/ 216 w 595"/>
                <a:gd name="T31" fmla="*/ 210 h 595"/>
                <a:gd name="T32" fmla="*/ 199 w 595"/>
                <a:gd name="T33" fmla="*/ 216 h 595"/>
                <a:gd name="T34" fmla="*/ 173 w 595"/>
                <a:gd name="T35" fmla="*/ 223 h 595"/>
                <a:gd name="T36" fmla="*/ 178 w 595"/>
                <a:gd name="T37" fmla="*/ 195 h 595"/>
                <a:gd name="T38" fmla="*/ 171 w 595"/>
                <a:gd name="T39" fmla="*/ 193 h 595"/>
                <a:gd name="T40" fmla="*/ 162 w 595"/>
                <a:gd name="T41" fmla="*/ 173 h 595"/>
                <a:gd name="T42" fmla="*/ 160 w 595"/>
                <a:gd name="T43" fmla="*/ 172 h 595"/>
                <a:gd name="T44" fmla="*/ 146 w 595"/>
                <a:gd name="T45" fmla="*/ 176 h 595"/>
                <a:gd name="T46" fmla="*/ 137 w 595"/>
                <a:gd name="T47" fmla="*/ 186 h 595"/>
                <a:gd name="T48" fmla="*/ 121 w 595"/>
                <a:gd name="T49" fmla="*/ 178 h 595"/>
                <a:gd name="T50" fmla="*/ 125 w 595"/>
                <a:gd name="T51" fmla="*/ 149 h 595"/>
                <a:gd name="T52" fmla="*/ 160 w 595"/>
                <a:gd name="T53" fmla="*/ 135 h 595"/>
                <a:gd name="T54" fmla="*/ 177 w 595"/>
                <a:gd name="T55" fmla="*/ 156 h 595"/>
                <a:gd name="T56" fmla="*/ 181 w 595"/>
                <a:gd name="T57" fmla="*/ 150 h 595"/>
                <a:gd name="T58" fmla="*/ 189 w 595"/>
                <a:gd name="T59" fmla="*/ 123 h 595"/>
                <a:gd name="T60" fmla="*/ 209 w 595"/>
                <a:gd name="T61" fmla="*/ 118 h 595"/>
                <a:gd name="T62" fmla="*/ 236 w 595"/>
                <a:gd name="T63" fmla="*/ 95 h 595"/>
                <a:gd name="T64" fmla="*/ 275 w 595"/>
                <a:gd name="T65" fmla="*/ 77 h 595"/>
                <a:gd name="T66" fmla="*/ 278 w 595"/>
                <a:gd name="T67" fmla="*/ 72 h 595"/>
                <a:gd name="T68" fmla="*/ 256 w 595"/>
                <a:gd name="T69" fmla="*/ 60 h 595"/>
                <a:gd name="T70" fmla="*/ 252 w 595"/>
                <a:gd name="T71" fmla="*/ 44 h 595"/>
                <a:gd name="T72" fmla="*/ 384 w 595"/>
                <a:gd name="T73" fmla="*/ 49 h 595"/>
                <a:gd name="T74" fmla="*/ 442 w 595"/>
                <a:gd name="T75" fmla="*/ 78 h 595"/>
                <a:gd name="T76" fmla="*/ 464 w 595"/>
                <a:gd name="T77" fmla="*/ 95 h 595"/>
                <a:gd name="T78" fmla="*/ 495 w 595"/>
                <a:gd name="T79" fmla="*/ 125 h 595"/>
                <a:gd name="T80" fmla="*/ 436 w 595"/>
                <a:gd name="T81" fmla="*/ 140 h 595"/>
                <a:gd name="T82" fmla="*/ 423 w 595"/>
                <a:gd name="T83" fmla="*/ 158 h 595"/>
                <a:gd name="T84" fmla="*/ 400 w 595"/>
                <a:gd name="T85" fmla="*/ 210 h 595"/>
                <a:gd name="T86" fmla="*/ 407 w 595"/>
                <a:gd name="T87" fmla="*/ 237 h 595"/>
                <a:gd name="T88" fmla="*/ 435 w 595"/>
                <a:gd name="T89" fmla="*/ 264 h 595"/>
                <a:gd name="T90" fmla="*/ 466 w 595"/>
                <a:gd name="T91" fmla="*/ 258 h 595"/>
                <a:gd name="T92" fmla="*/ 477 w 595"/>
                <a:gd name="T93" fmla="*/ 261 h 595"/>
                <a:gd name="T94" fmla="*/ 503 w 595"/>
                <a:gd name="T95" fmla="*/ 326 h 595"/>
                <a:gd name="T96" fmla="*/ 507 w 595"/>
                <a:gd name="T97" fmla="*/ 376 h 595"/>
                <a:gd name="T98" fmla="*/ 595 w 595"/>
                <a:gd name="T99" fmla="*/ 297 h 595"/>
                <a:gd name="T100" fmla="*/ 0 w 595"/>
                <a:gd name="T101" fmla="*/ 297 h 595"/>
                <a:gd name="T102" fmla="*/ 324 w 595"/>
                <a:gd name="T103" fmla="*/ 59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595">
                  <a:moveTo>
                    <a:pt x="317" y="560"/>
                  </a:moveTo>
                  <a:cubicBezTo>
                    <a:pt x="310" y="560"/>
                    <a:pt x="304" y="561"/>
                    <a:pt x="297" y="561"/>
                  </a:cubicBezTo>
                  <a:cubicBezTo>
                    <a:pt x="152" y="561"/>
                    <a:pt x="34" y="442"/>
                    <a:pt x="34" y="297"/>
                  </a:cubicBezTo>
                  <a:cubicBezTo>
                    <a:pt x="34" y="243"/>
                    <a:pt x="51" y="191"/>
                    <a:pt x="81" y="147"/>
                  </a:cubicBezTo>
                  <a:cubicBezTo>
                    <a:pt x="80" y="150"/>
                    <a:pt x="81" y="153"/>
                    <a:pt x="82" y="156"/>
                  </a:cubicBezTo>
                  <a:cubicBezTo>
                    <a:pt x="90" y="180"/>
                    <a:pt x="113" y="197"/>
                    <a:pt x="138" y="199"/>
                  </a:cubicBezTo>
                  <a:cubicBezTo>
                    <a:pt x="142" y="199"/>
                    <a:pt x="145" y="199"/>
                    <a:pt x="149" y="200"/>
                  </a:cubicBezTo>
                  <a:cubicBezTo>
                    <a:pt x="150" y="201"/>
                    <a:pt x="151" y="201"/>
                    <a:pt x="152" y="202"/>
                  </a:cubicBezTo>
                  <a:cubicBezTo>
                    <a:pt x="157" y="206"/>
                    <a:pt x="153" y="213"/>
                    <a:pt x="155" y="218"/>
                  </a:cubicBezTo>
                  <a:cubicBezTo>
                    <a:pt x="158" y="225"/>
                    <a:pt x="164" y="228"/>
                    <a:pt x="169" y="232"/>
                  </a:cubicBezTo>
                  <a:cubicBezTo>
                    <a:pt x="174" y="235"/>
                    <a:pt x="180" y="238"/>
                    <a:pt x="182" y="243"/>
                  </a:cubicBezTo>
                  <a:cubicBezTo>
                    <a:pt x="183" y="248"/>
                    <a:pt x="180" y="252"/>
                    <a:pt x="178" y="256"/>
                  </a:cubicBezTo>
                  <a:cubicBezTo>
                    <a:pt x="163" y="282"/>
                    <a:pt x="178" y="310"/>
                    <a:pt x="197" y="328"/>
                  </a:cubicBezTo>
                  <a:cubicBezTo>
                    <a:pt x="202" y="333"/>
                    <a:pt x="207" y="337"/>
                    <a:pt x="210" y="343"/>
                  </a:cubicBezTo>
                  <a:cubicBezTo>
                    <a:pt x="212" y="350"/>
                    <a:pt x="212" y="357"/>
                    <a:pt x="211" y="364"/>
                  </a:cubicBezTo>
                  <a:cubicBezTo>
                    <a:pt x="209" y="387"/>
                    <a:pt x="207" y="410"/>
                    <a:pt x="203" y="432"/>
                  </a:cubicBezTo>
                  <a:cubicBezTo>
                    <a:pt x="202" y="444"/>
                    <a:pt x="200" y="455"/>
                    <a:pt x="201" y="466"/>
                  </a:cubicBezTo>
                  <a:cubicBezTo>
                    <a:pt x="202" y="477"/>
                    <a:pt x="205" y="489"/>
                    <a:pt x="213" y="497"/>
                  </a:cubicBezTo>
                  <a:cubicBezTo>
                    <a:pt x="220" y="505"/>
                    <a:pt x="233" y="510"/>
                    <a:pt x="244" y="506"/>
                  </a:cubicBezTo>
                  <a:cubicBezTo>
                    <a:pt x="237" y="505"/>
                    <a:pt x="233" y="499"/>
                    <a:pt x="232" y="493"/>
                  </a:cubicBezTo>
                  <a:cubicBezTo>
                    <a:pt x="230" y="486"/>
                    <a:pt x="232" y="480"/>
                    <a:pt x="234" y="474"/>
                  </a:cubicBezTo>
                  <a:cubicBezTo>
                    <a:pt x="246" y="442"/>
                    <a:pt x="275" y="418"/>
                    <a:pt x="290" y="387"/>
                  </a:cubicBezTo>
                  <a:cubicBezTo>
                    <a:pt x="293" y="380"/>
                    <a:pt x="295" y="373"/>
                    <a:pt x="301" y="368"/>
                  </a:cubicBezTo>
                  <a:cubicBezTo>
                    <a:pt x="305" y="365"/>
                    <a:pt x="309" y="364"/>
                    <a:pt x="313" y="361"/>
                  </a:cubicBezTo>
                  <a:cubicBezTo>
                    <a:pt x="319" y="357"/>
                    <a:pt x="322" y="349"/>
                    <a:pt x="325" y="341"/>
                  </a:cubicBezTo>
                  <a:cubicBezTo>
                    <a:pt x="330" y="328"/>
                    <a:pt x="335" y="314"/>
                    <a:pt x="340" y="301"/>
                  </a:cubicBezTo>
                  <a:cubicBezTo>
                    <a:pt x="342" y="297"/>
                    <a:pt x="344" y="292"/>
                    <a:pt x="341" y="288"/>
                  </a:cubicBezTo>
                  <a:cubicBezTo>
                    <a:pt x="340" y="286"/>
                    <a:pt x="337" y="284"/>
                    <a:pt x="335" y="283"/>
                  </a:cubicBezTo>
                  <a:cubicBezTo>
                    <a:pt x="325" y="279"/>
                    <a:pt x="315" y="274"/>
                    <a:pt x="305" y="271"/>
                  </a:cubicBezTo>
                  <a:cubicBezTo>
                    <a:pt x="299" y="269"/>
                    <a:pt x="289" y="268"/>
                    <a:pt x="286" y="260"/>
                  </a:cubicBezTo>
                  <a:cubicBezTo>
                    <a:pt x="281" y="245"/>
                    <a:pt x="258" y="232"/>
                    <a:pt x="252" y="228"/>
                  </a:cubicBezTo>
                  <a:cubicBezTo>
                    <a:pt x="239" y="221"/>
                    <a:pt x="230" y="213"/>
                    <a:pt x="216" y="210"/>
                  </a:cubicBezTo>
                  <a:cubicBezTo>
                    <a:pt x="213" y="210"/>
                    <a:pt x="206" y="212"/>
                    <a:pt x="203" y="213"/>
                  </a:cubicBezTo>
                  <a:cubicBezTo>
                    <a:pt x="202" y="214"/>
                    <a:pt x="200" y="215"/>
                    <a:pt x="199" y="216"/>
                  </a:cubicBezTo>
                  <a:cubicBezTo>
                    <a:pt x="196" y="220"/>
                    <a:pt x="192" y="224"/>
                    <a:pt x="188" y="227"/>
                  </a:cubicBezTo>
                  <a:cubicBezTo>
                    <a:pt x="185" y="236"/>
                    <a:pt x="176" y="228"/>
                    <a:pt x="173" y="223"/>
                  </a:cubicBezTo>
                  <a:cubicBezTo>
                    <a:pt x="166" y="213"/>
                    <a:pt x="176" y="207"/>
                    <a:pt x="178" y="197"/>
                  </a:cubicBezTo>
                  <a:cubicBezTo>
                    <a:pt x="178" y="196"/>
                    <a:pt x="178" y="195"/>
                    <a:pt x="178" y="195"/>
                  </a:cubicBezTo>
                  <a:cubicBezTo>
                    <a:pt x="178" y="193"/>
                    <a:pt x="176" y="193"/>
                    <a:pt x="175" y="193"/>
                  </a:cubicBezTo>
                  <a:cubicBezTo>
                    <a:pt x="174" y="192"/>
                    <a:pt x="172" y="193"/>
                    <a:pt x="171" y="193"/>
                  </a:cubicBezTo>
                  <a:cubicBezTo>
                    <a:pt x="166" y="194"/>
                    <a:pt x="162" y="192"/>
                    <a:pt x="161" y="187"/>
                  </a:cubicBezTo>
                  <a:cubicBezTo>
                    <a:pt x="160" y="182"/>
                    <a:pt x="163" y="178"/>
                    <a:pt x="162" y="173"/>
                  </a:cubicBezTo>
                  <a:cubicBezTo>
                    <a:pt x="162" y="172"/>
                    <a:pt x="162" y="172"/>
                    <a:pt x="162" y="172"/>
                  </a:cubicBezTo>
                  <a:cubicBezTo>
                    <a:pt x="161" y="171"/>
                    <a:pt x="161" y="172"/>
                    <a:pt x="160" y="172"/>
                  </a:cubicBezTo>
                  <a:cubicBezTo>
                    <a:pt x="158" y="172"/>
                    <a:pt x="155" y="173"/>
                    <a:pt x="153" y="173"/>
                  </a:cubicBezTo>
                  <a:cubicBezTo>
                    <a:pt x="150" y="174"/>
                    <a:pt x="148" y="175"/>
                    <a:pt x="146" y="176"/>
                  </a:cubicBezTo>
                  <a:cubicBezTo>
                    <a:pt x="144" y="178"/>
                    <a:pt x="143" y="180"/>
                    <a:pt x="142" y="182"/>
                  </a:cubicBezTo>
                  <a:cubicBezTo>
                    <a:pt x="141" y="184"/>
                    <a:pt x="139" y="185"/>
                    <a:pt x="137" y="186"/>
                  </a:cubicBezTo>
                  <a:cubicBezTo>
                    <a:pt x="133" y="188"/>
                    <a:pt x="128" y="185"/>
                    <a:pt x="125" y="183"/>
                  </a:cubicBezTo>
                  <a:cubicBezTo>
                    <a:pt x="123" y="181"/>
                    <a:pt x="122" y="180"/>
                    <a:pt x="121" y="178"/>
                  </a:cubicBezTo>
                  <a:cubicBezTo>
                    <a:pt x="121" y="177"/>
                    <a:pt x="121" y="175"/>
                    <a:pt x="120" y="174"/>
                  </a:cubicBezTo>
                  <a:cubicBezTo>
                    <a:pt x="120" y="165"/>
                    <a:pt x="120" y="156"/>
                    <a:pt x="125" y="149"/>
                  </a:cubicBezTo>
                  <a:cubicBezTo>
                    <a:pt x="129" y="144"/>
                    <a:pt x="135" y="141"/>
                    <a:pt x="141" y="139"/>
                  </a:cubicBezTo>
                  <a:cubicBezTo>
                    <a:pt x="147" y="137"/>
                    <a:pt x="154" y="135"/>
                    <a:pt x="160" y="135"/>
                  </a:cubicBezTo>
                  <a:cubicBezTo>
                    <a:pt x="169" y="136"/>
                    <a:pt x="170" y="146"/>
                    <a:pt x="174" y="153"/>
                  </a:cubicBezTo>
                  <a:cubicBezTo>
                    <a:pt x="175" y="154"/>
                    <a:pt x="176" y="155"/>
                    <a:pt x="177" y="156"/>
                  </a:cubicBezTo>
                  <a:cubicBezTo>
                    <a:pt x="178" y="156"/>
                    <a:pt x="180" y="155"/>
                    <a:pt x="180" y="154"/>
                  </a:cubicBezTo>
                  <a:cubicBezTo>
                    <a:pt x="181" y="153"/>
                    <a:pt x="181" y="151"/>
                    <a:pt x="181" y="150"/>
                  </a:cubicBezTo>
                  <a:cubicBezTo>
                    <a:pt x="182" y="144"/>
                    <a:pt x="182" y="139"/>
                    <a:pt x="183" y="133"/>
                  </a:cubicBezTo>
                  <a:cubicBezTo>
                    <a:pt x="184" y="130"/>
                    <a:pt x="186" y="125"/>
                    <a:pt x="189" y="123"/>
                  </a:cubicBezTo>
                  <a:cubicBezTo>
                    <a:pt x="192" y="120"/>
                    <a:pt x="195" y="121"/>
                    <a:pt x="198" y="121"/>
                  </a:cubicBezTo>
                  <a:cubicBezTo>
                    <a:pt x="203" y="121"/>
                    <a:pt x="205" y="120"/>
                    <a:pt x="209" y="118"/>
                  </a:cubicBezTo>
                  <a:cubicBezTo>
                    <a:pt x="216" y="114"/>
                    <a:pt x="222" y="109"/>
                    <a:pt x="227" y="104"/>
                  </a:cubicBezTo>
                  <a:cubicBezTo>
                    <a:pt x="230" y="101"/>
                    <a:pt x="233" y="98"/>
                    <a:pt x="236" y="95"/>
                  </a:cubicBezTo>
                  <a:cubicBezTo>
                    <a:pt x="243" y="90"/>
                    <a:pt x="251" y="86"/>
                    <a:pt x="259" y="83"/>
                  </a:cubicBezTo>
                  <a:cubicBezTo>
                    <a:pt x="264" y="82"/>
                    <a:pt x="270" y="79"/>
                    <a:pt x="275" y="77"/>
                  </a:cubicBezTo>
                  <a:cubicBezTo>
                    <a:pt x="276" y="77"/>
                    <a:pt x="277" y="77"/>
                    <a:pt x="278" y="76"/>
                  </a:cubicBezTo>
                  <a:cubicBezTo>
                    <a:pt x="279" y="75"/>
                    <a:pt x="279" y="73"/>
                    <a:pt x="278" y="72"/>
                  </a:cubicBezTo>
                  <a:cubicBezTo>
                    <a:pt x="277" y="66"/>
                    <a:pt x="272" y="61"/>
                    <a:pt x="265" y="60"/>
                  </a:cubicBezTo>
                  <a:cubicBezTo>
                    <a:pt x="262" y="59"/>
                    <a:pt x="259" y="60"/>
                    <a:pt x="256" y="60"/>
                  </a:cubicBezTo>
                  <a:cubicBezTo>
                    <a:pt x="252" y="60"/>
                    <a:pt x="249" y="60"/>
                    <a:pt x="247" y="57"/>
                  </a:cubicBezTo>
                  <a:cubicBezTo>
                    <a:pt x="242" y="52"/>
                    <a:pt x="247" y="47"/>
                    <a:pt x="252" y="44"/>
                  </a:cubicBezTo>
                  <a:cubicBezTo>
                    <a:pt x="272" y="34"/>
                    <a:pt x="293" y="33"/>
                    <a:pt x="315" y="35"/>
                  </a:cubicBezTo>
                  <a:cubicBezTo>
                    <a:pt x="339" y="36"/>
                    <a:pt x="362" y="41"/>
                    <a:pt x="384" y="49"/>
                  </a:cubicBezTo>
                  <a:cubicBezTo>
                    <a:pt x="398" y="54"/>
                    <a:pt x="411" y="60"/>
                    <a:pt x="423" y="66"/>
                  </a:cubicBezTo>
                  <a:cubicBezTo>
                    <a:pt x="430" y="70"/>
                    <a:pt x="436" y="74"/>
                    <a:pt x="442" y="78"/>
                  </a:cubicBezTo>
                  <a:cubicBezTo>
                    <a:pt x="448" y="83"/>
                    <a:pt x="454" y="87"/>
                    <a:pt x="461" y="92"/>
                  </a:cubicBezTo>
                  <a:cubicBezTo>
                    <a:pt x="462" y="93"/>
                    <a:pt x="463" y="94"/>
                    <a:pt x="464" y="95"/>
                  </a:cubicBezTo>
                  <a:cubicBezTo>
                    <a:pt x="475" y="103"/>
                    <a:pt x="484" y="112"/>
                    <a:pt x="493" y="122"/>
                  </a:cubicBezTo>
                  <a:cubicBezTo>
                    <a:pt x="494" y="123"/>
                    <a:pt x="495" y="124"/>
                    <a:pt x="495" y="125"/>
                  </a:cubicBezTo>
                  <a:cubicBezTo>
                    <a:pt x="484" y="124"/>
                    <a:pt x="475" y="123"/>
                    <a:pt x="465" y="126"/>
                  </a:cubicBezTo>
                  <a:cubicBezTo>
                    <a:pt x="455" y="129"/>
                    <a:pt x="445" y="134"/>
                    <a:pt x="436" y="140"/>
                  </a:cubicBezTo>
                  <a:cubicBezTo>
                    <a:pt x="433" y="142"/>
                    <a:pt x="431" y="144"/>
                    <a:pt x="429" y="147"/>
                  </a:cubicBezTo>
                  <a:cubicBezTo>
                    <a:pt x="426" y="150"/>
                    <a:pt x="425" y="154"/>
                    <a:pt x="423" y="158"/>
                  </a:cubicBezTo>
                  <a:cubicBezTo>
                    <a:pt x="417" y="170"/>
                    <a:pt x="406" y="180"/>
                    <a:pt x="402" y="193"/>
                  </a:cubicBezTo>
                  <a:cubicBezTo>
                    <a:pt x="400" y="198"/>
                    <a:pt x="400" y="204"/>
                    <a:pt x="400" y="210"/>
                  </a:cubicBezTo>
                  <a:cubicBezTo>
                    <a:pt x="399" y="216"/>
                    <a:pt x="399" y="221"/>
                    <a:pt x="400" y="226"/>
                  </a:cubicBezTo>
                  <a:cubicBezTo>
                    <a:pt x="401" y="231"/>
                    <a:pt x="404" y="233"/>
                    <a:pt x="407" y="237"/>
                  </a:cubicBezTo>
                  <a:cubicBezTo>
                    <a:pt x="415" y="245"/>
                    <a:pt x="423" y="253"/>
                    <a:pt x="431" y="261"/>
                  </a:cubicBezTo>
                  <a:cubicBezTo>
                    <a:pt x="433" y="262"/>
                    <a:pt x="434" y="263"/>
                    <a:pt x="435" y="264"/>
                  </a:cubicBezTo>
                  <a:cubicBezTo>
                    <a:pt x="437" y="264"/>
                    <a:pt x="439" y="264"/>
                    <a:pt x="441" y="264"/>
                  </a:cubicBezTo>
                  <a:cubicBezTo>
                    <a:pt x="450" y="262"/>
                    <a:pt x="458" y="260"/>
                    <a:pt x="466" y="258"/>
                  </a:cubicBezTo>
                  <a:cubicBezTo>
                    <a:pt x="468" y="258"/>
                    <a:pt x="471" y="257"/>
                    <a:pt x="473" y="258"/>
                  </a:cubicBezTo>
                  <a:cubicBezTo>
                    <a:pt x="474" y="259"/>
                    <a:pt x="476" y="260"/>
                    <a:pt x="477" y="261"/>
                  </a:cubicBezTo>
                  <a:cubicBezTo>
                    <a:pt x="485" y="270"/>
                    <a:pt x="490" y="282"/>
                    <a:pt x="495" y="293"/>
                  </a:cubicBezTo>
                  <a:cubicBezTo>
                    <a:pt x="499" y="303"/>
                    <a:pt x="504" y="315"/>
                    <a:pt x="503" y="326"/>
                  </a:cubicBezTo>
                  <a:cubicBezTo>
                    <a:pt x="502" y="333"/>
                    <a:pt x="498" y="340"/>
                    <a:pt x="498" y="347"/>
                  </a:cubicBezTo>
                  <a:cubicBezTo>
                    <a:pt x="498" y="357"/>
                    <a:pt x="504" y="366"/>
                    <a:pt x="507" y="376"/>
                  </a:cubicBezTo>
                  <a:cubicBezTo>
                    <a:pt x="532" y="380"/>
                    <a:pt x="555" y="389"/>
                    <a:pt x="576" y="403"/>
                  </a:cubicBezTo>
                  <a:cubicBezTo>
                    <a:pt x="588" y="370"/>
                    <a:pt x="595" y="335"/>
                    <a:pt x="595" y="297"/>
                  </a:cubicBezTo>
                  <a:cubicBezTo>
                    <a:pt x="595" y="133"/>
                    <a:pt x="461" y="0"/>
                    <a:pt x="297" y="0"/>
                  </a:cubicBezTo>
                  <a:cubicBezTo>
                    <a:pt x="133" y="0"/>
                    <a:pt x="0" y="133"/>
                    <a:pt x="0" y="297"/>
                  </a:cubicBezTo>
                  <a:cubicBezTo>
                    <a:pt x="0" y="461"/>
                    <a:pt x="133" y="595"/>
                    <a:pt x="297" y="595"/>
                  </a:cubicBezTo>
                  <a:cubicBezTo>
                    <a:pt x="306" y="595"/>
                    <a:pt x="315" y="595"/>
                    <a:pt x="324" y="594"/>
                  </a:cubicBezTo>
                  <a:cubicBezTo>
                    <a:pt x="321" y="583"/>
                    <a:pt x="318" y="572"/>
                    <a:pt x="317" y="560"/>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238"/>
            <p:cNvSpPr>
              <a:spLocks noChangeArrowheads="1"/>
            </p:cNvSpPr>
            <p:nvPr/>
          </p:nvSpPr>
          <p:spPr bwMode="auto">
            <a:xfrm>
              <a:off x="6081713" y="3725863"/>
              <a:ext cx="103188"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39"/>
            <p:cNvSpPr>
              <a:spLocks noEditPoints="1"/>
            </p:cNvSpPr>
            <p:nvPr/>
          </p:nvSpPr>
          <p:spPr bwMode="auto">
            <a:xfrm>
              <a:off x="6067426" y="3711575"/>
              <a:ext cx="131763" cy="131763"/>
            </a:xfrm>
            <a:custGeom>
              <a:avLst/>
              <a:gdLst>
                <a:gd name="T0" fmla="*/ 167 w 333"/>
                <a:gd name="T1" fmla="*/ 332 h 332"/>
                <a:gd name="T2" fmla="*/ 0 w 333"/>
                <a:gd name="T3" fmla="*/ 166 h 332"/>
                <a:gd name="T4" fmla="*/ 167 w 333"/>
                <a:gd name="T5" fmla="*/ 0 h 332"/>
                <a:gd name="T6" fmla="*/ 333 w 333"/>
                <a:gd name="T7" fmla="*/ 166 h 332"/>
                <a:gd name="T8" fmla="*/ 167 w 333"/>
                <a:gd name="T9" fmla="*/ 332 h 332"/>
                <a:gd name="T10" fmla="*/ 167 w 333"/>
                <a:gd name="T11" fmla="*/ 34 h 332"/>
                <a:gd name="T12" fmla="*/ 35 w 333"/>
                <a:gd name="T13" fmla="*/ 166 h 332"/>
                <a:gd name="T14" fmla="*/ 167 w 333"/>
                <a:gd name="T15" fmla="*/ 298 h 332"/>
                <a:gd name="T16" fmla="*/ 298 w 333"/>
                <a:gd name="T17" fmla="*/ 166 h 332"/>
                <a:gd name="T18" fmla="*/ 167 w 333"/>
                <a:gd name="T19" fmla="*/ 3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2">
                  <a:moveTo>
                    <a:pt x="167" y="332"/>
                  </a:moveTo>
                  <a:cubicBezTo>
                    <a:pt x="75" y="332"/>
                    <a:pt x="0" y="258"/>
                    <a:pt x="0" y="166"/>
                  </a:cubicBezTo>
                  <a:cubicBezTo>
                    <a:pt x="1" y="74"/>
                    <a:pt x="75" y="0"/>
                    <a:pt x="167" y="0"/>
                  </a:cubicBezTo>
                  <a:cubicBezTo>
                    <a:pt x="258" y="0"/>
                    <a:pt x="333" y="74"/>
                    <a:pt x="333" y="166"/>
                  </a:cubicBezTo>
                  <a:cubicBezTo>
                    <a:pt x="333" y="258"/>
                    <a:pt x="258" y="332"/>
                    <a:pt x="167" y="332"/>
                  </a:cubicBezTo>
                  <a:close/>
                  <a:moveTo>
                    <a:pt x="167" y="34"/>
                  </a:moveTo>
                  <a:cubicBezTo>
                    <a:pt x="94" y="34"/>
                    <a:pt x="35" y="94"/>
                    <a:pt x="35" y="166"/>
                  </a:cubicBezTo>
                  <a:cubicBezTo>
                    <a:pt x="35" y="239"/>
                    <a:pt x="94" y="298"/>
                    <a:pt x="167" y="298"/>
                  </a:cubicBezTo>
                  <a:cubicBezTo>
                    <a:pt x="239" y="298"/>
                    <a:pt x="298" y="239"/>
                    <a:pt x="298" y="166"/>
                  </a:cubicBezTo>
                  <a:cubicBezTo>
                    <a:pt x="298" y="94"/>
                    <a:pt x="239" y="34"/>
                    <a:pt x="167" y="34"/>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40"/>
            <p:cNvSpPr>
              <a:spLocks noEditPoints="1"/>
            </p:cNvSpPr>
            <p:nvPr/>
          </p:nvSpPr>
          <p:spPr bwMode="auto">
            <a:xfrm>
              <a:off x="6100763" y="3743325"/>
              <a:ext cx="66675" cy="63500"/>
            </a:xfrm>
            <a:custGeom>
              <a:avLst/>
              <a:gdLst>
                <a:gd name="T0" fmla="*/ 135 w 170"/>
                <a:gd name="T1" fmla="*/ 59 h 157"/>
                <a:gd name="T2" fmla="*/ 132 w 170"/>
                <a:gd name="T3" fmla="*/ 55 h 157"/>
                <a:gd name="T4" fmla="*/ 125 w 170"/>
                <a:gd name="T5" fmla="*/ 22 h 157"/>
                <a:gd name="T6" fmla="*/ 91 w 170"/>
                <a:gd name="T7" fmla="*/ 3 h 157"/>
                <a:gd name="T8" fmla="*/ 94 w 170"/>
                <a:gd name="T9" fmla="*/ 6 h 157"/>
                <a:gd name="T10" fmla="*/ 116 w 170"/>
                <a:gd name="T11" fmla="*/ 40 h 157"/>
                <a:gd name="T12" fmla="*/ 83 w 170"/>
                <a:gd name="T13" fmla="*/ 41 h 157"/>
                <a:gd name="T14" fmla="*/ 52 w 170"/>
                <a:gd name="T15" fmla="*/ 33 h 157"/>
                <a:gd name="T16" fmla="*/ 76 w 170"/>
                <a:gd name="T17" fmla="*/ 5 h 157"/>
                <a:gd name="T18" fmla="*/ 76 w 170"/>
                <a:gd name="T19" fmla="*/ 0 h 157"/>
                <a:gd name="T20" fmla="*/ 35 w 170"/>
                <a:gd name="T21" fmla="*/ 49 h 157"/>
                <a:gd name="T22" fmla="*/ 35 w 170"/>
                <a:gd name="T23" fmla="*/ 59 h 157"/>
                <a:gd name="T24" fmla="*/ 28 w 170"/>
                <a:gd name="T25" fmla="*/ 62 h 157"/>
                <a:gd name="T26" fmla="*/ 6 w 170"/>
                <a:gd name="T27" fmla="*/ 123 h 157"/>
                <a:gd name="T28" fmla="*/ 10 w 170"/>
                <a:gd name="T29" fmla="*/ 119 h 157"/>
                <a:gd name="T30" fmla="*/ 13 w 170"/>
                <a:gd name="T31" fmla="*/ 95 h 157"/>
                <a:gd name="T32" fmla="*/ 39 w 170"/>
                <a:gd name="T33" fmla="*/ 85 h 157"/>
                <a:gd name="T34" fmla="*/ 60 w 170"/>
                <a:gd name="T35" fmla="*/ 137 h 157"/>
                <a:gd name="T36" fmla="*/ 20 w 170"/>
                <a:gd name="T37" fmla="*/ 134 h 157"/>
                <a:gd name="T38" fmla="*/ 16 w 170"/>
                <a:gd name="T39" fmla="*/ 133 h 157"/>
                <a:gd name="T40" fmla="*/ 65 w 170"/>
                <a:gd name="T41" fmla="*/ 152 h 157"/>
                <a:gd name="T42" fmla="*/ 83 w 170"/>
                <a:gd name="T43" fmla="*/ 142 h 157"/>
                <a:gd name="T44" fmla="*/ 86 w 170"/>
                <a:gd name="T45" fmla="*/ 143 h 157"/>
                <a:gd name="T46" fmla="*/ 122 w 170"/>
                <a:gd name="T47" fmla="*/ 153 h 157"/>
                <a:gd name="T48" fmla="*/ 150 w 170"/>
                <a:gd name="T49" fmla="*/ 133 h 157"/>
                <a:gd name="T50" fmla="*/ 143 w 170"/>
                <a:gd name="T51" fmla="*/ 137 h 157"/>
                <a:gd name="T52" fmla="*/ 98 w 170"/>
                <a:gd name="T53" fmla="*/ 126 h 157"/>
                <a:gd name="T54" fmla="*/ 127 w 170"/>
                <a:gd name="T55" fmla="*/ 78 h 157"/>
                <a:gd name="T56" fmla="*/ 157 w 170"/>
                <a:gd name="T57" fmla="*/ 119 h 157"/>
                <a:gd name="T58" fmla="*/ 162 w 170"/>
                <a:gd name="T59" fmla="*/ 123 h 157"/>
                <a:gd name="T60" fmla="*/ 83 w 170"/>
                <a:gd name="T61" fmla="*/ 53 h 157"/>
                <a:gd name="T62" fmla="*/ 104 w 170"/>
                <a:gd name="T63" fmla="*/ 62 h 157"/>
                <a:gd name="T64" fmla="*/ 83 w 170"/>
                <a:gd name="T65" fmla="*/ 53 h 157"/>
                <a:gd name="T66" fmla="*/ 52 w 170"/>
                <a:gd name="T67" fmla="*/ 80 h 157"/>
                <a:gd name="T68" fmla="*/ 67 w 170"/>
                <a:gd name="T69" fmla="*/ 92 h 157"/>
                <a:gd name="T70" fmla="*/ 70 w 170"/>
                <a:gd name="T71" fmla="*/ 96 h 157"/>
                <a:gd name="T72" fmla="*/ 52 w 170"/>
                <a:gd name="T73" fmla="*/ 85 h 157"/>
                <a:gd name="T74" fmla="*/ 94 w 170"/>
                <a:gd name="T75" fmla="*/ 104 h 157"/>
                <a:gd name="T76" fmla="*/ 100 w 170"/>
                <a:gd name="T77" fmla="*/ 91 h 157"/>
                <a:gd name="T78" fmla="*/ 110 w 170"/>
                <a:gd name="T79" fmla="*/ 82 h 157"/>
                <a:gd name="T80" fmla="*/ 115 w 170"/>
                <a:gd name="T81"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7">
                  <a:moveTo>
                    <a:pt x="141" y="62"/>
                  </a:moveTo>
                  <a:cubicBezTo>
                    <a:pt x="139" y="61"/>
                    <a:pt x="137" y="60"/>
                    <a:pt x="135" y="59"/>
                  </a:cubicBezTo>
                  <a:cubicBezTo>
                    <a:pt x="133" y="59"/>
                    <a:pt x="132" y="59"/>
                    <a:pt x="131" y="58"/>
                  </a:cubicBezTo>
                  <a:cubicBezTo>
                    <a:pt x="131" y="57"/>
                    <a:pt x="132" y="56"/>
                    <a:pt x="132" y="55"/>
                  </a:cubicBezTo>
                  <a:cubicBezTo>
                    <a:pt x="132" y="50"/>
                    <a:pt x="132" y="46"/>
                    <a:pt x="132" y="42"/>
                  </a:cubicBezTo>
                  <a:cubicBezTo>
                    <a:pt x="131" y="35"/>
                    <a:pt x="129" y="28"/>
                    <a:pt x="125" y="22"/>
                  </a:cubicBezTo>
                  <a:cubicBezTo>
                    <a:pt x="117" y="10"/>
                    <a:pt x="105" y="2"/>
                    <a:pt x="91" y="0"/>
                  </a:cubicBezTo>
                  <a:cubicBezTo>
                    <a:pt x="91" y="3"/>
                    <a:pt x="91" y="3"/>
                    <a:pt x="91" y="3"/>
                  </a:cubicBezTo>
                  <a:cubicBezTo>
                    <a:pt x="91" y="5"/>
                    <a:pt x="91" y="5"/>
                    <a:pt x="91" y="5"/>
                  </a:cubicBezTo>
                  <a:cubicBezTo>
                    <a:pt x="91" y="6"/>
                    <a:pt x="93" y="6"/>
                    <a:pt x="94" y="6"/>
                  </a:cubicBezTo>
                  <a:cubicBezTo>
                    <a:pt x="98" y="8"/>
                    <a:pt x="103" y="10"/>
                    <a:pt x="106" y="14"/>
                  </a:cubicBezTo>
                  <a:cubicBezTo>
                    <a:pt x="113" y="21"/>
                    <a:pt x="117" y="31"/>
                    <a:pt x="116" y="40"/>
                  </a:cubicBezTo>
                  <a:cubicBezTo>
                    <a:pt x="115" y="44"/>
                    <a:pt x="114" y="48"/>
                    <a:pt x="112" y="52"/>
                  </a:cubicBezTo>
                  <a:cubicBezTo>
                    <a:pt x="104" y="45"/>
                    <a:pt x="94" y="41"/>
                    <a:pt x="83" y="41"/>
                  </a:cubicBezTo>
                  <a:cubicBezTo>
                    <a:pt x="72" y="41"/>
                    <a:pt x="63" y="45"/>
                    <a:pt x="55" y="51"/>
                  </a:cubicBezTo>
                  <a:cubicBezTo>
                    <a:pt x="52" y="46"/>
                    <a:pt x="51" y="39"/>
                    <a:pt x="52" y="33"/>
                  </a:cubicBezTo>
                  <a:cubicBezTo>
                    <a:pt x="53" y="25"/>
                    <a:pt x="57" y="17"/>
                    <a:pt x="63" y="12"/>
                  </a:cubicBezTo>
                  <a:cubicBezTo>
                    <a:pt x="66" y="9"/>
                    <a:pt x="71" y="7"/>
                    <a:pt x="76" y="5"/>
                  </a:cubicBezTo>
                  <a:cubicBezTo>
                    <a:pt x="77" y="5"/>
                    <a:pt x="76" y="4"/>
                    <a:pt x="76" y="3"/>
                  </a:cubicBezTo>
                  <a:cubicBezTo>
                    <a:pt x="76" y="0"/>
                    <a:pt x="76" y="0"/>
                    <a:pt x="76" y="0"/>
                  </a:cubicBezTo>
                  <a:cubicBezTo>
                    <a:pt x="58" y="2"/>
                    <a:pt x="42" y="16"/>
                    <a:pt x="37" y="34"/>
                  </a:cubicBezTo>
                  <a:cubicBezTo>
                    <a:pt x="35" y="39"/>
                    <a:pt x="35" y="44"/>
                    <a:pt x="35" y="49"/>
                  </a:cubicBezTo>
                  <a:cubicBezTo>
                    <a:pt x="35" y="52"/>
                    <a:pt x="35" y="55"/>
                    <a:pt x="36" y="58"/>
                  </a:cubicBezTo>
                  <a:cubicBezTo>
                    <a:pt x="36" y="59"/>
                    <a:pt x="36" y="59"/>
                    <a:pt x="35" y="59"/>
                  </a:cubicBezTo>
                  <a:cubicBezTo>
                    <a:pt x="34" y="59"/>
                    <a:pt x="33" y="60"/>
                    <a:pt x="33" y="60"/>
                  </a:cubicBezTo>
                  <a:cubicBezTo>
                    <a:pt x="31" y="61"/>
                    <a:pt x="29" y="61"/>
                    <a:pt x="28" y="62"/>
                  </a:cubicBezTo>
                  <a:cubicBezTo>
                    <a:pt x="19" y="67"/>
                    <a:pt x="12" y="74"/>
                    <a:pt x="8" y="83"/>
                  </a:cubicBezTo>
                  <a:cubicBezTo>
                    <a:pt x="1" y="95"/>
                    <a:pt x="0" y="110"/>
                    <a:pt x="6" y="123"/>
                  </a:cubicBezTo>
                  <a:cubicBezTo>
                    <a:pt x="7" y="122"/>
                    <a:pt x="8" y="121"/>
                    <a:pt x="10" y="121"/>
                  </a:cubicBezTo>
                  <a:cubicBezTo>
                    <a:pt x="11" y="120"/>
                    <a:pt x="10" y="120"/>
                    <a:pt x="10" y="119"/>
                  </a:cubicBezTo>
                  <a:cubicBezTo>
                    <a:pt x="9" y="117"/>
                    <a:pt x="9" y="114"/>
                    <a:pt x="9" y="112"/>
                  </a:cubicBezTo>
                  <a:cubicBezTo>
                    <a:pt x="9" y="106"/>
                    <a:pt x="10" y="100"/>
                    <a:pt x="13" y="95"/>
                  </a:cubicBezTo>
                  <a:cubicBezTo>
                    <a:pt x="19" y="85"/>
                    <a:pt x="29" y="79"/>
                    <a:pt x="40" y="79"/>
                  </a:cubicBezTo>
                  <a:cubicBezTo>
                    <a:pt x="39" y="81"/>
                    <a:pt x="39" y="83"/>
                    <a:pt x="39" y="85"/>
                  </a:cubicBezTo>
                  <a:cubicBezTo>
                    <a:pt x="39" y="104"/>
                    <a:pt x="52" y="121"/>
                    <a:pt x="69" y="126"/>
                  </a:cubicBezTo>
                  <a:cubicBezTo>
                    <a:pt x="67" y="131"/>
                    <a:pt x="64" y="134"/>
                    <a:pt x="60" y="137"/>
                  </a:cubicBezTo>
                  <a:cubicBezTo>
                    <a:pt x="52" y="143"/>
                    <a:pt x="41" y="144"/>
                    <a:pt x="32" y="142"/>
                  </a:cubicBezTo>
                  <a:cubicBezTo>
                    <a:pt x="27" y="140"/>
                    <a:pt x="23" y="138"/>
                    <a:pt x="20" y="134"/>
                  </a:cubicBezTo>
                  <a:cubicBezTo>
                    <a:pt x="17" y="133"/>
                    <a:pt x="17" y="133"/>
                    <a:pt x="17" y="133"/>
                  </a:cubicBezTo>
                  <a:cubicBezTo>
                    <a:pt x="17" y="133"/>
                    <a:pt x="17" y="133"/>
                    <a:pt x="16" y="133"/>
                  </a:cubicBezTo>
                  <a:cubicBezTo>
                    <a:pt x="15" y="134"/>
                    <a:pt x="14" y="135"/>
                    <a:pt x="13" y="135"/>
                  </a:cubicBezTo>
                  <a:cubicBezTo>
                    <a:pt x="25" y="151"/>
                    <a:pt x="46" y="157"/>
                    <a:pt x="65" y="152"/>
                  </a:cubicBezTo>
                  <a:cubicBezTo>
                    <a:pt x="70" y="150"/>
                    <a:pt x="75" y="148"/>
                    <a:pt x="79" y="144"/>
                  </a:cubicBezTo>
                  <a:cubicBezTo>
                    <a:pt x="81" y="144"/>
                    <a:pt x="82" y="143"/>
                    <a:pt x="83" y="142"/>
                  </a:cubicBezTo>
                  <a:cubicBezTo>
                    <a:pt x="84" y="141"/>
                    <a:pt x="84" y="141"/>
                    <a:pt x="84" y="141"/>
                  </a:cubicBezTo>
                  <a:cubicBezTo>
                    <a:pt x="85" y="142"/>
                    <a:pt x="85" y="142"/>
                    <a:pt x="86" y="143"/>
                  </a:cubicBezTo>
                  <a:cubicBezTo>
                    <a:pt x="88" y="145"/>
                    <a:pt x="91" y="146"/>
                    <a:pt x="94" y="148"/>
                  </a:cubicBezTo>
                  <a:cubicBezTo>
                    <a:pt x="102" y="152"/>
                    <a:pt x="112" y="154"/>
                    <a:pt x="122" y="153"/>
                  </a:cubicBezTo>
                  <a:cubicBezTo>
                    <a:pt x="135" y="151"/>
                    <a:pt x="147" y="145"/>
                    <a:pt x="154" y="135"/>
                  </a:cubicBezTo>
                  <a:cubicBezTo>
                    <a:pt x="153" y="134"/>
                    <a:pt x="152" y="133"/>
                    <a:pt x="150" y="133"/>
                  </a:cubicBezTo>
                  <a:cubicBezTo>
                    <a:pt x="149" y="132"/>
                    <a:pt x="149" y="133"/>
                    <a:pt x="148" y="134"/>
                  </a:cubicBezTo>
                  <a:cubicBezTo>
                    <a:pt x="147" y="135"/>
                    <a:pt x="145" y="136"/>
                    <a:pt x="143" y="137"/>
                  </a:cubicBezTo>
                  <a:cubicBezTo>
                    <a:pt x="135" y="142"/>
                    <a:pt x="125" y="144"/>
                    <a:pt x="115" y="141"/>
                  </a:cubicBezTo>
                  <a:cubicBezTo>
                    <a:pt x="108" y="138"/>
                    <a:pt x="102" y="133"/>
                    <a:pt x="98" y="126"/>
                  </a:cubicBezTo>
                  <a:cubicBezTo>
                    <a:pt x="115" y="120"/>
                    <a:pt x="127" y="104"/>
                    <a:pt x="127" y="85"/>
                  </a:cubicBezTo>
                  <a:cubicBezTo>
                    <a:pt x="127" y="82"/>
                    <a:pt x="127" y="80"/>
                    <a:pt x="127" y="78"/>
                  </a:cubicBezTo>
                  <a:cubicBezTo>
                    <a:pt x="141" y="78"/>
                    <a:pt x="154" y="89"/>
                    <a:pt x="158" y="104"/>
                  </a:cubicBezTo>
                  <a:cubicBezTo>
                    <a:pt x="159" y="109"/>
                    <a:pt x="158" y="114"/>
                    <a:pt x="157" y="119"/>
                  </a:cubicBezTo>
                  <a:cubicBezTo>
                    <a:pt x="157" y="120"/>
                    <a:pt x="158" y="120"/>
                    <a:pt x="159" y="121"/>
                  </a:cubicBezTo>
                  <a:cubicBezTo>
                    <a:pt x="160" y="121"/>
                    <a:pt x="161" y="122"/>
                    <a:pt x="162" y="123"/>
                  </a:cubicBezTo>
                  <a:cubicBezTo>
                    <a:pt x="170" y="100"/>
                    <a:pt x="161" y="74"/>
                    <a:pt x="141" y="62"/>
                  </a:cubicBezTo>
                  <a:close/>
                  <a:moveTo>
                    <a:pt x="83" y="53"/>
                  </a:moveTo>
                  <a:cubicBezTo>
                    <a:pt x="91" y="53"/>
                    <a:pt x="99" y="56"/>
                    <a:pt x="104" y="61"/>
                  </a:cubicBezTo>
                  <a:cubicBezTo>
                    <a:pt x="104" y="62"/>
                    <a:pt x="104" y="62"/>
                    <a:pt x="104" y="62"/>
                  </a:cubicBezTo>
                  <a:cubicBezTo>
                    <a:pt x="100" y="65"/>
                    <a:pt x="82" y="76"/>
                    <a:pt x="63" y="61"/>
                  </a:cubicBezTo>
                  <a:cubicBezTo>
                    <a:pt x="68" y="56"/>
                    <a:pt x="75" y="53"/>
                    <a:pt x="83" y="53"/>
                  </a:cubicBezTo>
                  <a:close/>
                  <a:moveTo>
                    <a:pt x="52" y="85"/>
                  </a:moveTo>
                  <a:cubicBezTo>
                    <a:pt x="52" y="83"/>
                    <a:pt x="52" y="82"/>
                    <a:pt x="52" y="80"/>
                  </a:cubicBezTo>
                  <a:cubicBezTo>
                    <a:pt x="56" y="82"/>
                    <a:pt x="60" y="84"/>
                    <a:pt x="64" y="87"/>
                  </a:cubicBezTo>
                  <a:cubicBezTo>
                    <a:pt x="64" y="88"/>
                    <a:pt x="66" y="90"/>
                    <a:pt x="67" y="92"/>
                  </a:cubicBezTo>
                  <a:cubicBezTo>
                    <a:pt x="68" y="93"/>
                    <a:pt x="69" y="94"/>
                    <a:pt x="70" y="96"/>
                  </a:cubicBezTo>
                  <a:cubicBezTo>
                    <a:pt x="70" y="96"/>
                    <a:pt x="70" y="96"/>
                    <a:pt x="70" y="96"/>
                  </a:cubicBezTo>
                  <a:cubicBezTo>
                    <a:pt x="72" y="101"/>
                    <a:pt x="74" y="107"/>
                    <a:pt x="73" y="115"/>
                  </a:cubicBezTo>
                  <a:cubicBezTo>
                    <a:pt x="61" y="110"/>
                    <a:pt x="52" y="99"/>
                    <a:pt x="52" y="85"/>
                  </a:cubicBezTo>
                  <a:close/>
                  <a:moveTo>
                    <a:pt x="94" y="114"/>
                  </a:moveTo>
                  <a:cubicBezTo>
                    <a:pt x="94" y="111"/>
                    <a:pt x="94" y="107"/>
                    <a:pt x="94" y="104"/>
                  </a:cubicBezTo>
                  <a:cubicBezTo>
                    <a:pt x="95" y="101"/>
                    <a:pt x="96" y="99"/>
                    <a:pt x="97" y="96"/>
                  </a:cubicBezTo>
                  <a:cubicBezTo>
                    <a:pt x="98" y="94"/>
                    <a:pt x="99" y="93"/>
                    <a:pt x="100" y="91"/>
                  </a:cubicBezTo>
                  <a:cubicBezTo>
                    <a:pt x="101" y="90"/>
                    <a:pt x="101" y="90"/>
                    <a:pt x="101" y="90"/>
                  </a:cubicBezTo>
                  <a:cubicBezTo>
                    <a:pt x="104" y="87"/>
                    <a:pt x="106" y="85"/>
                    <a:pt x="110" y="82"/>
                  </a:cubicBezTo>
                  <a:cubicBezTo>
                    <a:pt x="111" y="81"/>
                    <a:pt x="113" y="81"/>
                    <a:pt x="114" y="80"/>
                  </a:cubicBezTo>
                  <a:cubicBezTo>
                    <a:pt x="115" y="82"/>
                    <a:pt x="115" y="83"/>
                    <a:pt x="115" y="85"/>
                  </a:cubicBezTo>
                  <a:cubicBezTo>
                    <a:pt x="115" y="98"/>
                    <a:pt x="106" y="110"/>
                    <a:pt x="94" y="1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169"/>
          <p:cNvGrpSpPr/>
          <p:nvPr/>
        </p:nvGrpSpPr>
        <p:grpSpPr>
          <a:xfrm>
            <a:off x="6900219" y="3805783"/>
            <a:ext cx="836580" cy="749368"/>
            <a:chOff x="4227045" y="1625759"/>
            <a:chExt cx="411163" cy="368300"/>
          </a:xfrm>
        </p:grpSpPr>
        <p:sp>
          <p:nvSpPr>
            <p:cNvPr id="171" name="Freeform 427"/>
            <p:cNvSpPr>
              <a:spLocks noChangeArrowheads="1"/>
            </p:cNvSpPr>
            <p:nvPr/>
          </p:nvSpPr>
          <p:spPr bwMode="auto">
            <a:xfrm>
              <a:off x="4328645" y="1636872"/>
              <a:ext cx="225425" cy="171450"/>
            </a:xfrm>
            <a:custGeom>
              <a:avLst/>
              <a:gdLst>
                <a:gd name="T0" fmla="*/ 7 w 626"/>
                <a:gd name="T1" fmla="*/ 176 h 475"/>
                <a:gd name="T2" fmla="*/ 7 w 626"/>
                <a:gd name="T3" fmla="*/ 176 h 475"/>
                <a:gd name="T4" fmla="*/ 71 w 626"/>
                <a:gd name="T5" fmla="*/ 222 h 475"/>
                <a:gd name="T6" fmla="*/ 185 w 626"/>
                <a:gd name="T7" fmla="*/ 201 h 475"/>
                <a:gd name="T8" fmla="*/ 457 w 626"/>
                <a:gd name="T9" fmla="*/ 474 h 475"/>
                <a:gd name="T10" fmla="*/ 557 w 626"/>
                <a:gd name="T11" fmla="*/ 377 h 475"/>
                <a:gd name="T12" fmla="*/ 575 w 626"/>
                <a:gd name="T13" fmla="*/ 269 h 475"/>
                <a:gd name="T14" fmla="*/ 625 w 626"/>
                <a:gd name="T15" fmla="*/ 219 h 475"/>
                <a:gd name="T16" fmla="*/ 407 w 626"/>
                <a:gd name="T17" fmla="*/ 0 h 475"/>
                <a:gd name="T18" fmla="*/ 353 w 626"/>
                <a:gd name="T19" fmla="*/ 57 h 475"/>
                <a:gd name="T20" fmla="*/ 50 w 626"/>
                <a:gd name="T21" fmla="*/ 111 h 475"/>
                <a:gd name="T22" fmla="*/ 7 w 626"/>
                <a:gd name="T23" fmla="*/ 17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475">
                  <a:moveTo>
                    <a:pt x="7" y="176"/>
                  </a:moveTo>
                  <a:lnTo>
                    <a:pt x="7" y="176"/>
                  </a:lnTo>
                  <a:cubicBezTo>
                    <a:pt x="10" y="208"/>
                    <a:pt x="39" y="226"/>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cubicBezTo>
                    <a:pt x="353" y="57"/>
                    <a:pt x="353" y="57"/>
                    <a:pt x="353" y="57"/>
                  </a:cubicBezTo>
                  <a:cubicBezTo>
                    <a:pt x="50" y="111"/>
                    <a:pt x="50" y="111"/>
                    <a:pt x="50" y="111"/>
                  </a:cubicBezTo>
                  <a:cubicBezTo>
                    <a:pt x="21" y="118"/>
                    <a:pt x="0" y="147"/>
                    <a:pt x="7" y="176"/>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2" name="Freeform 428"/>
            <p:cNvSpPr>
              <a:spLocks noChangeArrowheads="1"/>
            </p:cNvSpPr>
            <p:nvPr/>
          </p:nvSpPr>
          <p:spPr bwMode="auto">
            <a:xfrm>
              <a:off x="4328645" y="1636872"/>
              <a:ext cx="225425" cy="171450"/>
            </a:xfrm>
            <a:custGeom>
              <a:avLst/>
              <a:gdLst>
                <a:gd name="T0" fmla="*/ 407 w 626"/>
                <a:gd name="T1" fmla="*/ 0 h 475"/>
                <a:gd name="T2" fmla="*/ 407 w 626"/>
                <a:gd name="T3" fmla="*/ 0 h 475"/>
                <a:gd name="T4" fmla="*/ 407 w 626"/>
                <a:gd name="T5" fmla="*/ 0 h 475"/>
                <a:gd name="T6" fmla="*/ 625 w 626"/>
                <a:gd name="T7" fmla="*/ 219 h 475"/>
                <a:gd name="T8" fmla="*/ 575 w 626"/>
                <a:gd name="T9" fmla="*/ 269 h 475"/>
                <a:gd name="T10" fmla="*/ 557 w 626"/>
                <a:gd name="T11" fmla="*/ 377 h 475"/>
                <a:gd name="T12" fmla="*/ 457 w 626"/>
                <a:gd name="T13" fmla="*/ 474 h 475"/>
                <a:gd name="T14" fmla="*/ 185 w 626"/>
                <a:gd name="T15" fmla="*/ 201 h 475"/>
                <a:gd name="T16" fmla="*/ 71 w 626"/>
                <a:gd name="T17" fmla="*/ 222 h 475"/>
                <a:gd name="T18" fmla="*/ 60 w 626"/>
                <a:gd name="T19" fmla="*/ 222 h 475"/>
                <a:gd name="T20" fmla="*/ 7 w 626"/>
                <a:gd name="T21" fmla="*/ 176 h 475"/>
                <a:gd name="T22" fmla="*/ 35 w 626"/>
                <a:gd name="T23" fmla="*/ 118 h 475"/>
                <a:gd name="T24" fmla="*/ 7 w 626"/>
                <a:gd name="T25" fmla="*/ 176 h 475"/>
                <a:gd name="T26" fmla="*/ 60 w 626"/>
                <a:gd name="T27" fmla="*/ 222 h 475"/>
                <a:gd name="T28" fmla="*/ 71 w 626"/>
                <a:gd name="T29" fmla="*/ 222 h 475"/>
                <a:gd name="T30" fmla="*/ 185 w 626"/>
                <a:gd name="T31" fmla="*/ 201 h 475"/>
                <a:gd name="T32" fmla="*/ 457 w 626"/>
                <a:gd name="T33" fmla="*/ 474 h 475"/>
                <a:gd name="T34" fmla="*/ 557 w 626"/>
                <a:gd name="T35" fmla="*/ 377 h 475"/>
                <a:gd name="T36" fmla="*/ 575 w 626"/>
                <a:gd name="T37" fmla="*/ 269 h 475"/>
                <a:gd name="T38" fmla="*/ 625 w 626"/>
                <a:gd name="T39" fmla="*/ 219 h 475"/>
                <a:gd name="T40" fmla="*/ 407 w 626"/>
                <a:gd name="T41"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6" h="475">
                  <a:moveTo>
                    <a:pt x="407" y="0"/>
                  </a:moveTo>
                  <a:lnTo>
                    <a:pt x="407" y="0"/>
                  </a:lnTo>
                  <a:lnTo>
                    <a:pt x="407" y="0"/>
                  </a:lnTo>
                  <a:cubicBezTo>
                    <a:pt x="625" y="219"/>
                    <a:pt x="625" y="219"/>
                    <a:pt x="625" y="219"/>
                  </a:cubicBezTo>
                  <a:cubicBezTo>
                    <a:pt x="575" y="269"/>
                    <a:pt x="575" y="269"/>
                    <a:pt x="575" y="269"/>
                  </a:cubicBezTo>
                  <a:cubicBezTo>
                    <a:pt x="557" y="377"/>
                    <a:pt x="557" y="377"/>
                    <a:pt x="557" y="377"/>
                  </a:cubicBezTo>
                  <a:cubicBezTo>
                    <a:pt x="457" y="474"/>
                    <a:pt x="457" y="474"/>
                    <a:pt x="457" y="474"/>
                  </a:cubicBezTo>
                  <a:cubicBezTo>
                    <a:pt x="185" y="201"/>
                    <a:pt x="185" y="201"/>
                    <a:pt x="185" y="201"/>
                  </a:cubicBezTo>
                  <a:cubicBezTo>
                    <a:pt x="71" y="222"/>
                    <a:pt x="71" y="222"/>
                    <a:pt x="71" y="222"/>
                  </a:cubicBezTo>
                  <a:cubicBezTo>
                    <a:pt x="68" y="222"/>
                    <a:pt x="64" y="222"/>
                    <a:pt x="60" y="222"/>
                  </a:cubicBezTo>
                  <a:cubicBezTo>
                    <a:pt x="35" y="222"/>
                    <a:pt x="10" y="204"/>
                    <a:pt x="7" y="176"/>
                  </a:cubicBezTo>
                  <a:cubicBezTo>
                    <a:pt x="0" y="154"/>
                    <a:pt x="14" y="129"/>
                    <a:pt x="35" y="118"/>
                  </a:cubicBezTo>
                  <a:cubicBezTo>
                    <a:pt x="14" y="129"/>
                    <a:pt x="0" y="154"/>
                    <a:pt x="7" y="176"/>
                  </a:cubicBezTo>
                  <a:cubicBezTo>
                    <a:pt x="10" y="204"/>
                    <a:pt x="35" y="222"/>
                    <a:pt x="60" y="222"/>
                  </a:cubicBezTo>
                  <a:cubicBezTo>
                    <a:pt x="64" y="222"/>
                    <a:pt x="68" y="222"/>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 name="Freeform 429"/>
            <p:cNvSpPr>
              <a:spLocks noChangeArrowheads="1"/>
            </p:cNvSpPr>
            <p:nvPr/>
          </p:nvSpPr>
          <p:spPr bwMode="auto">
            <a:xfrm>
              <a:off x="4328645" y="1636872"/>
              <a:ext cx="225425" cy="171450"/>
            </a:xfrm>
            <a:custGeom>
              <a:avLst/>
              <a:gdLst>
                <a:gd name="T0" fmla="*/ 407 w 626"/>
                <a:gd name="T1" fmla="*/ 0 h 475"/>
                <a:gd name="T2" fmla="*/ 407 w 626"/>
                <a:gd name="T3" fmla="*/ 0 h 475"/>
                <a:gd name="T4" fmla="*/ 353 w 626"/>
                <a:gd name="T5" fmla="*/ 57 h 475"/>
                <a:gd name="T6" fmla="*/ 50 w 626"/>
                <a:gd name="T7" fmla="*/ 111 h 475"/>
                <a:gd name="T8" fmla="*/ 35 w 626"/>
                <a:gd name="T9" fmla="*/ 118 h 475"/>
                <a:gd name="T10" fmla="*/ 7 w 626"/>
                <a:gd name="T11" fmla="*/ 176 h 475"/>
                <a:gd name="T12" fmla="*/ 60 w 626"/>
                <a:gd name="T13" fmla="*/ 222 h 475"/>
                <a:gd name="T14" fmla="*/ 71 w 626"/>
                <a:gd name="T15" fmla="*/ 222 h 475"/>
                <a:gd name="T16" fmla="*/ 185 w 626"/>
                <a:gd name="T17" fmla="*/ 201 h 475"/>
                <a:gd name="T18" fmla="*/ 457 w 626"/>
                <a:gd name="T19" fmla="*/ 474 h 475"/>
                <a:gd name="T20" fmla="*/ 557 w 626"/>
                <a:gd name="T21" fmla="*/ 377 h 475"/>
                <a:gd name="T22" fmla="*/ 575 w 626"/>
                <a:gd name="T23" fmla="*/ 269 h 475"/>
                <a:gd name="T24" fmla="*/ 625 w 626"/>
                <a:gd name="T25" fmla="*/ 219 h 475"/>
                <a:gd name="T26" fmla="*/ 407 w 626"/>
                <a:gd name="T27"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6" h="475">
                  <a:moveTo>
                    <a:pt x="407" y="0"/>
                  </a:moveTo>
                  <a:lnTo>
                    <a:pt x="407" y="0"/>
                  </a:lnTo>
                  <a:cubicBezTo>
                    <a:pt x="353" y="57"/>
                    <a:pt x="353" y="57"/>
                    <a:pt x="353" y="57"/>
                  </a:cubicBezTo>
                  <a:cubicBezTo>
                    <a:pt x="50" y="111"/>
                    <a:pt x="50" y="111"/>
                    <a:pt x="50" y="111"/>
                  </a:cubicBezTo>
                  <a:cubicBezTo>
                    <a:pt x="46" y="115"/>
                    <a:pt x="39" y="115"/>
                    <a:pt x="35" y="118"/>
                  </a:cubicBezTo>
                  <a:cubicBezTo>
                    <a:pt x="14" y="129"/>
                    <a:pt x="0" y="154"/>
                    <a:pt x="7" y="176"/>
                  </a:cubicBezTo>
                  <a:cubicBezTo>
                    <a:pt x="10" y="204"/>
                    <a:pt x="35" y="222"/>
                    <a:pt x="60" y="222"/>
                  </a:cubicBezTo>
                  <a:cubicBezTo>
                    <a:pt x="64" y="222"/>
                    <a:pt x="68" y="222"/>
                    <a:pt x="71" y="222"/>
                  </a:cubicBezTo>
                  <a:cubicBezTo>
                    <a:pt x="185" y="201"/>
                    <a:pt x="185" y="201"/>
                    <a:pt x="185" y="201"/>
                  </a:cubicBezTo>
                  <a:cubicBezTo>
                    <a:pt x="457" y="474"/>
                    <a:pt x="457" y="474"/>
                    <a:pt x="457" y="474"/>
                  </a:cubicBezTo>
                  <a:cubicBezTo>
                    <a:pt x="557" y="377"/>
                    <a:pt x="557" y="377"/>
                    <a:pt x="557" y="377"/>
                  </a:cubicBezTo>
                  <a:cubicBezTo>
                    <a:pt x="575" y="269"/>
                    <a:pt x="575" y="269"/>
                    <a:pt x="575" y="269"/>
                  </a:cubicBezTo>
                  <a:cubicBezTo>
                    <a:pt x="625" y="219"/>
                    <a:pt x="625" y="219"/>
                    <a:pt x="625" y="219"/>
                  </a:cubicBezTo>
                  <a:cubicBezTo>
                    <a:pt x="407" y="0"/>
                    <a:pt x="407" y="0"/>
                    <a:pt x="407"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 name="Freeform 430"/>
            <p:cNvSpPr>
              <a:spLocks noChangeArrowheads="1"/>
            </p:cNvSpPr>
            <p:nvPr/>
          </p:nvSpPr>
          <p:spPr bwMode="auto">
            <a:xfrm>
              <a:off x="4320708" y="1625759"/>
              <a:ext cx="242887" cy="185738"/>
            </a:xfrm>
            <a:custGeom>
              <a:avLst/>
              <a:gdLst>
                <a:gd name="T0" fmla="*/ 493 w 676"/>
                <a:gd name="T1" fmla="*/ 517 h 518"/>
                <a:gd name="T2" fmla="*/ 493 w 676"/>
                <a:gd name="T3" fmla="*/ 517 h 518"/>
                <a:gd name="T4" fmla="*/ 465 w 676"/>
                <a:gd name="T5" fmla="*/ 488 h 518"/>
                <a:gd name="T6" fmla="*/ 557 w 676"/>
                <a:gd name="T7" fmla="*/ 395 h 518"/>
                <a:gd name="T8" fmla="*/ 579 w 676"/>
                <a:gd name="T9" fmla="*/ 287 h 518"/>
                <a:gd name="T10" fmla="*/ 618 w 676"/>
                <a:gd name="T11" fmla="*/ 248 h 518"/>
                <a:gd name="T12" fmla="*/ 429 w 676"/>
                <a:gd name="T13" fmla="*/ 61 h 518"/>
                <a:gd name="T14" fmla="*/ 382 w 676"/>
                <a:gd name="T15" fmla="*/ 108 h 518"/>
                <a:gd name="T16" fmla="*/ 75 w 676"/>
                <a:gd name="T17" fmla="*/ 162 h 518"/>
                <a:gd name="T18" fmla="*/ 47 w 676"/>
                <a:gd name="T19" fmla="*/ 201 h 518"/>
                <a:gd name="T20" fmla="*/ 90 w 676"/>
                <a:gd name="T21" fmla="*/ 230 h 518"/>
                <a:gd name="T22" fmla="*/ 204 w 676"/>
                <a:gd name="T23" fmla="*/ 208 h 518"/>
                <a:gd name="T24" fmla="*/ 214 w 676"/>
                <a:gd name="T25" fmla="*/ 251 h 518"/>
                <a:gd name="T26" fmla="*/ 97 w 676"/>
                <a:gd name="T27" fmla="*/ 273 h 518"/>
                <a:gd name="T28" fmla="*/ 7 w 676"/>
                <a:gd name="T29" fmla="*/ 208 h 518"/>
                <a:gd name="T30" fmla="*/ 68 w 676"/>
                <a:gd name="T31" fmla="*/ 119 h 518"/>
                <a:gd name="T32" fmla="*/ 365 w 676"/>
                <a:gd name="T33" fmla="*/ 68 h 518"/>
                <a:gd name="T34" fmla="*/ 429 w 676"/>
                <a:gd name="T35" fmla="*/ 0 h 518"/>
                <a:gd name="T36" fmla="*/ 675 w 676"/>
                <a:gd name="T37" fmla="*/ 248 h 518"/>
                <a:gd name="T38" fmla="*/ 618 w 676"/>
                <a:gd name="T39" fmla="*/ 309 h 518"/>
                <a:gd name="T40" fmla="*/ 597 w 676"/>
                <a:gd name="T41" fmla="*/ 416 h 518"/>
                <a:gd name="T42" fmla="*/ 493 w 676"/>
                <a:gd name="T43" fmla="*/ 51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518">
                  <a:moveTo>
                    <a:pt x="493" y="517"/>
                  </a:moveTo>
                  <a:lnTo>
                    <a:pt x="493" y="517"/>
                  </a:lnTo>
                  <a:cubicBezTo>
                    <a:pt x="465" y="488"/>
                    <a:pt x="465" y="488"/>
                    <a:pt x="465" y="488"/>
                  </a:cubicBezTo>
                  <a:cubicBezTo>
                    <a:pt x="557" y="395"/>
                    <a:pt x="557" y="395"/>
                    <a:pt x="557" y="395"/>
                  </a:cubicBezTo>
                  <a:cubicBezTo>
                    <a:pt x="579" y="287"/>
                    <a:pt x="579" y="287"/>
                    <a:pt x="579" y="287"/>
                  </a:cubicBezTo>
                  <a:cubicBezTo>
                    <a:pt x="618" y="248"/>
                    <a:pt x="618" y="248"/>
                    <a:pt x="618" y="248"/>
                  </a:cubicBezTo>
                  <a:cubicBezTo>
                    <a:pt x="429" y="61"/>
                    <a:pt x="429" y="61"/>
                    <a:pt x="429" y="61"/>
                  </a:cubicBezTo>
                  <a:cubicBezTo>
                    <a:pt x="382" y="108"/>
                    <a:pt x="382" y="108"/>
                    <a:pt x="382" y="108"/>
                  </a:cubicBezTo>
                  <a:cubicBezTo>
                    <a:pt x="75" y="162"/>
                    <a:pt x="75" y="162"/>
                    <a:pt x="75" y="162"/>
                  </a:cubicBezTo>
                  <a:cubicBezTo>
                    <a:pt x="57" y="165"/>
                    <a:pt x="43" y="183"/>
                    <a:pt x="47" y="201"/>
                  </a:cubicBezTo>
                  <a:cubicBezTo>
                    <a:pt x="50" y="223"/>
                    <a:pt x="68" y="233"/>
                    <a:pt x="90" y="230"/>
                  </a:cubicBezTo>
                  <a:cubicBezTo>
                    <a:pt x="204" y="208"/>
                    <a:pt x="204" y="208"/>
                    <a:pt x="204" y="208"/>
                  </a:cubicBezTo>
                  <a:cubicBezTo>
                    <a:pt x="214" y="251"/>
                    <a:pt x="214" y="251"/>
                    <a:pt x="214" y="251"/>
                  </a:cubicBezTo>
                  <a:cubicBezTo>
                    <a:pt x="97" y="273"/>
                    <a:pt x="97" y="273"/>
                    <a:pt x="97" y="273"/>
                  </a:cubicBezTo>
                  <a:cubicBezTo>
                    <a:pt x="54" y="280"/>
                    <a:pt x="14" y="251"/>
                    <a:pt x="7" y="208"/>
                  </a:cubicBezTo>
                  <a:cubicBezTo>
                    <a:pt x="0" y="169"/>
                    <a:pt x="25" y="129"/>
                    <a:pt x="68" y="119"/>
                  </a:cubicBezTo>
                  <a:cubicBezTo>
                    <a:pt x="365" y="68"/>
                    <a:pt x="365" y="68"/>
                    <a:pt x="365" y="68"/>
                  </a:cubicBezTo>
                  <a:cubicBezTo>
                    <a:pt x="429" y="0"/>
                    <a:pt x="429" y="0"/>
                    <a:pt x="429" y="0"/>
                  </a:cubicBezTo>
                  <a:cubicBezTo>
                    <a:pt x="675" y="248"/>
                    <a:pt x="675" y="248"/>
                    <a:pt x="675" y="248"/>
                  </a:cubicBezTo>
                  <a:cubicBezTo>
                    <a:pt x="618" y="309"/>
                    <a:pt x="618" y="309"/>
                    <a:pt x="618" y="309"/>
                  </a:cubicBezTo>
                  <a:cubicBezTo>
                    <a:pt x="597" y="416"/>
                    <a:pt x="597" y="416"/>
                    <a:pt x="597" y="416"/>
                  </a:cubicBezTo>
                  <a:lnTo>
                    <a:pt x="493" y="51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5" name="Freeform 431"/>
            <p:cNvSpPr>
              <a:spLocks noChangeArrowheads="1"/>
            </p:cNvSpPr>
            <p:nvPr/>
          </p:nvSpPr>
          <p:spPr bwMode="auto">
            <a:xfrm>
              <a:off x="4363570" y="1744822"/>
              <a:ext cx="130175" cy="133350"/>
            </a:xfrm>
            <a:custGeom>
              <a:avLst/>
              <a:gdLst>
                <a:gd name="T0" fmla="*/ 285 w 361"/>
                <a:gd name="T1" fmla="*/ 370 h 371"/>
                <a:gd name="T2" fmla="*/ 285 w 361"/>
                <a:gd name="T3" fmla="*/ 370 h 371"/>
                <a:gd name="T4" fmla="*/ 235 w 361"/>
                <a:gd name="T5" fmla="*/ 352 h 371"/>
                <a:gd name="T6" fmla="*/ 0 w 361"/>
                <a:gd name="T7" fmla="*/ 115 h 371"/>
                <a:gd name="T8" fmla="*/ 32 w 361"/>
                <a:gd name="T9" fmla="*/ 86 h 371"/>
                <a:gd name="T10" fmla="*/ 264 w 361"/>
                <a:gd name="T11" fmla="*/ 320 h 371"/>
                <a:gd name="T12" fmla="*/ 303 w 361"/>
                <a:gd name="T13" fmla="*/ 320 h 371"/>
                <a:gd name="T14" fmla="*/ 303 w 361"/>
                <a:gd name="T15" fmla="*/ 284 h 371"/>
                <a:gd name="T16" fmla="*/ 50 w 361"/>
                <a:gd name="T17" fmla="*/ 29 h 371"/>
                <a:gd name="T18" fmla="*/ 82 w 361"/>
                <a:gd name="T19" fmla="*/ 0 h 371"/>
                <a:gd name="T20" fmla="*/ 332 w 361"/>
                <a:gd name="T21" fmla="*/ 255 h 371"/>
                <a:gd name="T22" fmla="*/ 332 w 361"/>
                <a:gd name="T23" fmla="*/ 352 h 371"/>
                <a:gd name="T24" fmla="*/ 285 w 361"/>
                <a:gd name="T25" fmla="*/ 3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71">
                  <a:moveTo>
                    <a:pt x="285" y="370"/>
                  </a:moveTo>
                  <a:lnTo>
                    <a:pt x="285" y="370"/>
                  </a:lnTo>
                  <a:cubicBezTo>
                    <a:pt x="268" y="370"/>
                    <a:pt x="250" y="367"/>
                    <a:pt x="235" y="352"/>
                  </a:cubicBezTo>
                  <a:cubicBezTo>
                    <a:pt x="0" y="115"/>
                    <a:pt x="0" y="115"/>
                    <a:pt x="0" y="115"/>
                  </a:cubicBezTo>
                  <a:cubicBezTo>
                    <a:pt x="32" y="86"/>
                    <a:pt x="32" y="86"/>
                    <a:pt x="32" y="86"/>
                  </a:cubicBezTo>
                  <a:cubicBezTo>
                    <a:pt x="264" y="320"/>
                    <a:pt x="264" y="320"/>
                    <a:pt x="264" y="320"/>
                  </a:cubicBezTo>
                  <a:cubicBezTo>
                    <a:pt x="275" y="331"/>
                    <a:pt x="293" y="331"/>
                    <a:pt x="303" y="320"/>
                  </a:cubicBezTo>
                  <a:cubicBezTo>
                    <a:pt x="314" y="313"/>
                    <a:pt x="314" y="295"/>
                    <a:pt x="303" y="284"/>
                  </a:cubicBezTo>
                  <a:cubicBezTo>
                    <a:pt x="50" y="29"/>
                    <a:pt x="50" y="29"/>
                    <a:pt x="50" y="29"/>
                  </a:cubicBezTo>
                  <a:cubicBezTo>
                    <a:pt x="82" y="0"/>
                    <a:pt x="82" y="0"/>
                    <a:pt x="82" y="0"/>
                  </a:cubicBezTo>
                  <a:cubicBezTo>
                    <a:pt x="332" y="255"/>
                    <a:pt x="332" y="255"/>
                    <a:pt x="332" y="255"/>
                  </a:cubicBezTo>
                  <a:cubicBezTo>
                    <a:pt x="360" y="280"/>
                    <a:pt x="360" y="323"/>
                    <a:pt x="332" y="352"/>
                  </a:cubicBezTo>
                  <a:cubicBezTo>
                    <a:pt x="321" y="367"/>
                    <a:pt x="303" y="370"/>
                    <a:pt x="285" y="37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6" name="Freeform 432"/>
            <p:cNvSpPr>
              <a:spLocks noChangeArrowheads="1"/>
            </p:cNvSpPr>
            <p:nvPr/>
          </p:nvSpPr>
          <p:spPr bwMode="auto">
            <a:xfrm>
              <a:off x="4227045" y="1625759"/>
              <a:ext cx="168275" cy="254000"/>
            </a:xfrm>
            <a:custGeom>
              <a:avLst/>
              <a:gdLst>
                <a:gd name="T0" fmla="*/ 393 w 469"/>
                <a:gd name="T1" fmla="*/ 704 h 705"/>
                <a:gd name="T2" fmla="*/ 393 w 469"/>
                <a:gd name="T3" fmla="*/ 704 h 705"/>
                <a:gd name="T4" fmla="*/ 343 w 469"/>
                <a:gd name="T5" fmla="*/ 682 h 705"/>
                <a:gd name="T6" fmla="*/ 79 w 469"/>
                <a:gd name="T7" fmla="*/ 416 h 705"/>
                <a:gd name="T8" fmla="*/ 57 w 469"/>
                <a:gd name="T9" fmla="*/ 309 h 705"/>
                <a:gd name="T10" fmla="*/ 0 w 469"/>
                <a:gd name="T11" fmla="*/ 248 h 705"/>
                <a:gd name="T12" fmla="*/ 243 w 469"/>
                <a:gd name="T13" fmla="*/ 0 h 705"/>
                <a:gd name="T14" fmla="*/ 311 w 469"/>
                <a:gd name="T15" fmla="*/ 68 h 705"/>
                <a:gd name="T16" fmla="*/ 468 w 469"/>
                <a:gd name="T17" fmla="*/ 97 h 705"/>
                <a:gd name="T18" fmla="*/ 461 w 469"/>
                <a:gd name="T19" fmla="*/ 137 h 705"/>
                <a:gd name="T20" fmla="*/ 293 w 469"/>
                <a:gd name="T21" fmla="*/ 108 h 705"/>
                <a:gd name="T22" fmla="*/ 243 w 469"/>
                <a:gd name="T23" fmla="*/ 61 h 705"/>
                <a:gd name="T24" fmla="*/ 57 w 469"/>
                <a:gd name="T25" fmla="*/ 248 h 705"/>
                <a:gd name="T26" fmla="*/ 96 w 469"/>
                <a:gd name="T27" fmla="*/ 287 h 705"/>
                <a:gd name="T28" fmla="*/ 118 w 469"/>
                <a:gd name="T29" fmla="*/ 395 h 705"/>
                <a:gd name="T30" fmla="*/ 375 w 469"/>
                <a:gd name="T31" fmla="*/ 653 h 705"/>
                <a:gd name="T32" fmla="*/ 411 w 469"/>
                <a:gd name="T33" fmla="*/ 653 h 705"/>
                <a:gd name="T34" fmla="*/ 411 w 469"/>
                <a:gd name="T35" fmla="*/ 614 h 705"/>
                <a:gd name="T36" fmla="*/ 268 w 469"/>
                <a:gd name="T37" fmla="*/ 467 h 705"/>
                <a:gd name="T38" fmla="*/ 296 w 469"/>
                <a:gd name="T39" fmla="*/ 438 h 705"/>
                <a:gd name="T40" fmla="*/ 443 w 469"/>
                <a:gd name="T41" fmla="*/ 585 h 705"/>
                <a:gd name="T42" fmla="*/ 443 w 469"/>
                <a:gd name="T43" fmla="*/ 682 h 705"/>
                <a:gd name="T44" fmla="*/ 393 w 469"/>
                <a:gd name="T45" fmla="*/ 704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705">
                  <a:moveTo>
                    <a:pt x="393" y="704"/>
                  </a:moveTo>
                  <a:lnTo>
                    <a:pt x="393" y="704"/>
                  </a:lnTo>
                  <a:cubicBezTo>
                    <a:pt x="375" y="704"/>
                    <a:pt x="357" y="697"/>
                    <a:pt x="343" y="682"/>
                  </a:cubicBezTo>
                  <a:cubicBezTo>
                    <a:pt x="79" y="416"/>
                    <a:pt x="79" y="416"/>
                    <a:pt x="79" y="416"/>
                  </a:cubicBezTo>
                  <a:cubicBezTo>
                    <a:pt x="57" y="309"/>
                    <a:pt x="57" y="309"/>
                    <a:pt x="57" y="309"/>
                  </a:cubicBezTo>
                  <a:cubicBezTo>
                    <a:pt x="0" y="248"/>
                    <a:pt x="0" y="248"/>
                    <a:pt x="0" y="248"/>
                  </a:cubicBezTo>
                  <a:cubicBezTo>
                    <a:pt x="243" y="0"/>
                    <a:pt x="243" y="0"/>
                    <a:pt x="243" y="0"/>
                  </a:cubicBezTo>
                  <a:cubicBezTo>
                    <a:pt x="311" y="68"/>
                    <a:pt x="311" y="68"/>
                    <a:pt x="311" y="68"/>
                  </a:cubicBezTo>
                  <a:cubicBezTo>
                    <a:pt x="468" y="97"/>
                    <a:pt x="468" y="97"/>
                    <a:pt x="468" y="97"/>
                  </a:cubicBezTo>
                  <a:cubicBezTo>
                    <a:pt x="461" y="137"/>
                    <a:pt x="461" y="137"/>
                    <a:pt x="461" y="137"/>
                  </a:cubicBezTo>
                  <a:cubicBezTo>
                    <a:pt x="293" y="108"/>
                    <a:pt x="293" y="108"/>
                    <a:pt x="293" y="108"/>
                  </a:cubicBezTo>
                  <a:cubicBezTo>
                    <a:pt x="243" y="61"/>
                    <a:pt x="243" y="61"/>
                    <a:pt x="243" y="61"/>
                  </a:cubicBezTo>
                  <a:cubicBezTo>
                    <a:pt x="57" y="248"/>
                    <a:pt x="57" y="248"/>
                    <a:pt x="57" y="248"/>
                  </a:cubicBezTo>
                  <a:cubicBezTo>
                    <a:pt x="96" y="287"/>
                    <a:pt x="96" y="287"/>
                    <a:pt x="96" y="287"/>
                  </a:cubicBezTo>
                  <a:cubicBezTo>
                    <a:pt x="118" y="395"/>
                    <a:pt x="118" y="395"/>
                    <a:pt x="118" y="395"/>
                  </a:cubicBezTo>
                  <a:cubicBezTo>
                    <a:pt x="375" y="653"/>
                    <a:pt x="375" y="653"/>
                    <a:pt x="375" y="653"/>
                  </a:cubicBezTo>
                  <a:cubicBezTo>
                    <a:pt x="382" y="664"/>
                    <a:pt x="400" y="664"/>
                    <a:pt x="411" y="653"/>
                  </a:cubicBezTo>
                  <a:cubicBezTo>
                    <a:pt x="421" y="643"/>
                    <a:pt x="421" y="625"/>
                    <a:pt x="411" y="614"/>
                  </a:cubicBezTo>
                  <a:cubicBezTo>
                    <a:pt x="268" y="467"/>
                    <a:pt x="268" y="467"/>
                    <a:pt x="268" y="467"/>
                  </a:cubicBezTo>
                  <a:cubicBezTo>
                    <a:pt x="296" y="438"/>
                    <a:pt x="296" y="438"/>
                    <a:pt x="296" y="438"/>
                  </a:cubicBezTo>
                  <a:cubicBezTo>
                    <a:pt x="443" y="585"/>
                    <a:pt x="443" y="585"/>
                    <a:pt x="443" y="585"/>
                  </a:cubicBezTo>
                  <a:cubicBezTo>
                    <a:pt x="468" y="610"/>
                    <a:pt x="468" y="653"/>
                    <a:pt x="443" y="682"/>
                  </a:cubicBezTo>
                  <a:cubicBezTo>
                    <a:pt x="429" y="697"/>
                    <a:pt x="411" y="704"/>
                    <a:pt x="393" y="704"/>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7" name="Freeform 433"/>
            <p:cNvSpPr>
              <a:spLocks noChangeArrowheads="1"/>
            </p:cNvSpPr>
            <p:nvPr/>
          </p:nvSpPr>
          <p:spPr bwMode="auto">
            <a:xfrm>
              <a:off x="4352458" y="1701959"/>
              <a:ext cx="150812" cy="139700"/>
            </a:xfrm>
            <a:custGeom>
              <a:avLst/>
              <a:gdLst>
                <a:gd name="T0" fmla="*/ 346 w 418"/>
                <a:gd name="T1" fmla="*/ 388 h 389"/>
                <a:gd name="T2" fmla="*/ 346 w 418"/>
                <a:gd name="T3" fmla="*/ 388 h 389"/>
                <a:gd name="T4" fmla="*/ 300 w 418"/>
                <a:gd name="T5" fmla="*/ 370 h 389"/>
                <a:gd name="T6" fmla="*/ 85 w 418"/>
                <a:gd name="T7" fmla="*/ 155 h 389"/>
                <a:gd name="T8" fmla="*/ 114 w 418"/>
                <a:gd name="T9" fmla="*/ 122 h 389"/>
                <a:gd name="T10" fmla="*/ 328 w 418"/>
                <a:gd name="T11" fmla="*/ 338 h 389"/>
                <a:gd name="T12" fmla="*/ 367 w 418"/>
                <a:gd name="T13" fmla="*/ 338 h 389"/>
                <a:gd name="T14" fmla="*/ 375 w 418"/>
                <a:gd name="T15" fmla="*/ 320 h 389"/>
                <a:gd name="T16" fmla="*/ 367 w 418"/>
                <a:gd name="T17" fmla="*/ 302 h 389"/>
                <a:gd name="T18" fmla="*/ 110 w 418"/>
                <a:gd name="T19" fmla="*/ 43 h 389"/>
                <a:gd name="T20" fmla="*/ 7 w 418"/>
                <a:gd name="T21" fmla="*/ 65 h 389"/>
                <a:gd name="T22" fmla="*/ 0 w 418"/>
                <a:gd name="T23" fmla="*/ 22 h 389"/>
                <a:gd name="T24" fmla="*/ 124 w 418"/>
                <a:gd name="T25" fmla="*/ 0 h 389"/>
                <a:gd name="T26" fmla="*/ 396 w 418"/>
                <a:gd name="T27" fmla="*/ 270 h 389"/>
                <a:gd name="T28" fmla="*/ 417 w 418"/>
                <a:gd name="T29" fmla="*/ 320 h 389"/>
                <a:gd name="T30" fmla="*/ 396 w 418"/>
                <a:gd name="T31" fmla="*/ 370 h 389"/>
                <a:gd name="T32" fmla="*/ 346 w 418"/>
                <a:gd name="T33" fmla="*/ 388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 h="389">
                  <a:moveTo>
                    <a:pt x="346" y="388"/>
                  </a:moveTo>
                  <a:lnTo>
                    <a:pt x="346" y="388"/>
                  </a:lnTo>
                  <a:cubicBezTo>
                    <a:pt x="328" y="388"/>
                    <a:pt x="310" y="381"/>
                    <a:pt x="300" y="370"/>
                  </a:cubicBezTo>
                  <a:cubicBezTo>
                    <a:pt x="85" y="155"/>
                    <a:pt x="85" y="155"/>
                    <a:pt x="85" y="155"/>
                  </a:cubicBezTo>
                  <a:cubicBezTo>
                    <a:pt x="114" y="122"/>
                    <a:pt x="114" y="122"/>
                    <a:pt x="114" y="122"/>
                  </a:cubicBezTo>
                  <a:cubicBezTo>
                    <a:pt x="328" y="338"/>
                    <a:pt x="328" y="338"/>
                    <a:pt x="328" y="338"/>
                  </a:cubicBezTo>
                  <a:cubicBezTo>
                    <a:pt x="339" y="348"/>
                    <a:pt x="357" y="348"/>
                    <a:pt x="367" y="338"/>
                  </a:cubicBezTo>
                  <a:cubicBezTo>
                    <a:pt x="371" y="334"/>
                    <a:pt x="375" y="327"/>
                    <a:pt x="375" y="320"/>
                  </a:cubicBezTo>
                  <a:cubicBezTo>
                    <a:pt x="375" y="313"/>
                    <a:pt x="371" y="305"/>
                    <a:pt x="367" y="302"/>
                  </a:cubicBezTo>
                  <a:cubicBezTo>
                    <a:pt x="110" y="43"/>
                    <a:pt x="110" y="43"/>
                    <a:pt x="110" y="43"/>
                  </a:cubicBezTo>
                  <a:cubicBezTo>
                    <a:pt x="7" y="65"/>
                    <a:pt x="7" y="65"/>
                    <a:pt x="7" y="65"/>
                  </a:cubicBezTo>
                  <a:cubicBezTo>
                    <a:pt x="0" y="22"/>
                    <a:pt x="0" y="22"/>
                    <a:pt x="0" y="22"/>
                  </a:cubicBezTo>
                  <a:cubicBezTo>
                    <a:pt x="124" y="0"/>
                    <a:pt x="124" y="0"/>
                    <a:pt x="124" y="0"/>
                  </a:cubicBezTo>
                  <a:cubicBezTo>
                    <a:pt x="396" y="270"/>
                    <a:pt x="396" y="270"/>
                    <a:pt x="396" y="270"/>
                  </a:cubicBezTo>
                  <a:cubicBezTo>
                    <a:pt x="410" y="284"/>
                    <a:pt x="417" y="302"/>
                    <a:pt x="417" y="320"/>
                  </a:cubicBezTo>
                  <a:cubicBezTo>
                    <a:pt x="417" y="338"/>
                    <a:pt x="410" y="356"/>
                    <a:pt x="396" y="370"/>
                  </a:cubicBezTo>
                  <a:cubicBezTo>
                    <a:pt x="382" y="381"/>
                    <a:pt x="367" y="388"/>
                    <a:pt x="346" y="388"/>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8" name="Freeform 434"/>
            <p:cNvSpPr>
              <a:spLocks noChangeArrowheads="1"/>
            </p:cNvSpPr>
            <p:nvPr/>
          </p:nvSpPr>
          <p:spPr bwMode="auto">
            <a:xfrm>
              <a:off x="4323883" y="1776572"/>
              <a:ext cx="130175" cy="114300"/>
            </a:xfrm>
            <a:custGeom>
              <a:avLst/>
              <a:gdLst>
                <a:gd name="T0" fmla="*/ 289 w 362"/>
                <a:gd name="T1" fmla="*/ 316 h 317"/>
                <a:gd name="T2" fmla="*/ 289 w 362"/>
                <a:gd name="T3" fmla="*/ 316 h 317"/>
                <a:gd name="T4" fmla="*/ 243 w 362"/>
                <a:gd name="T5" fmla="*/ 299 h 317"/>
                <a:gd name="T6" fmla="*/ 0 w 362"/>
                <a:gd name="T7" fmla="*/ 51 h 317"/>
                <a:gd name="T8" fmla="*/ 28 w 362"/>
                <a:gd name="T9" fmla="*/ 22 h 317"/>
                <a:gd name="T10" fmla="*/ 271 w 362"/>
                <a:gd name="T11" fmla="*/ 266 h 317"/>
                <a:gd name="T12" fmla="*/ 311 w 362"/>
                <a:gd name="T13" fmla="*/ 266 h 317"/>
                <a:gd name="T14" fmla="*/ 318 w 362"/>
                <a:gd name="T15" fmla="*/ 248 h 317"/>
                <a:gd name="T16" fmla="*/ 311 w 362"/>
                <a:gd name="T17" fmla="*/ 230 h 317"/>
                <a:gd name="T18" fmla="*/ 111 w 362"/>
                <a:gd name="T19" fmla="*/ 29 h 317"/>
                <a:gd name="T20" fmla="*/ 139 w 362"/>
                <a:gd name="T21" fmla="*/ 0 h 317"/>
                <a:gd name="T22" fmla="*/ 339 w 362"/>
                <a:gd name="T23" fmla="*/ 198 h 317"/>
                <a:gd name="T24" fmla="*/ 361 w 362"/>
                <a:gd name="T25" fmla="*/ 248 h 317"/>
                <a:gd name="T26" fmla="*/ 339 w 362"/>
                <a:gd name="T27" fmla="*/ 299 h 317"/>
                <a:gd name="T28" fmla="*/ 289 w 362"/>
                <a:gd name="T29"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2" h="317">
                  <a:moveTo>
                    <a:pt x="289" y="316"/>
                  </a:moveTo>
                  <a:lnTo>
                    <a:pt x="289" y="316"/>
                  </a:lnTo>
                  <a:cubicBezTo>
                    <a:pt x="271" y="316"/>
                    <a:pt x="254" y="309"/>
                    <a:pt x="243" y="299"/>
                  </a:cubicBezTo>
                  <a:cubicBezTo>
                    <a:pt x="0" y="51"/>
                    <a:pt x="0" y="51"/>
                    <a:pt x="0" y="51"/>
                  </a:cubicBezTo>
                  <a:cubicBezTo>
                    <a:pt x="28" y="22"/>
                    <a:pt x="28" y="22"/>
                    <a:pt x="28" y="22"/>
                  </a:cubicBezTo>
                  <a:cubicBezTo>
                    <a:pt x="271" y="266"/>
                    <a:pt x="271" y="266"/>
                    <a:pt x="271" y="266"/>
                  </a:cubicBezTo>
                  <a:cubicBezTo>
                    <a:pt x="282" y="277"/>
                    <a:pt x="300" y="277"/>
                    <a:pt x="311" y="266"/>
                  </a:cubicBezTo>
                  <a:cubicBezTo>
                    <a:pt x="314" y="263"/>
                    <a:pt x="318" y="255"/>
                    <a:pt x="318" y="248"/>
                  </a:cubicBezTo>
                  <a:cubicBezTo>
                    <a:pt x="318" y="241"/>
                    <a:pt x="314" y="234"/>
                    <a:pt x="311" y="230"/>
                  </a:cubicBezTo>
                  <a:cubicBezTo>
                    <a:pt x="111" y="29"/>
                    <a:pt x="111" y="29"/>
                    <a:pt x="111" y="29"/>
                  </a:cubicBezTo>
                  <a:cubicBezTo>
                    <a:pt x="139" y="0"/>
                    <a:pt x="139" y="0"/>
                    <a:pt x="139" y="0"/>
                  </a:cubicBezTo>
                  <a:cubicBezTo>
                    <a:pt x="339" y="198"/>
                    <a:pt x="339" y="198"/>
                    <a:pt x="339" y="198"/>
                  </a:cubicBezTo>
                  <a:cubicBezTo>
                    <a:pt x="354" y="212"/>
                    <a:pt x="361" y="230"/>
                    <a:pt x="361" y="248"/>
                  </a:cubicBezTo>
                  <a:cubicBezTo>
                    <a:pt x="361" y="266"/>
                    <a:pt x="354" y="284"/>
                    <a:pt x="339" y="299"/>
                  </a:cubicBezTo>
                  <a:cubicBezTo>
                    <a:pt x="325" y="309"/>
                    <a:pt x="307" y="316"/>
                    <a:pt x="289" y="31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9" name="Freeform 435"/>
            <p:cNvSpPr>
              <a:spLocks noChangeArrowheads="1"/>
            </p:cNvSpPr>
            <p:nvPr/>
          </p:nvSpPr>
          <p:spPr bwMode="auto">
            <a:xfrm>
              <a:off x="4431833" y="1827372"/>
              <a:ext cx="142875" cy="149225"/>
            </a:xfrm>
            <a:custGeom>
              <a:avLst/>
              <a:gdLst>
                <a:gd name="T0" fmla="*/ 0 w 397"/>
                <a:gd name="T1" fmla="*/ 212 h 414"/>
                <a:gd name="T2" fmla="*/ 0 w 397"/>
                <a:gd name="T3" fmla="*/ 212 h 414"/>
                <a:gd name="T4" fmla="*/ 200 w 397"/>
                <a:gd name="T5" fmla="*/ 413 h 414"/>
                <a:gd name="T6" fmla="*/ 396 w 397"/>
                <a:gd name="T7" fmla="*/ 212 h 414"/>
                <a:gd name="T8" fmla="*/ 336 w 397"/>
                <a:gd name="T9" fmla="*/ 68 h 414"/>
                <a:gd name="T10" fmla="*/ 364 w 397"/>
                <a:gd name="T11" fmla="*/ 40 h 414"/>
                <a:gd name="T12" fmla="*/ 314 w 397"/>
                <a:gd name="T13" fmla="*/ 0 h 414"/>
                <a:gd name="T14" fmla="*/ 282 w 397"/>
                <a:gd name="T15" fmla="*/ 33 h 414"/>
                <a:gd name="T16" fmla="*/ 200 w 397"/>
                <a:gd name="T17" fmla="*/ 14 h 414"/>
                <a:gd name="T18" fmla="*/ 0 w 397"/>
                <a:gd name="T19" fmla="*/ 2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7" h="414">
                  <a:moveTo>
                    <a:pt x="0" y="212"/>
                  </a:moveTo>
                  <a:lnTo>
                    <a:pt x="0" y="212"/>
                  </a:lnTo>
                  <a:cubicBezTo>
                    <a:pt x="0" y="323"/>
                    <a:pt x="89" y="413"/>
                    <a:pt x="200" y="413"/>
                  </a:cubicBezTo>
                  <a:cubicBezTo>
                    <a:pt x="307" y="413"/>
                    <a:pt x="396" y="323"/>
                    <a:pt x="396" y="212"/>
                  </a:cubicBezTo>
                  <a:cubicBezTo>
                    <a:pt x="396" y="155"/>
                    <a:pt x="375" y="104"/>
                    <a:pt x="336" y="68"/>
                  </a:cubicBezTo>
                  <a:cubicBezTo>
                    <a:pt x="364" y="40"/>
                    <a:pt x="364" y="40"/>
                    <a:pt x="364" y="40"/>
                  </a:cubicBezTo>
                  <a:cubicBezTo>
                    <a:pt x="350" y="25"/>
                    <a:pt x="332" y="11"/>
                    <a:pt x="314" y="0"/>
                  </a:cubicBezTo>
                  <a:cubicBezTo>
                    <a:pt x="282" y="33"/>
                    <a:pt x="282" y="33"/>
                    <a:pt x="282" y="33"/>
                  </a:cubicBezTo>
                  <a:cubicBezTo>
                    <a:pt x="257" y="22"/>
                    <a:pt x="229" y="14"/>
                    <a:pt x="200" y="14"/>
                  </a:cubicBezTo>
                  <a:cubicBezTo>
                    <a:pt x="89" y="14"/>
                    <a:pt x="0" y="104"/>
                    <a:pt x="0" y="21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0" name="Freeform 436"/>
            <p:cNvSpPr>
              <a:spLocks noChangeArrowheads="1"/>
            </p:cNvSpPr>
            <p:nvPr/>
          </p:nvSpPr>
          <p:spPr bwMode="auto">
            <a:xfrm>
              <a:off x="4447708" y="1849597"/>
              <a:ext cx="109537" cy="109537"/>
            </a:xfrm>
            <a:custGeom>
              <a:avLst/>
              <a:gdLst>
                <a:gd name="T0" fmla="*/ 254 w 305"/>
                <a:gd name="T1" fmla="*/ 40 h 306"/>
                <a:gd name="T2" fmla="*/ 254 w 305"/>
                <a:gd name="T3" fmla="*/ 40 h 306"/>
                <a:gd name="T4" fmla="*/ 225 w 305"/>
                <a:gd name="T5" fmla="*/ 72 h 306"/>
                <a:gd name="T6" fmla="*/ 261 w 305"/>
                <a:gd name="T7" fmla="*/ 151 h 306"/>
                <a:gd name="T8" fmla="*/ 154 w 305"/>
                <a:gd name="T9" fmla="*/ 262 h 306"/>
                <a:gd name="T10" fmla="*/ 43 w 305"/>
                <a:gd name="T11" fmla="*/ 151 h 306"/>
                <a:gd name="T12" fmla="*/ 154 w 305"/>
                <a:gd name="T13" fmla="*/ 43 h 306"/>
                <a:gd name="T14" fmla="*/ 165 w 305"/>
                <a:gd name="T15" fmla="*/ 43 h 306"/>
                <a:gd name="T16" fmla="*/ 200 w 305"/>
                <a:gd name="T17" fmla="*/ 7 h 306"/>
                <a:gd name="T18" fmla="*/ 154 w 305"/>
                <a:gd name="T19" fmla="*/ 0 h 306"/>
                <a:gd name="T20" fmla="*/ 0 w 305"/>
                <a:gd name="T21" fmla="*/ 151 h 306"/>
                <a:gd name="T22" fmla="*/ 154 w 305"/>
                <a:gd name="T23" fmla="*/ 305 h 306"/>
                <a:gd name="T24" fmla="*/ 304 w 305"/>
                <a:gd name="T25" fmla="*/ 151 h 306"/>
                <a:gd name="T26" fmla="*/ 254 w 305"/>
                <a:gd name="T27" fmla="*/ 4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6">
                  <a:moveTo>
                    <a:pt x="254" y="40"/>
                  </a:moveTo>
                  <a:lnTo>
                    <a:pt x="254" y="40"/>
                  </a:lnTo>
                  <a:cubicBezTo>
                    <a:pt x="225" y="72"/>
                    <a:pt x="225" y="72"/>
                    <a:pt x="225" y="72"/>
                  </a:cubicBezTo>
                  <a:cubicBezTo>
                    <a:pt x="247" y="90"/>
                    <a:pt x="261" y="119"/>
                    <a:pt x="261" y="151"/>
                  </a:cubicBezTo>
                  <a:cubicBezTo>
                    <a:pt x="261" y="212"/>
                    <a:pt x="215" y="262"/>
                    <a:pt x="154" y="262"/>
                  </a:cubicBezTo>
                  <a:cubicBezTo>
                    <a:pt x="93" y="262"/>
                    <a:pt x="43" y="212"/>
                    <a:pt x="43" y="151"/>
                  </a:cubicBezTo>
                  <a:cubicBezTo>
                    <a:pt x="43" y="94"/>
                    <a:pt x="93" y="43"/>
                    <a:pt x="154" y="43"/>
                  </a:cubicBezTo>
                  <a:cubicBezTo>
                    <a:pt x="157" y="43"/>
                    <a:pt x="161" y="43"/>
                    <a:pt x="165" y="43"/>
                  </a:cubicBezTo>
                  <a:cubicBezTo>
                    <a:pt x="200" y="7"/>
                    <a:pt x="200" y="7"/>
                    <a:pt x="200" y="7"/>
                  </a:cubicBezTo>
                  <a:cubicBezTo>
                    <a:pt x="186" y="4"/>
                    <a:pt x="168" y="0"/>
                    <a:pt x="154" y="0"/>
                  </a:cubicBezTo>
                  <a:cubicBezTo>
                    <a:pt x="68" y="0"/>
                    <a:pt x="0" y="68"/>
                    <a:pt x="0" y="151"/>
                  </a:cubicBezTo>
                  <a:cubicBezTo>
                    <a:pt x="0" y="237"/>
                    <a:pt x="68" y="305"/>
                    <a:pt x="154" y="305"/>
                  </a:cubicBezTo>
                  <a:cubicBezTo>
                    <a:pt x="236" y="305"/>
                    <a:pt x="304" y="237"/>
                    <a:pt x="304" y="151"/>
                  </a:cubicBezTo>
                  <a:cubicBezTo>
                    <a:pt x="304" y="108"/>
                    <a:pt x="286" y="68"/>
                    <a:pt x="254" y="4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1" name="Freeform 437"/>
            <p:cNvSpPr>
              <a:spLocks noChangeArrowheads="1"/>
            </p:cNvSpPr>
            <p:nvPr/>
          </p:nvSpPr>
          <p:spPr bwMode="auto">
            <a:xfrm>
              <a:off x="4415958" y="1817847"/>
              <a:ext cx="174625" cy="174625"/>
            </a:xfrm>
            <a:custGeom>
              <a:avLst/>
              <a:gdLst>
                <a:gd name="T0" fmla="*/ 407 w 483"/>
                <a:gd name="T1" fmla="*/ 69 h 486"/>
                <a:gd name="T2" fmla="*/ 407 w 483"/>
                <a:gd name="T3" fmla="*/ 69 h 486"/>
                <a:gd name="T4" fmla="*/ 379 w 483"/>
                <a:gd name="T5" fmla="*/ 97 h 486"/>
                <a:gd name="T6" fmla="*/ 439 w 483"/>
                <a:gd name="T7" fmla="*/ 241 h 486"/>
                <a:gd name="T8" fmla="*/ 243 w 483"/>
                <a:gd name="T9" fmla="*/ 442 h 486"/>
                <a:gd name="T10" fmla="*/ 43 w 483"/>
                <a:gd name="T11" fmla="*/ 241 h 486"/>
                <a:gd name="T12" fmla="*/ 243 w 483"/>
                <a:gd name="T13" fmla="*/ 43 h 486"/>
                <a:gd name="T14" fmla="*/ 325 w 483"/>
                <a:gd name="T15" fmla="*/ 62 h 486"/>
                <a:gd name="T16" fmla="*/ 357 w 483"/>
                <a:gd name="T17" fmla="*/ 29 h 486"/>
                <a:gd name="T18" fmla="*/ 243 w 483"/>
                <a:gd name="T19" fmla="*/ 0 h 486"/>
                <a:gd name="T20" fmla="*/ 0 w 483"/>
                <a:gd name="T21" fmla="*/ 241 h 486"/>
                <a:gd name="T22" fmla="*/ 243 w 483"/>
                <a:gd name="T23" fmla="*/ 485 h 486"/>
                <a:gd name="T24" fmla="*/ 482 w 483"/>
                <a:gd name="T25" fmla="*/ 241 h 486"/>
                <a:gd name="T26" fmla="*/ 407 w 483"/>
                <a:gd name="T27" fmla="*/ 6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86">
                  <a:moveTo>
                    <a:pt x="407" y="69"/>
                  </a:moveTo>
                  <a:lnTo>
                    <a:pt x="407" y="69"/>
                  </a:lnTo>
                  <a:cubicBezTo>
                    <a:pt x="379" y="97"/>
                    <a:pt x="379" y="97"/>
                    <a:pt x="379" y="97"/>
                  </a:cubicBezTo>
                  <a:cubicBezTo>
                    <a:pt x="418" y="133"/>
                    <a:pt x="439" y="184"/>
                    <a:pt x="439" y="241"/>
                  </a:cubicBezTo>
                  <a:cubicBezTo>
                    <a:pt x="439" y="352"/>
                    <a:pt x="350" y="442"/>
                    <a:pt x="243" y="442"/>
                  </a:cubicBezTo>
                  <a:cubicBezTo>
                    <a:pt x="132" y="442"/>
                    <a:pt x="43" y="352"/>
                    <a:pt x="43" y="241"/>
                  </a:cubicBezTo>
                  <a:cubicBezTo>
                    <a:pt x="43" y="133"/>
                    <a:pt x="132" y="43"/>
                    <a:pt x="243" y="43"/>
                  </a:cubicBezTo>
                  <a:cubicBezTo>
                    <a:pt x="272" y="43"/>
                    <a:pt x="300" y="51"/>
                    <a:pt x="325" y="62"/>
                  </a:cubicBezTo>
                  <a:cubicBezTo>
                    <a:pt x="357" y="29"/>
                    <a:pt x="357" y="29"/>
                    <a:pt x="357" y="29"/>
                  </a:cubicBezTo>
                  <a:cubicBezTo>
                    <a:pt x="322" y="11"/>
                    <a:pt x="282" y="0"/>
                    <a:pt x="243" y="0"/>
                  </a:cubicBezTo>
                  <a:cubicBezTo>
                    <a:pt x="107" y="0"/>
                    <a:pt x="0" y="108"/>
                    <a:pt x="0" y="241"/>
                  </a:cubicBezTo>
                  <a:cubicBezTo>
                    <a:pt x="0" y="377"/>
                    <a:pt x="107" y="485"/>
                    <a:pt x="243" y="485"/>
                  </a:cubicBezTo>
                  <a:cubicBezTo>
                    <a:pt x="375" y="485"/>
                    <a:pt x="482" y="377"/>
                    <a:pt x="482" y="241"/>
                  </a:cubicBezTo>
                  <a:cubicBezTo>
                    <a:pt x="482" y="173"/>
                    <a:pt x="454" y="112"/>
                    <a:pt x="407" y="69"/>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2" name="Freeform 438"/>
            <p:cNvSpPr>
              <a:spLocks noChangeArrowheads="1"/>
            </p:cNvSpPr>
            <p:nvPr/>
          </p:nvSpPr>
          <p:spPr bwMode="auto">
            <a:xfrm>
              <a:off x="4536608" y="1824197"/>
              <a:ext cx="3175" cy="1587"/>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3" y="4"/>
                    <a:pt x="3" y="4"/>
                    <a:pt x="0" y="0"/>
                  </a:cubicBezTo>
                  <a:cubicBezTo>
                    <a:pt x="3" y="4"/>
                    <a:pt x="3" y="4"/>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3" name="Freeform 439"/>
            <p:cNvSpPr>
              <a:spLocks noChangeArrowheads="1"/>
            </p:cNvSpPr>
            <p:nvPr/>
          </p:nvSpPr>
          <p:spPr bwMode="auto">
            <a:xfrm>
              <a:off x="4565183" y="1843247"/>
              <a:ext cx="3175" cy="3175"/>
            </a:xfrm>
            <a:custGeom>
              <a:avLst/>
              <a:gdLst>
                <a:gd name="T0" fmla="*/ 7 w 8"/>
                <a:gd name="T1" fmla="*/ 7 h 8"/>
                <a:gd name="T2" fmla="*/ 7 w 8"/>
                <a:gd name="T3" fmla="*/ 7 h 8"/>
                <a:gd name="T4" fmla="*/ 0 w 8"/>
                <a:gd name="T5" fmla="*/ 0 h 8"/>
                <a:gd name="T6" fmla="*/ 7 w 8"/>
                <a:gd name="T7" fmla="*/ 7 h 8"/>
              </a:gdLst>
              <a:ahLst/>
              <a:cxnLst>
                <a:cxn ang="0">
                  <a:pos x="T0" y="T1"/>
                </a:cxn>
                <a:cxn ang="0">
                  <a:pos x="T2" y="T3"/>
                </a:cxn>
                <a:cxn ang="0">
                  <a:pos x="T4" y="T5"/>
                </a:cxn>
                <a:cxn ang="0">
                  <a:pos x="T6" y="T7"/>
                </a:cxn>
              </a:cxnLst>
              <a:rect l="0" t="0" r="r" b="b"/>
              <a:pathLst>
                <a:path w="8" h="8">
                  <a:moveTo>
                    <a:pt x="7" y="7"/>
                  </a:moveTo>
                  <a:lnTo>
                    <a:pt x="7" y="7"/>
                  </a:lnTo>
                  <a:cubicBezTo>
                    <a:pt x="3" y="7"/>
                    <a:pt x="0" y="3"/>
                    <a:pt x="0" y="0"/>
                  </a:cubicBezTo>
                  <a:cubicBezTo>
                    <a:pt x="0" y="3"/>
                    <a:pt x="3" y="7"/>
                    <a:pt x="7" y="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4" name="Freeform 440"/>
            <p:cNvSpPr>
              <a:spLocks noChangeArrowheads="1"/>
            </p:cNvSpPr>
            <p:nvPr/>
          </p:nvSpPr>
          <p:spPr bwMode="auto">
            <a:xfrm>
              <a:off x="4584233" y="1870234"/>
              <a:ext cx="1587" cy="1588"/>
            </a:xfrm>
            <a:custGeom>
              <a:avLst/>
              <a:gdLst>
                <a:gd name="T0" fmla="*/ 0 w 1"/>
                <a:gd name="T1" fmla="*/ 0 h 4"/>
                <a:gd name="T2" fmla="*/ 0 w 1"/>
                <a:gd name="T3" fmla="*/ 0 h 4"/>
                <a:gd name="T4" fmla="*/ 0 w 1"/>
                <a:gd name="T5" fmla="*/ 3 h 4"/>
                <a:gd name="T6" fmla="*/ 0 w 1"/>
                <a:gd name="T7" fmla="*/ 0 h 4"/>
              </a:gdLst>
              <a:ahLst/>
              <a:cxnLst>
                <a:cxn ang="0">
                  <a:pos x="T0" y="T1"/>
                </a:cxn>
                <a:cxn ang="0">
                  <a:pos x="T2" y="T3"/>
                </a:cxn>
                <a:cxn ang="0">
                  <a:pos x="T4" y="T5"/>
                </a:cxn>
                <a:cxn ang="0">
                  <a:pos x="T6" y="T7"/>
                </a:cxn>
              </a:cxnLst>
              <a:rect l="0" t="0" r="r" b="b"/>
              <a:pathLst>
                <a:path w="1" h="4">
                  <a:moveTo>
                    <a:pt x="0" y="0"/>
                  </a:moveTo>
                  <a:lnTo>
                    <a:pt x="0" y="0"/>
                  </a:lnTo>
                  <a:lnTo>
                    <a:pt x="0" y="3"/>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441"/>
            <p:cNvSpPr>
              <a:spLocks noChangeArrowheads="1"/>
            </p:cNvSpPr>
            <p:nvPr/>
          </p:nvSpPr>
          <p:spPr bwMode="auto">
            <a:xfrm>
              <a:off x="4519145" y="1819434"/>
              <a:ext cx="3175" cy="1588"/>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3" y="0"/>
                    <a:pt x="3" y="0"/>
                    <a:pt x="0" y="0"/>
                  </a:cubicBezTo>
                  <a:cubicBezTo>
                    <a:pt x="3" y="0"/>
                    <a:pt x="3" y="0"/>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442"/>
            <p:cNvSpPr>
              <a:spLocks noChangeArrowheads="1"/>
            </p:cNvSpPr>
            <p:nvPr/>
          </p:nvSpPr>
          <p:spPr bwMode="auto">
            <a:xfrm>
              <a:off x="4509620" y="1817847"/>
              <a:ext cx="3175" cy="1587"/>
            </a:xfrm>
            <a:custGeom>
              <a:avLst/>
              <a:gdLst>
                <a:gd name="T0" fmla="*/ 7 w 8"/>
                <a:gd name="T1" fmla="*/ 0 h 1"/>
                <a:gd name="T2" fmla="*/ 7 w 8"/>
                <a:gd name="T3" fmla="*/ 0 h 1"/>
                <a:gd name="T4" fmla="*/ 0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7" y="0"/>
                  </a:lnTo>
                  <a:cubicBezTo>
                    <a:pt x="3" y="0"/>
                    <a:pt x="3" y="0"/>
                    <a:pt x="0" y="0"/>
                  </a:cubicBezTo>
                  <a:cubicBezTo>
                    <a:pt x="3" y="0"/>
                    <a:pt x="3" y="0"/>
                    <a:pt x="7"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443"/>
            <p:cNvSpPr>
              <a:spLocks noChangeArrowheads="1"/>
            </p:cNvSpPr>
            <p:nvPr/>
          </p:nvSpPr>
          <p:spPr bwMode="auto">
            <a:xfrm>
              <a:off x="4528670" y="1821022"/>
              <a:ext cx="3175" cy="1587"/>
            </a:xfrm>
            <a:custGeom>
              <a:avLst/>
              <a:gdLst>
                <a:gd name="T0" fmla="*/ 7 w 8"/>
                <a:gd name="T1" fmla="*/ 4 h 5"/>
                <a:gd name="T2" fmla="*/ 7 w 8"/>
                <a:gd name="T3" fmla="*/ 4 h 5"/>
                <a:gd name="T4" fmla="*/ 0 w 8"/>
                <a:gd name="T5" fmla="*/ 0 h 5"/>
                <a:gd name="T6" fmla="*/ 7 w 8"/>
                <a:gd name="T7" fmla="*/ 4 h 5"/>
              </a:gdLst>
              <a:ahLst/>
              <a:cxnLst>
                <a:cxn ang="0">
                  <a:pos x="T0" y="T1"/>
                </a:cxn>
                <a:cxn ang="0">
                  <a:pos x="T2" y="T3"/>
                </a:cxn>
                <a:cxn ang="0">
                  <a:pos x="T4" y="T5"/>
                </a:cxn>
                <a:cxn ang="0">
                  <a:pos x="T6" y="T7"/>
                </a:cxn>
              </a:cxnLst>
              <a:rect l="0" t="0" r="r" b="b"/>
              <a:pathLst>
                <a:path w="8" h="5">
                  <a:moveTo>
                    <a:pt x="7" y="4"/>
                  </a:moveTo>
                  <a:lnTo>
                    <a:pt x="7" y="4"/>
                  </a:lnTo>
                  <a:cubicBezTo>
                    <a:pt x="7" y="0"/>
                    <a:pt x="3" y="0"/>
                    <a:pt x="0" y="0"/>
                  </a:cubicBezTo>
                  <a:cubicBezTo>
                    <a:pt x="3" y="0"/>
                    <a:pt x="7" y="0"/>
                    <a:pt x="7" y="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444"/>
            <p:cNvSpPr>
              <a:spLocks noChangeArrowheads="1"/>
            </p:cNvSpPr>
            <p:nvPr/>
          </p:nvSpPr>
          <p:spPr bwMode="auto">
            <a:xfrm>
              <a:off x="4422308" y="1940084"/>
              <a:ext cx="80962" cy="53975"/>
            </a:xfrm>
            <a:custGeom>
              <a:avLst/>
              <a:gdLst>
                <a:gd name="T0" fmla="*/ 0 w 226"/>
                <a:gd name="T1" fmla="*/ 0 h 148"/>
                <a:gd name="T2" fmla="*/ 0 w 226"/>
                <a:gd name="T3" fmla="*/ 0 h 148"/>
                <a:gd name="T4" fmla="*/ 225 w 226"/>
                <a:gd name="T5" fmla="*/ 147 h 148"/>
                <a:gd name="T6" fmla="*/ 225 w 226"/>
                <a:gd name="T7" fmla="*/ 147 h 148"/>
                <a:gd name="T8" fmla="*/ 0 w 226"/>
                <a:gd name="T9" fmla="*/ 0 h 148"/>
              </a:gdLst>
              <a:ahLst/>
              <a:cxnLst>
                <a:cxn ang="0">
                  <a:pos x="T0" y="T1"/>
                </a:cxn>
                <a:cxn ang="0">
                  <a:pos x="T2" y="T3"/>
                </a:cxn>
                <a:cxn ang="0">
                  <a:pos x="T4" y="T5"/>
                </a:cxn>
                <a:cxn ang="0">
                  <a:pos x="T6" y="T7"/>
                </a:cxn>
                <a:cxn ang="0">
                  <a:pos x="T8" y="T9"/>
                </a:cxn>
              </a:cxnLst>
              <a:rect l="0" t="0" r="r" b="b"/>
              <a:pathLst>
                <a:path w="226" h="148">
                  <a:moveTo>
                    <a:pt x="0" y="0"/>
                  </a:moveTo>
                  <a:lnTo>
                    <a:pt x="0" y="0"/>
                  </a:lnTo>
                  <a:cubicBezTo>
                    <a:pt x="39" y="86"/>
                    <a:pt x="125" y="147"/>
                    <a:pt x="225" y="147"/>
                  </a:cubicBezTo>
                  <a:lnTo>
                    <a:pt x="225" y="147"/>
                  </a:lnTo>
                  <a:cubicBezTo>
                    <a:pt x="125" y="147"/>
                    <a:pt x="39" y="86"/>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445"/>
            <p:cNvSpPr>
              <a:spLocks noChangeArrowheads="1"/>
            </p:cNvSpPr>
            <p:nvPr/>
          </p:nvSpPr>
          <p:spPr bwMode="auto">
            <a:xfrm>
              <a:off x="4247683" y="1647984"/>
              <a:ext cx="239712" cy="225425"/>
            </a:xfrm>
            <a:custGeom>
              <a:avLst/>
              <a:gdLst>
                <a:gd name="T0" fmla="*/ 486 w 666"/>
                <a:gd name="T1" fmla="*/ 625 h 626"/>
                <a:gd name="T2" fmla="*/ 486 w 666"/>
                <a:gd name="T3" fmla="*/ 625 h 626"/>
                <a:gd name="T4" fmla="*/ 511 w 666"/>
                <a:gd name="T5" fmla="*/ 575 h 626"/>
                <a:gd name="T6" fmla="*/ 322 w 666"/>
                <a:gd name="T7" fmla="*/ 384 h 626"/>
                <a:gd name="T8" fmla="*/ 354 w 666"/>
                <a:gd name="T9" fmla="*/ 355 h 626"/>
                <a:gd name="T10" fmla="*/ 539 w 666"/>
                <a:gd name="T11" fmla="*/ 542 h 626"/>
                <a:gd name="T12" fmla="*/ 582 w 666"/>
                <a:gd name="T13" fmla="*/ 506 h 626"/>
                <a:gd name="T14" fmla="*/ 375 w 666"/>
                <a:gd name="T15" fmla="*/ 302 h 626"/>
                <a:gd name="T16" fmla="*/ 404 w 666"/>
                <a:gd name="T17" fmla="*/ 269 h 626"/>
                <a:gd name="T18" fmla="*/ 618 w 666"/>
                <a:gd name="T19" fmla="*/ 485 h 626"/>
                <a:gd name="T20" fmla="*/ 622 w 666"/>
                <a:gd name="T21" fmla="*/ 488 h 626"/>
                <a:gd name="T22" fmla="*/ 661 w 666"/>
                <a:gd name="T23" fmla="*/ 474 h 626"/>
                <a:gd name="T24" fmla="*/ 657 w 666"/>
                <a:gd name="T25" fmla="*/ 449 h 626"/>
                <a:gd name="T26" fmla="*/ 400 w 666"/>
                <a:gd name="T27" fmla="*/ 190 h 626"/>
                <a:gd name="T28" fmla="*/ 300 w 666"/>
                <a:gd name="T29" fmla="*/ 212 h 626"/>
                <a:gd name="T30" fmla="*/ 297 w 666"/>
                <a:gd name="T31" fmla="*/ 212 h 626"/>
                <a:gd name="T32" fmla="*/ 207 w 666"/>
                <a:gd name="T33" fmla="*/ 147 h 626"/>
                <a:gd name="T34" fmla="*/ 218 w 666"/>
                <a:gd name="T35" fmla="*/ 90 h 626"/>
                <a:gd name="T36" fmla="*/ 268 w 666"/>
                <a:gd name="T37" fmla="*/ 58 h 626"/>
                <a:gd name="T38" fmla="*/ 290 w 666"/>
                <a:gd name="T39" fmla="*/ 54 h 626"/>
                <a:gd name="T40" fmla="*/ 236 w 666"/>
                <a:gd name="T41" fmla="*/ 47 h 626"/>
                <a:gd name="T42" fmla="*/ 190 w 666"/>
                <a:gd name="T43" fmla="*/ 0 h 626"/>
                <a:gd name="T44" fmla="*/ 0 w 666"/>
                <a:gd name="T45" fmla="*/ 187 h 626"/>
                <a:gd name="T46" fmla="*/ 39 w 666"/>
                <a:gd name="T47" fmla="*/ 226 h 626"/>
                <a:gd name="T48" fmla="*/ 61 w 666"/>
                <a:gd name="T49" fmla="*/ 334 h 626"/>
                <a:gd name="T50" fmla="*/ 318 w 666"/>
                <a:gd name="T51" fmla="*/ 592 h 626"/>
                <a:gd name="T52" fmla="*/ 354 w 666"/>
                <a:gd name="T53" fmla="*/ 592 h 626"/>
                <a:gd name="T54" fmla="*/ 354 w 666"/>
                <a:gd name="T55" fmla="*/ 553 h 626"/>
                <a:gd name="T56" fmla="*/ 211 w 666"/>
                <a:gd name="T57" fmla="*/ 406 h 626"/>
                <a:gd name="T58" fmla="*/ 239 w 666"/>
                <a:gd name="T59" fmla="*/ 377 h 626"/>
                <a:gd name="T60" fmla="*/ 386 w 666"/>
                <a:gd name="T61" fmla="*/ 524 h 626"/>
                <a:gd name="T62" fmla="*/ 386 w 666"/>
                <a:gd name="T63" fmla="*/ 524 h 626"/>
                <a:gd name="T64" fmla="*/ 482 w 666"/>
                <a:gd name="T65" fmla="*/ 621 h 626"/>
                <a:gd name="T66" fmla="*/ 486 w 666"/>
                <a:gd name="T67" fmla="*/ 62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626">
                  <a:moveTo>
                    <a:pt x="486" y="625"/>
                  </a:moveTo>
                  <a:lnTo>
                    <a:pt x="486" y="625"/>
                  </a:lnTo>
                  <a:cubicBezTo>
                    <a:pt x="493" y="607"/>
                    <a:pt x="500" y="589"/>
                    <a:pt x="511" y="575"/>
                  </a:cubicBezTo>
                  <a:cubicBezTo>
                    <a:pt x="322" y="384"/>
                    <a:pt x="322" y="384"/>
                    <a:pt x="322" y="384"/>
                  </a:cubicBezTo>
                  <a:cubicBezTo>
                    <a:pt x="354" y="355"/>
                    <a:pt x="354" y="355"/>
                    <a:pt x="354" y="355"/>
                  </a:cubicBezTo>
                  <a:cubicBezTo>
                    <a:pt x="539" y="542"/>
                    <a:pt x="539" y="542"/>
                    <a:pt x="539" y="542"/>
                  </a:cubicBezTo>
                  <a:cubicBezTo>
                    <a:pt x="550" y="528"/>
                    <a:pt x="565" y="517"/>
                    <a:pt x="582" y="506"/>
                  </a:cubicBezTo>
                  <a:cubicBezTo>
                    <a:pt x="375" y="302"/>
                    <a:pt x="375" y="302"/>
                    <a:pt x="375" y="302"/>
                  </a:cubicBezTo>
                  <a:cubicBezTo>
                    <a:pt x="404" y="269"/>
                    <a:pt x="404" y="269"/>
                    <a:pt x="404" y="269"/>
                  </a:cubicBezTo>
                  <a:cubicBezTo>
                    <a:pt x="618" y="485"/>
                    <a:pt x="618" y="485"/>
                    <a:pt x="618" y="485"/>
                  </a:cubicBezTo>
                  <a:lnTo>
                    <a:pt x="622" y="488"/>
                  </a:lnTo>
                  <a:cubicBezTo>
                    <a:pt x="636" y="481"/>
                    <a:pt x="647" y="478"/>
                    <a:pt x="661" y="474"/>
                  </a:cubicBezTo>
                  <a:cubicBezTo>
                    <a:pt x="665" y="467"/>
                    <a:pt x="665" y="456"/>
                    <a:pt x="657" y="449"/>
                  </a:cubicBezTo>
                  <a:cubicBezTo>
                    <a:pt x="400" y="190"/>
                    <a:pt x="400" y="190"/>
                    <a:pt x="400" y="190"/>
                  </a:cubicBezTo>
                  <a:cubicBezTo>
                    <a:pt x="300" y="212"/>
                    <a:pt x="300" y="212"/>
                    <a:pt x="300" y="212"/>
                  </a:cubicBezTo>
                  <a:cubicBezTo>
                    <a:pt x="297" y="212"/>
                    <a:pt x="297" y="212"/>
                    <a:pt x="297" y="212"/>
                  </a:cubicBezTo>
                  <a:cubicBezTo>
                    <a:pt x="254" y="219"/>
                    <a:pt x="214" y="190"/>
                    <a:pt x="207" y="147"/>
                  </a:cubicBezTo>
                  <a:cubicBezTo>
                    <a:pt x="204" y="129"/>
                    <a:pt x="207" y="108"/>
                    <a:pt x="218" y="90"/>
                  </a:cubicBezTo>
                  <a:cubicBezTo>
                    <a:pt x="232" y="76"/>
                    <a:pt x="250" y="61"/>
                    <a:pt x="268" y="58"/>
                  </a:cubicBezTo>
                  <a:cubicBezTo>
                    <a:pt x="290" y="54"/>
                    <a:pt x="290" y="54"/>
                    <a:pt x="290" y="54"/>
                  </a:cubicBezTo>
                  <a:cubicBezTo>
                    <a:pt x="236" y="47"/>
                    <a:pt x="236" y="47"/>
                    <a:pt x="236" y="47"/>
                  </a:cubicBezTo>
                  <a:cubicBezTo>
                    <a:pt x="190" y="0"/>
                    <a:pt x="190" y="0"/>
                    <a:pt x="190" y="0"/>
                  </a:cubicBezTo>
                  <a:cubicBezTo>
                    <a:pt x="0" y="187"/>
                    <a:pt x="0" y="187"/>
                    <a:pt x="0" y="187"/>
                  </a:cubicBezTo>
                  <a:cubicBezTo>
                    <a:pt x="39" y="226"/>
                    <a:pt x="39" y="226"/>
                    <a:pt x="39" y="226"/>
                  </a:cubicBezTo>
                  <a:cubicBezTo>
                    <a:pt x="61" y="334"/>
                    <a:pt x="61" y="334"/>
                    <a:pt x="61" y="334"/>
                  </a:cubicBezTo>
                  <a:cubicBezTo>
                    <a:pt x="318" y="592"/>
                    <a:pt x="318" y="592"/>
                    <a:pt x="318" y="592"/>
                  </a:cubicBezTo>
                  <a:cubicBezTo>
                    <a:pt x="325" y="603"/>
                    <a:pt x="343" y="603"/>
                    <a:pt x="354" y="592"/>
                  </a:cubicBezTo>
                  <a:cubicBezTo>
                    <a:pt x="364" y="582"/>
                    <a:pt x="364" y="564"/>
                    <a:pt x="354" y="553"/>
                  </a:cubicBezTo>
                  <a:cubicBezTo>
                    <a:pt x="211" y="406"/>
                    <a:pt x="211" y="406"/>
                    <a:pt x="211" y="406"/>
                  </a:cubicBezTo>
                  <a:cubicBezTo>
                    <a:pt x="239" y="377"/>
                    <a:pt x="239" y="377"/>
                    <a:pt x="239" y="377"/>
                  </a:cubicBezTo>
                  <a:cubicBezTo>
                    <a:pt x="386" y="524"/>
                    <a:pt x="386" y="524"/>
                    <a:pt x="386" y="524"/>
                  </a:cubicBezTo>
                  <a:lnTo>
                    <a:pt x="386" y="524"/>
                  </a:lnTo>
                  <a:cubicBezTo>
                    <a:pt x="482" y="621"/>
                    <a:pt x="482" y="621"/>
                    <a:pt x="482" y="621"/>
                  </a:cubicBezTo>
                  <a:lnTo>
                    <a:pt x="486" y="625"/>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0" name="Freeform 446"/>
            <p:cNvSpPr>
              <a:spLocks noChangeArrowheads="1"/>
            </p:cNvSpPr>
            <p:nvPr/>
          </p:nvSpPr>
          <p:spPr bwMode="auto">
            <a:xfrm>
              <a:off x="4579470" y="1862297"/>
              <a:ext cx="1588" cy="1587"/>
            </a:xfrm>
            <a:custGeom>
              <a:avLst/>
              <a:gdLst>
                <a:gd name="T0" fmla="*/ 0 w 1"/>
                <a:gd name="T1" fmla="*/ 0 h 5"/>
                <a:gd name="T2" fmla="*/ 0 w 1"/>
                <a:gd name="T3" fmla="*/ 0 h 5"/>
                <a:gd name="T4" fmla="*/ 0 w 1"/>
                <a:gd name="T5" fmla="*/ 4 h 5"/>
                <a:gd name="T6" fmla="*/ 0 w 1"/>
                <a:gd name="T7" fmla="*/ 0 h 5"/>
              </a:gdLst>
              <a:ahLst/>
              <a:cxnLst>
                <a:cxn ang="0">
                  <a:pos x="T0" y="T1"/>
                </a:cxn>
                <a:cxn ang="0">
                  <a:pos x="T2" y="T3"/>
                </a:cxn>
                <a:cxn ang="0">
                  <a:pos x="T4" y="T5"/>
                </a:cxn>
                <a:cxn ang="0">
                  <a:pos x="T6" y="T7"/>
                </a:cxn>
              </a:cxnLst>
              <a:rect l="0" t="0" r="r" b="b"/>
              <a:pathLst>
                <a:path w="1" h="5">
                  <a:moveTo>
                    <a:pt x="0" y="0"/>
                  </a:moveTo>
                  <a:lnTo>
                    <a:pt x="0" y="0"/>
                  </a:lnTo>
                  <a:cubicBezTo>
                    <a:pt x="0" y="4"/>
                    <a:pt x="0" y="4"/>
                    <a:pt x="0" y="4"/>
                  </a:cubicBezTo>
                  <a:cubicBezTo>
                    <a:pt x="0" y="4"/>
                    <a:pt x="0" y="4"/>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Freeform 447"/>
            <p:cNvSpPr>
              <a:spLocks noChangeArrowheads="1"/>
            </p:cNvSpPr>
            <p:nvPr/>
          </p:nvSpPr>
          <p:spPr bwMode="auto">
            <a:xfrm>
              <a:off x="4508033" y="1952784"/>
              <a:ext cx="68262" cy="39688"/>
            </a:xfrm>
            <a:custGeom>
              <a:avLst/>
              <a:gdLst>
                <a:gd name="T0" fmla="*/ 0 w 190"/>
                <a:gd name="T1" fmla="*/ 111 h 112"/>
                <a:gd name="T2" fmla="*/ 0 w 190"/>
                <a:gd name="T3" fmla="*/ 111 h 112"/>
                <a:gd name="T4" fmla="*/ 189 w 190"/>
                <a:gd name="T5" fmla="*/ 0 h 112"/>
                <a:gd name="T6" fmla="*/ 0 w 190"/>
                <a:gd name="T7" fmla="*/ 111 h 112"/>
              </a:gdLst>
              <a:ahLst/>
              <a:cxnLst>
                <a:cxn ang="0">
                  <a:pos x="T0" y="T1"/>
                </a:cxn>
                <a:cxn ang="0">
                  <a:pos x="T2" y="T3"/>
                </a:cxn>
                <a:cxn ang="0">
                  <a:pos x="T4" y="T5"/>
                </a:cxn>
                <a:cxn ang="0">
                  <a:pos x="T6" y="T7"/>
                </a:cxn>
              </a:cxnLst>
              <a:rect l="0" t="0" r="r" b="b"/>
              <a:pathLst>
                <a:path w="190" h="112">
                  <a:moveTo>
                    <a:pt x="0" y="111"/>
                  </a:moveTo>
                  <a:lnTo>
                    <a:pt x="0" y="111"/>
                  </a:lnTo>
                  <a:cubicBezTo>
                    <a:pt x="78" y="107"/>
                    <a:pt x="150" y="64"/>
                    <a:pt x="189" y="0"/>
                  </a:cubicBezTo>
                  <a:cubicBezTo>
                    <a:pt x="150" y="64"/>
                    <a:pt x="78" y="107"/>
                    <a:pt x="0" y="11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2" name="Freeform 448"/>
            <p:cNvSpPr>
              <a:spLocks noChangeArrowheads="1"/>
            </p:cNvSpPr>
            <p:nvPr/>
          </p:nvSpPr>
          <p:spPr bwMode="auto">
            <a:xfrm>
              <a:off x="4574708" y="1855947"/>
              <a:ext cx="1587" cy="3175"/>
            </a:xfrm>
            <a:custGeom>
              <a:avLst/>
              <a:gdLst>
                <a:gd name="T0" fmla="*/ 0 w 5"/>
                <a:gd name="T1" fmla="*/ 0 h 8"/>
                <a:gd name="T2" fmla="*/ 0 w 5"/>
                <a:gd name="T3" fmla="*/ 0 h 8"/>
                <a:gd name="T4" fmla="*/ 4 w 5"/>
                <a:gd name="T5" fmla="*/ 7 h 8"/>
                <a:gd name="T6" fmla="*/ 0 w 5"/>
                <a:gd name="T7" fmla="*/ 0 h 8"/>
              </a:gdLst>
              <a:ahLst/>
              <a:cxnLst>
                <a:cxn ang="0">
                  <a:pos x="T0" y="T1"/>
                </a:cxn>
                <a:cxn ang="0">
                  <a:pos x="T2" y="T3"/>
                </a:cxn>
                <a:cxn ang="0">
                  <a:pos x="T4" y="T5"/>
                </a:cxn>
                <a:cxn ang="0">
                  <a:pos x="T6" y="T7"/>
                </a:cxn>
              </a:cxnLst>
              <a:rect l="0" t="0" r="r" b="b"/>
              <a:pathLst>
                <a:path w="5" h="8">
                  <a:moveTo>
                    <a:pt x="0" y="0"/>
                  </a:moveTo>
                  <a:lnTo>
                    <a:pt x="0" y="0"/>
                  </a:lnTo>
                  <a:cubicBezTo>
                    <a:pt x="4" y="3"/>
                    <a:pt x="4" y="7"/>
                    <a:pt x="4" y="7"/>
                  </a:cubicBezTo>
                  <a:cubicBezTo>
                    <a:pt x="4" y="7"/>
                    <a:pt x="4" y="3"/>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449"/>
            <p:cNvSpPr>
              <a:spLocks noChangeArrowheads="1"/>
            </p:cNvSpPr>
            <p:nvPr/>
          </p:nvSpPr>
          <p:spPr bwMode="auto">
            <a:xfrm>
              <a:off x="4569945" y="1849597"/>
              <a:ext cx="3175" cy="3175"/>
            </a:xfrm>
            <a:custGeom>
              <a:avLst/>
              <a:gdLst>
                <a:gd name="T0" fmla="*/ 0 w 8"/>
                <a:gd name="T1" fmla="*/ 0 h 8"/>
                <a:gd name="T2" fmla="*/ 0 w 8"/>
                <a:gd name="T3" fmla="*/ 0 h 8"/>
                <a:gd name="T4" fmla="*/ 7 w 8"/>
                <a:gd name="T5" fmla="*/ 7 h 8"/>
                <a:gd name="T6" fmla="*/ 0 w 8"/>
                <a:gd name="T7" fmla="*/ 0 h 8"/>
              </a:gdLst>
              <a:ahLst/>
              <a:cxnLst>
                <a:cxn ang="0">
                  <a:pos x="T0" y="T1"/>
                </a:cxn>
                <a:cxn ang="0">
                  <a:pos x="T2" y="T3"/>
                </a:cxn>
                <a:cxn ang="0">
                  <a:pos x="T4" y="T5"/>
                </a:cxn>
                <a:cxn ang="0">
                  <a:pos x="T6" y="T7"/>
                </a:cxn>
              </a:cxnLst>
              <a:rect l="0" t="0" r="r" b="b"/>
              <a:pathLst>
                <a:path w="8" h="8">
                  <a:moveTo>
                    <a:pt x="0" y="0"/>
                  </a:moveTo>
                  <a:lnTo>
                    <a:pt x="0" y="0"/>
                  </a:lnTo>
                  <a:cubicBezTo>
                    <a:pt x="4" y="3"/>
                    <a:pt x="4" y="3"/>
                    <a:pt x="7" y="7"/>
                  </a:cubicBezTo>
                  <a:cubicBezTo>
                    <a:pt x="4" y="3"/>
                    <a:pt x="4" y="3"/>
                    <a:pt x="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4" name="Freeform 450"/>
            <p:cNvSpPr>
              <a:spLocks noChangeArrowheads="1"/>
            </p:cNvSpPr>
            <p:nvPr/>
          </p:nvSpPr>
          <p:spPr bwMode="auto">
            <a:xfrm>
              <a:off x="4496920" y="1765459"/>
              <a:ext cx="141288" cy="142875"/>
            </a:xfrm>
            <a:custGeom>
              <a:avLst/>
              <a:gdLst>
                <a:gd name="T0" fmla="*/ 393 w 394"/>
                <a:gd name="T1" fmla="*/ 93 h 396"/>
                <a:gd name="T2" fmla="*/ 300 w 394"/>
                <a:gd name="T3" fmla="*/ 93 h 396"/>
                <a:gd name="T4" fmla="*/ 297 w 394"/>
                <a:gd name="T5" fmla="*/ 97 h 396"/>
                <a:gd name="T6" fmla="*/ 297 w 394"/>
                <a:gd name="T7" fmla="*/ 97 h 396"/>
                <a:gd name="T8" fmla="*/ 300 w 394"/>
                <a:gd name="T9" fmla="*/ 93 h 396"/>
                <a:gd name="T10" fmla="*/ 300 w 394"/>
                <a:gd name="T11" fmla="*/ 0 h 396"/>
                <a:gd name="T12" fmla="*/ 179 w 394"/>
                <a:gd name="T13" fmla="*/ 122 h 396"/>
                <a:gd name="T14" fmla="*/ 179 w 394"/>
                <a:gd name="T15" fmla="*/ 186 h 396"/>
                <a:gd name="T16" fmla="*/ 0 w 394"/>
                <a:gd name="T17" fmla="*/ 362 h 396"/>
                <a:gd name="T18" fmla="*/ 32 w 394"/>
                <a:gd name="T19" fmla="*/ 395 h 396"/>
                <a:gd name="T20" fmla="*/ 207 w 394"/>
                <a:gd name="T21" fmla="*/ 215 h 396"/>
                <a:gd name="T22" fmla="*/ 272 w 394"/>
                <a:gd name="T23" fmla="*/ 215 h 396"/>
                <a:gd name="T24" fmla="*/ 393 w 394"/>
                <a:gd name="T25" fmla="*/ 9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96">
                  <a:moveTo>
                    <a:pt x="393" y="93"/>
                  </a:moveTo>
                  <a:lnTo>
                    <a:pt x="300" y="93"/>
                  </a:lnTo>
                  <a:lnTo>
                    <a:pt x="297" y="97"/>
                  </a:lnTo>
                  <a:lnTo>
                    <a:pt x="297" y="97"/>
                  </a:lnTo>
                  <a:lnTo>
                    <a:pt x="300" y="93"/>
                  </a:lnTo>
                  <a:lnTo>
                    <a:pt x="300" y="0"/>
                  </a:lnTo>
                  <a:lnTo>
                    <a:pt x="179" y="122"/>
                  </a:lnTo>
                  <a:lnTo>
                    <a:pt x="179" y="186"/>
                  </a:lnTo>
                  <a:lnTo>
                    <a:pt x="0" y="362"/>
                  </a:lnTo>
                  <a:lnTo>
                    <a:pt x="32" y="395"/>
                  </a:lnTo>
                  <a:lnTo>
                    <a:pt x="207" y="215"/>
                  </a:lnTo>
                  <a:lnTo>
                    <a:pt x="272" y="215"/>
                  </a:lnTo>
                  <a:lnTo>
                    <a:pt x="393" y="9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5" name="Freeform 451"/>
            <p:cNvSpPr>
              <a:spLocks noChangeArrowheads="1"/>
            </p:cNvSpPr>
            <p:nvPr/>
          </p:nvSpPr>
          <p:spPr bwMode="auto">
            <a:xfrm>
              <a:off x="4481045" y="1882934"/>
              <a:ext cx="46038" cy="46038"/>
            </a:xfrm>
            <a:custGeom>
              <a:avLst/>
              <a:gdLst>
                <a:gd name="T0" fmla="*/ 64 w 126"/>
                <a:gd name="T1" fmla="*/ 0 h 127"/>
                <a:gd name="T2" fmla="*/ 64 w 126"/>
                <a:gd name="T3" fmla="*/ 0 h 127"/>
                <a:gd name="T4" fmla="*/ 0 w 126"/>
                <a:gd name="T5" fmla="*/ 61 h 127"/>
                <a:gd name="T6" fmla="*/ 64 w 126"/>
                <a:gd name="T7" fmla="*/ 126 h 127"/>
                <a:gd name="T8" fmla="*/ 125 w 126"/>
                <a:gd name="T9" fmla="*/ 61 h 127"/>
                <a:gd name="T10" fmla="*/ 64 w 126"/>
                <a:gd name="T11" fmla="*/ 0 h 127"/>
              </a:gdLst>
              <a:ahLst/>
              <a:cxnLst>
                <a:cxn ang="0">
                  <a:pos x="T0" y="T1"/>
                </a:cxn>
                <a:cxn ang="0">
                  <a:pos x="T2" y="T3"/>
                </a:cxn>
                <a:cxn ang="0">
                  <a:pos x="T4" y="T5"/>
                </a:cxn>
                <a:cxn ang="0">
                  <a:pos x="T6" y="T7"/>
                </a:cxn>
                <a:cxn ang="0">
                  <a:pos x="T8" y="T9"/>
                </a:cxn>
                <a:cxn ang="0">
                  <a:pos x="T10" y="T11"/>
                </a:cxn>
              </a:cxnLst>
              <a:rect l="0" t="0" r="r" b="b"/>
              <a:pathLst>
                <a:path w="126" h="127">
                  <a:moveTo>
                    <a:pt x="64" y="0"/>
                  </a:moveTo>
                  <a:lnTo>
                    <a:pt x="64" y="0"/>
                  </a:lnTo>
                  <a:cubicBezTo>
                    <a:pt x="28" y="0"/>
                    <a:pt x="0" y="29"/>
                    <a:pt x="0" y="61"/>
                  </a:cubicBezTo>
                  <a:cubicBezTo>
                    <a:pt x="0" y="97"/>
                    <a:pt x="28" y="126"/>
                    <a:pt x="64" y="126"/>
                  </a:cubicBezTo>
                  <a:cubicBezTo>
                    <a:pt x="96" y="126"/>
                    <a:pt x="125" y="97"/>
                    <a:pt x="125" y="61"/>
                  </a:cubicBezTo>
                  <a:cubicBezTo>
                    <a:pt x="125" y="29"/>
                    <a:pt x="96" y="0"/>
                    <a:pt x="64" y="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8351954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Stronger Passwords</a:t>
            </a:r>
          </a:p>
        </p:txBody>
      </p:sp>
      <p:sp>
        <p:nvSpPr>
          <p:cNvPr id="18" name="Text Placeholder 17"/>
          <p:cNvSpPr>
            <a:spLocks noGrp="1"/>
          </p:cNvSpPr>
          <p:nvPr>
            <p:ph type="body" sz="quarter" idx="14"/>
          </p:nvPr>
        </p:nvSpPr>
        <p:spPr/>
        <p:txBody>
          <a:bodyPr/>
          <a:lstStyle/>
          <a:p>
            <a:r>
              <a:rPr lang="en-US" dirty="0">
                <a:solidFill>
                  <a:schemeClr val="bg2"/>
                </a:solidFill>
              </a:rPr>
              <a:t>Do you know what the most commonly used passwords are?</a:t>
            </a:r>
          </a:p>
        </p:txBody>
      </p:sp>
      <p:cxnSp>
        <p:nvCxnSpPr>
          <p:cNvPr id="4" name="Straight Connector 3"/>
          <p:cNvCxnSpPr/>
          <p:nvPr/>
        </p:nvCxnSpPr>
        <p:spPr>
          <a:xfrm flipV="1">
            <a:off x="457199"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flipV="1">
            <a:off x="1502221"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257040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363279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flipV="1">
            <a:off x="469807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577783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6819966"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7856304"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2" name="Text Placeholder 1"/>
          <p:cNvSpPr>
            <a:spLocks noGrp="1"/>
          </p:cNvSpPr>
          <p:nvPr>
            <p:ph type="body" sz="quarter" idx="13"/>
          </p:nvPr>
        </p:nvSpPr>
        <p:spPr>
          <a:xfrm>
            <a:off x="2570403" y="3615602"/>
            <a:ext cx="3962979" cy="616239"/>
          </a:xfrm>
        </p:spPr>
        <p:txBody>
          <a:bodyPr/>
          <a:lstStyle/>
          <a:p>
            <a:pPr algn="ctr"/>
            <a:r>
              <a:rPr lang="en-US" sz="1800" dirty="0">
                <a:solidFill>
                  <a:schemeClr val="bg2"/>
                </a:solidFill>
              </a:rPr>
              <a:t>Use at least 8 characters</a:t>
            </a:r>
          </a:p>
        </p:txBody>
      </p:sp>
      <p:sp>
        <p:nvSpPr>
          <p:cNvPr id="23" name="Text Placeholder 1"/>
          <p:cNvSpPr txBox="1">
            <a:spLocks/>
          </p:cNvSpPr>
          <p:nvPr/>
        </p:nvSpPr>
        <p:spPr>
          <a:xfrm>
            <a:off x="457199" y="294943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P</a:t>
            </a:r>
          </a:p>
        </p:txBody>
      </p:sp>
      <p:sp>
        <p:nvSpPr>
          <p:cNvPr id="24" name="Text Placeholder 1"/>
          <p:cNvSpPr txBox="1">
            <a:spLocks/>
          </p:cNvSpPr>
          <p:nvPr/>
        </p:nvSpPr>
        <p:spPr>
          <a:xfrm>
            <a:off x="1492591" y="294943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A</a:t>
            </a:r>
          </a:p>
        </p:txBody>
      </p:sp>
      <p:sp>
        <p:nvSpPr>
          <p:cNvPr id="25" name="Text Placeholder 1"/>
          <p:cNvSpPr txBox="1">
            <a:spLocks/>
          </p:cNvSpPr>
          <p:nvPr/>
        </p:nvSpPr>
        <p:spPr>
          <a:xfrm>
            <a:off x="2597401" y="294810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S</a:t>
            </a:r>
          </a:p>
        </p:txBody>
      </p:sp>
      <p:sp>
        <p:nvSpPr>
          <p:cNvPr id="26" name="Text Placeholder 1"/>
          <p:cNvSpPr txBox="1">
            <a:spLocks/>
          </p:cNvSpPr>
          <p:nvPr/>
        </p:nvSpPr>
        <p:spPr>
          <a:xfrm>
            <a:off x="3632793"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S</a:t>
            </a:r>
          </a:p>
        </p:txBody>
      </p:sp>
      <p:sp>
        <p:nvSpPr>
          <p:cNvPr id="27" name="Text Placeholder 1"/>
          <p:cNvSpPr txBox="1">
            <a:spLocks/>
          </p:cNvSpPr>
          <p:nvPr/>
        </p:nvSpPr>
        <p:spPr>
          <a:xfrm>
            <a:off x="4705918"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W</a:t>
            </a:r>
          </a:p>
        </p:txBody>
      </p:sp>
      <p:sp>
        <p:nvSpPr>
          <p:cNvPr id="28" name="Text Placeholder 1"/>
          <p:cNvSpPr txBox="1">
            <a:spLocks/>
          </p:cNvSpPr>
          <p:nvPr/>
        </p:nvSpPr>
        <p:spPr>
          <a:xfrm>
            <a:off x="5770914"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O</a:t>
            </a:r>
          </a:p>
        </p:txBody>
      </p:sp>
      <p:sp>
        <p:nvSpPr>
          <p:cNvPr id="29" name="Text Placeholder 1"/>
          <p:cNvSpPr txBox="1">
            <a:spLocks/>
          </p:cNvSpPr>
          <p:nvPr/>
        </p:nvSpPr>
        <p:spPr>
          <a:xfrm>
            <a:off x="6820912"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R</a:t>
            </a:r>
          </a:p>
        </p:txBody>
      </p:sp>
      <p:sp>
        <p:nvSpPr>
          <p:cNvPr id="30" name="Text Placeholder 1"/>
          <p:cNvSpPr txBox="1">
            <a:spLocks/>
          </p:cNvSpPr>
          <p:nvPr/>
        </p:nvSpPr>
        <p:spPr>
          <a:xfrm>
            <a:off x="7856304" y="29480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D</a:t>
            </a:r>
          </a:p>
        </p:txBody>
      </p:sp>
      <p:sp>
        <p:nvSpPr>
          <p:cNvPr id="31" name="Text Placeholder 1"/>
          <p:cNvSpPr txBox="1">
            <a:spLocks/>
          </p:cNvSpPr>
          <p:nvPr/>
        </p:nvSpPr>
        <p:spPr>
          <a:xfrm>
            <a:off x="2558132" y="3615821"/>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dirty="0">
                <a:solidFill>
                  <a:schemeClr val="bg2"/>
                </a:solidFill>
              </a:rPr>
              <a:t>Mix </a:t>
            </a:r>
            <a:r>
              <a:rPr lang="en-US" sz="1800" b="1" dirty="0">
                <a:solidFill>
                  <a:schemeClr val="bg2"/>
                </a:solidFill>
              </a:rPr>
              <a:t>UPPER</a:t>
            </a:r>
            <a:r>
              <a:rPr lang="en-US" sz="1800" dirty="0">
                <a:solidFill>
                  <a:schemeClr val="bg2"/>
                </a:solidFill>
              </a:rPr>
              <a:t> and </a:t>
            </a:r>
            <a:r>
              <a:rPr lang="en-US" sz="1800" b="1" dirty="0">
                <a:solidFill>
                  <a:schemeClr val="bg2"/>
                </a:solidFill>
              </a:rPr>
              <a:t>lower</a:t>
            </a:r>
            <a:r>
              <a:rPr lang="en-US" sz="1800" dirty="0">
                <a:solidFill>
                  <a:schemeClr val="bg2"/>
                </a:solidFill>
              </a:rPr>
              <a:t> case</a:t>
            </a:r>
          </a:p>
        </p:txBody>
      </p:sp>
      <p:sp>
        <p:nvSpPr>
          <p:cNvPr id="32" name="Text Placeholder 1"/>
          <p:cNvSpPr txBox="1">
            <a:spLocks/>
          </p:cNvSpPr>
          <p:nvPr/>
        </p:nvSpPr>
        <p:spPr>
          <a:xfrm>
            <a:off x="3634082"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s</a:t>
            </a:r>
          </a:p>
        </p:txBody>
      </p:sp>
      <p:sp>
        <p:nvSpPr>
          <p:cNvPr id="34" name="Text Placeholder 1"/>
          <p:cNvSpPr txBox="1">
            <a:spLocks/>
          </p:cNvSpPr>
          <p:nvPr/>
        </p:nvSpPr>
        <p:spPr>
          <a:xfrm>
            <a:off x="6819623"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r</a:t>
            </a:r>
          </a:p>
        </p:txBody>
      </p:sp>
      <p:sp>
        <p:nvSpPr>
          <p:cNvPr id="35" name="Text Placeholder 1"/>
          <p:cNvSpPr txBox="1">
            <a:spLocks/>
          </p:cNvSpPr>
          <p:nvPr/>
        </p:nvSpPr>
        <p:spPr>
          <a:xfrm>
            <a:off x="7856304"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d</a:t>
            </a:r>
          </a:p>
        </p:txBody>
      </p:sp>
      <p:sp>
        <p:nvSpPr>
          <p:cNvPr id="36" name="Text Placeholder 1"/>
          <p:cNvSpPr txBox="1">
            <a:spLocks/>
          </p:cNvSpPr>
          <p:nvPr/>
        </p:nvSpPr>
        <p:spPr>
          <a:xfrm>
            <a:off x="2545861" y="3608704"/>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dirty="0">
                <a:solidFill>
                  <a:schemeClr val="bg2"/>
                </a:solidFill>
              </a:rPr>
              <a:t>Use </a:t>
            </a:r>
            <a:r>
              <a:rPr lang="en-US" sz="1800" b="1" dirty="0">
                <a:solidFill>
                  <a:schemeClr val="bg2"/>
                </a:solidFill>
              </a:rPr>
              <a:t>numbers</a:t>
            </a:r>
            <a:r>
              <a:rPr lang="en-US" sz="1800" dirty="0">
                <a:solidFill>
                  <a:schemeClr val="bg2"/>
                </a:solidFill>
              </a:rPr>
              <a:t> and </a:t>
            </a:r>
            <a:r>
              <a:rPr lang="en-US" sz="1800" b="1" dirty="0">
                <a:solidFill>
                  <a:schemeClr val="bg2"/>
                </a:solidFill>
              </a:rPr>
              <a:t>symbols</a:t>
            </a:r>
          </a:p>
        </p:txBody>
      </p:sp>
      <p:sp>
        <p:nvSpPr>
          <p:cNvPr id="37" name="Text Placeholder 1"/>
          <p:cNvSpPr txBox="1">
            <a:spLocks/>
          </p:cNvSpPr>
          <p:nvPr/>
        </p:nvSpPr>
        <p:spPr>
          <a:xfrm>
            <a:off x="1507197"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a:t>
            </a:r>
          </a:p>
        </p:txBody>
      </p:sp>
      <p:sp>
        <p:nvSpPr>
          <p:cNvPr id="40" name="Text Placeholder 1"/>
          <p:cNvSpPr txBox="1">
            <a:spLocks/>
          </p:cNvSpPr>
          <p:nvPr/>
        </p:nvSpPr>
        <p:spPr>
          <a:xfrm>
            <a:off x="2620528" y="2974334"/>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5</a:t>
            </a:r>
          </a:p>
        </p:txBody>
      </p:sp>
      <p:sp>
        <p:nvSpPr>
          <p:cNvPr id="44" name="Text Placeholder 1"/>
          <p:cNvSpPr txBox="1">
            <a:spLocks/>
          </p:cNvSpPr>
          <p:nvPr/>
        </p:nvSpPr>
        <p:spPr>
          <a:xfrm>
            <a:off x="5770914"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0</a:t>
            </a:r>
          </a:p>
        </p:txBody>
      </p:sp>
      <p:cxnSp>
        <p:nvCxnSpPr>
          <p:cNvPr id="100" name="Straight Connector 99"/>
          <p:cNvCxnSpPr/>
          <p:nvPr/>
        </p:nvCxnSpPr>
        <p:spPr>
          <a:xfrm>
            <a:off x="46919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1" name="Text Placeholder 1"/>
          <p:cNvSpPr txBox="1">
            <a:spLocks/>
          </p:cNvSpPr>
          <p:nvPr/>
        </p:nvSpPr>
        <p:spPr>
          <a:xfrm>
            <a:off x="392994" y="29526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P</a:t>
            </a:r>
          </a:p>
        </p:txBody>
      </p:sp>
      <p:sp>
        <p:nvSpPr>
          <p:cNvPr id="102" name="Text Placeholder 1"/>
          <p:cNvSpPr txBox="1">
            <a:spLocks/>
          </p:cNvSpPr>
          <p:nvPr/>
        </p:nvSpPr>
        <p:spPr>
          <a:xfrm>
            <a:off x="5460863" y="2951365"/>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W</a:t>
            </a:r>
          </a:p>
        </p:txBody>
      </p:sp>
      <p:sp>
        <p:nvSpPr>
          <p:cNvPr id="103" name="Text Placeholder 1"/>
          <p:cNvSpPr txBox="1">
            <a:spLocks/>
          </p:cNvSpPr>
          <p:nvPr/>
        </p:nvSpPr>
        <p:spPr>
          <a:xfrm>
            <a:off x="2915827"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s</a:t>
            </a:r>
          </a:p>
        </p:txBody>
      </p:sp>
      <p:sp>
        <p:nvSpPr>
          <p:cNvPr id="104" name="Text Placeholder 1"/>
          <p:cNvSpPr txBox="1">
            <a:spLocks/>
          </p:cNvSpPr>
          <p:nvPr/>
        </p:nvSpPr>
        <p:spPr>
          <a:xfrm>
            <a:off x="7123718"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r</a:t>
            </a:r>
          </a:p>
        </p:txBody>
      </p:sp>
      <p:sp>
        <p:nvSpPr>
          <p:cNvPr id="105" name="Text Placeholder 1"/>
          <p:cNvSpPr txBox="1">
            <a:spLocks/>
          </p:cNvSpPr>
          <p:nvPr/>
        </p:nvSpPr>
        <p:spPr>
          <a:xfrm>
            <a:off x="7976249"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d</a:t>
            </a:r>
          </a:p>
        </p:txBody>
      </p:sp>
      <p:sp>
        <p:nvSpPr>
          <p:cNvPr id="106" name="Text Placeholder 1"/>
          <p:cNvSpPr txBox="1">
            <a:spLocks/>
          </p:cNvSpPr>
          <p:nvPr/>
        </p:nvSpPr>
        <p:spPr>
          <a:xfrm>
            <a:off x="1195342"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a:t>
            </a:r>
          </a:p>
        </p:txBody>
      </p:sp>
      <p:sp>
        <p:nvSpPr>
          <p:cNvPr id="107" name="Text Placeholder 1"/>
          <p:cNvSpPr txBox="1">
            <a:spLocks/>
          </p:cNvSpPr>
          <p:nvPr/>
        </p:nvSpPr>
        <p:spPr>
          <a:xfrm>
            <a:off x="2061023" y="29776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5</a:t>
            </a:r>
          </a:p>
        </p:txBody>
      </p:sp>
      <p:sp>
        <p:nvSpPr>
          <p:cNvPr id="108" name="Text Placeholder 1"/>
          <p:cNvSpPr txBox="1">
            <a:spLocks/>
          </p:cNvSpPr>
          <p:nvPr/>
        </p:nvSpPr>
        <p:spPr>
          <a:xfrm>
            <a:off x="6297259"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0</a:t>
            </a:r>
          </a:p>
        </p:txBody>
      </p:sp>
      <p:cxnSp>
        <p:nvCxnSpPr>
          <p:cNvPr id="109" name="Straight Connector 108"/>
          <p:cNvCxnSpPr/>
          <p:nvPr/>
        </p:nvCxnSpPr>
        <p:spPr>
          <a:xfrm>
            <a:off x="13159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0" name="Straight Connector 109"/>
          <p:cNvCxnSpPr/>
          <p:nvPr/>
        </p:nvCxnSpPr>
        <p:spPr>
          <a:xfrm>
            <a:off x="21922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1" name="Straight Connector 110"/>
          <p:cNvCxnSpPr/>
          <p:nvPr/>
        </p:nvCxnSpPr>
        <p:spPr>
          <a:xfrm>
            <a:off x="30558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2" name="Straight Connector 111"/>
          <p:cNvCxnSpPr/>
          <p:nvPr/>
        </p:nvCxnSpPr>
        <p:spPr>
          <a:xfrm>
            <a:off x="3906426"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3" name="Straight Connector 112"/>
          <p:cNvCxnSpPr/>
          <p:nvPr/>
        </p:nvCxnSpPr>
        <p:spPr>
          <a:xfrm>
            <a:off x="4754917"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4" name="Straight Connector 113"/>
          <p:cNvCxnSpPr/>
          <p:nvPr/>
        </p:nvCxnSpPr>
        <p:spPr>
          <a:xfrm>
            <a:off x="56017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5" name="Straight Connector 114"/>
          <p:cNvCxnSpPr/>
          <p:nvPr/>
        </p:nvCxnSpPr>
        <p:spPr>
          <a:xfrm>
            <a:off x="64399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6" name="Straight Connector 115"/>
          <p:cNvCxnSpPr/>
          <p:nvPr/>
        </p:nvCxnSpPr>
        <p:spPr>
          <a:xfrm>
            <a:off x="72654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7" name="Straight Connector 116"/>
          <p:cNvCxnSpPr/>
          <p:nvPr/>
        </p:nvCxnSpPr>
        <p:spPr>
          <a:xfrm>
            <a:off x="8109599"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18" name="Text Placeholder 1"/>
          <p:cNvSpPr txBox="1">
            <a:spLocks/>
          </p:cNvSpPr>
          <p:nvPr/>
        </p:nvSpPr>
        <p:spPr>
          <a:xfrm>
            <a:off x="3779791" y="28760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a:t>
            </a:r>
          </a:p>
        </p:txBody>
      </p:sp>
      <p:sp>
        <p:nvSpPr>
          <p:cNvPr id="119" name="Text Placeholder 1"/>
          <p:cNvSpPr txBox="1">
            <a:spLocks/>
          </p:cNvSpPr>
          <p:nvPr/>
        </p:nvSpPr>
        <p:spPr>
          <a:xfrm>
            <a:off x="4563542" y="2891613"/>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dirty="0">
                <a:solidFill>
                  <a:schemeClr val="tx1"/>
                </a:solidFill>
              </a:rPr>
              <a:t>)</a:t>
            </a:r>
          </a:p>
        </p:txBody>
      </p:sp>
      <p:sp>
        <p:nvSpPr>
          <p:cNvPr id="120" name="Text Placeholder 1"/>
          <p:cNvSpPr txBox="1">
            <a:spLocks/>
          </p:cNvSpPr>
          <p:nvPr/>
        </p:nvSpPr>
        <p:spPr>
          <a:xfrm>
            <a:off x="2521319" y="3612383"/>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dirty="0">
                <a:solidFill>
                  <a:schemeClr val="bg2"/>
                </a:solidFill>
              </a:rPr>
              <a:t>Add a </a:t>
            </a:r>
            <a:r>
              <a:rPr lang="en-US" sz="1800" b="1" dirty="0">
                <a:solidFill>
                  <a:schemeClr val="bg2"/>
                </a:solidFill>
              </a:rPr>
              <a:t>smiley face </a:t>
            </a:r>
            <a:r>
              <a:rPr lang="en-US" sz="1800" dirty="0">
                <a:solidFill>
                  <a:schemeClr val="bg2"/>
                </a:solidFill>
              </a:rPr>
              <a:t>in the middle</a:t>
            </a:r>
            <a:endParaRPr lang="en-US" sz="1800" b="1" dirty="0">
              <a:solidFill>
                <a:schemeClr val="bg2"/>
              </a:solidFill>
            </a:endParaRPr>
          </a:p>
        </p:txBody>
      </p:sp>
      <p:sp>
        <p:nvSpPr>
          <p:cNvPr id="50" name="Content Placeholder 4"/>
          <p:cNvSpPr>
            <a:spLocks noGrp="1"/>
          </p:cNvSpPr>
          <p:nvPr>
            <p:ph sz="half" idx="4294967295"/>
          </p:nvPr>
        </p:nvSpPr>
        <p:spPr>
          <a:xfrm>
            <a:off x="472438" y="1554921"/>
            <a:ext cx="8408326" cy="393554"/>
          </a:xfrm>
          <a:prstGeom prst="rect">
            <a:avLst/>
          </a:prstGeom>
        </p:spPr>
        <p:txBody>
          <a:bodyPr numCol="5" spcCol="720000"/>
          <a:lstStyle/>
          <a:p>
            <a:pPr lvl="1"/>
            <a:r>
              <a:rPr lang="en-US" dirty="0"/>
              <a:t>123456</a:t>
            </a:r>
          </a:p>
          <a:p>
            <a:pPr lvl="1"/>
            <a:r>
              <a:rPr lang="en-US" dirty="0"/>
              <a:t>Password</a:t>
            </a:r>
          </a:p>
          <a:p>
            <a:pPr marL="0" lvl="1" indent="0">
              <a:buNone/>
            </a:pPr>
            <a:endParaRPr lang="en-US" dirty="0"/>
          </a:p>
          <a:p>
            <a:pPr lvl="1"/>
            <a:r>
              <a:rPr lang="en-US" dirty="0"/>
              <a:t>12345678</a:t>
            </a:r>
          </a:p>
          <a:p>
            <a:pPr lvl="1"/>
            <a:r>
              <a:rPr lang="en-US" dirty="0"/>
              <a:t>Qwerty</a:t>
            </a:r>
          </a:p>
          <a:p>
            <a:pPr marL="0" lvl="1" indent="0">
              <a:buNone/>
            </a:pPr>
            <a:endParaRPr lang="en-US" dirty="0"/>
          </a:p>
          <a:p>
            <a:pPr lvl="1"/>
            <a:r>
              <a:rPr lang="en-US" dirty="0"/>
              <a:t>12345</a:t>
            </a:r>
          </a:p>
          <a:p>
            <a:pPr lvl="1"/>
            <a:r>
              <a:rPr lang="en-US" dirty="0"/>
              <a:t>123456789</a:t>
            </a:r>
          </a:p>
          <a:p>
            <a:pPr marL="0" lvl="1" indent="0">
              <a:buNone/>
            </a:pPr>
            <a:endParaRPr lang="en-US" dirty="0"/>
          </a:p>
          <a:p>
            <a:pPr lvl="1"/>
            <a:r>
              <a:rPr lang="en-US" dirty="0" err="1"/>
              <a:t>letmein</a:t>
            </a:r>
            <a:endParaRPr lang="en-US" dirty="0"/>
          </a:p>
          <a:p>
            <a:pPr lvl="1"/>
            <a:r>
              <a:rPr lang="en-US" dirty="0"/>
              <a:t>1234567</a:t>
            </a:r>
          </a:p>
          <a:p>
            <a:pPr marL="0" lvl="1" indent="0">
              <a:buNone/>
            </a:pPr>
            <a:endParaRPr lang="en-US" dirty="0"/>
          </a:p>
          <a:p>
            <a:pPr lvl="1"/>
            <a:r>
              <a:rPr lang="en-US" dirty="0"/>
              <a:t>Football</a:t>
            </a:r>
          </a:p>
          <a:p>
            <a:pPr lvl="1"/>
            <a:r>
              <a:rPr lang="en-US" dirty="0" err="1"/>
              <a:t>iloveyou</a:t>
            </a:r>
            <a:endParaRPr lang="en-US" dirty="0"/>
          </a:p>
          <a:p>
            <a:pPr lvl="1"/>
            <a:endParaRPr lang="en-US" dirty="0"/>
          </a:p>
        </p:txBody>
      </p:sp>
      <p:sp>
        <p:nvSpPr>
          <p:cNvPr id="51" name="Rectangle 50"/>
          <p:cNvSpPr/>
          <p:nvPr/>
        </p:nvSpPr>
        <p:spPr>
          <a:xfrm>
            <a:off x="194303" y="1188469"/>
            <a:ext cx="8756692" cy="1062711"/>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Tree>
    <p:extLst>
      <p:ext uri="{BB962C8B-B14F-4D97-AF65-F5344CB8AC3E}">
        <p14:creationId xmlns:p14="http://schemas.microsoft.com/office/powerpoint/2010/main" val="17426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2">
                                            <p:txEl>
                                              <p:pRg st="0" end="0"/>
                                            </p:txEl>
                                          </p:spTgt>
                                        </p:tgtEl>
                                      </p:cBhvr>
                                    </p:animEffect>
                                    <p:set>
                                      <p:cBhvr>
                                        <p:cTn id="64" dur="1" fill="hold">
                                          <p:stCondLst>
                                            <p:cond delay="499"/>
                                          </p:stCondLst>
                                        </p:cTn>
                                        <p:tgtEl>
                                          <p:spTgt spid="22">
                                            <p:txEl>
                                              <p:pRg st="0" end="0"/>
                                            </p:txEl>
                                          </p:spTgt>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1000"/>
                            </p:stCondLst>
                            <p:childTnLst>
                              <p:par>
                                <p:cTn id="70" presetID="10" presetClass="exit" presetSubtype="0" fill="hold" grpId="1" nodeType="after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2000"/>
                            </p:stCondLst>
                            <p:childTnLst>
                              <p:par>
                                <p:cTn id="78" presetID="10" presetClass="exit" presetSubtype="0" fill="hold" grpId="1" nodeType="after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3000"/>
                            </p:stCondLst>
                            <p:childTnLst>
                              <p:par>
                                <p:cTn id="86" presetID="10" presetClass="exit" presetSubtype="0" fill="hold" grpId="1" nodeType="after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1000"/>
                            </p:stCondLst>
                            <p:childTnLst>
                              <p:par>
                                <p:cTn id="103" presetID="10" presetClass="exit" presetSubtype="0" fill="hold" grpId="1" nodeType="after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2000"/>
                            </p:stCondLst>
                            <p:childTnLst>
                              <p:par>
                                <p:cTn id="111" presetID="10" presetClass="exit" presetSubtype="0" fill="hold" grpId="1" nodeType="after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3000"/>
                            </p:stCondLst>
                            <p:childTnLst>
                              <p:par>
                                <p:cTn id="119" presetID="10" presetClass="exit" presetSubtype="0" fill="hold" grpId="1" nodeType="after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4"/>
                                        </p:tgtEl>
                                      </p:cBhvr>
                                    </p:animEffect>
                                    <p:set>
                                      <p:cBhvr>
                                        <p:cTn id="130" dur="1" fill="hold">
                                          <p:stCondLst>
                                            <p:cond delay="499"/>
                                          </p:stCondLst>
                                        </p:cTn>
                                        <p:tgtEl>
                                          <p:spTgt spid="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8"/>
                                        </p:tgtEl>
                                      </p:cBhvr>
                                    </p:animEffect>
                                    <p:set>
                                      <p:cBhvr>
                                        <p:cTn id="139" dur="1" fill="hold">
                                          <p:stCondLst>
                                            <p:cond delay="499"/>
                                          </p:stCondLst>
                                        </p:cTn>
                                        <p:tgtEl>
                                          <p:spTgt spid="8"/>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
                                        </p:tgtEl>
                                      </p:cBhvr>
                                    </p:animEffect>
                                    <p:set>
                                      <p:cBhvr>
                                        <p:cTn id="145" dur="1" fill="hold">
                                          <p:stCondLst>
                                            <p:cond delay="499"/>
                                          </p:stCondLst>
                                        </p:cTn>
                                        <p:tgtEl>
                                          <p:spTgt spid="1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
                                        </p:tgtEl>
                                      </p:cBhvr>
                                    </p:animEffect>
                                    <p:set>
                                      <p:cBhvr>
                                        <p:cTn id="148" dur="1" fill="hold">
                                          <p:stCondLst>
                                            <p:cond delay="499"/>
                                          </p:stCondLst>
                                        </p:cTn>
                                        <p:tgtEl>
                                          <p:spTgt spid="11"/>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2"/>
                                        </p:tgtEl>
                                      </p:cBhvr>
                                    </p:animEffect>
                                    <p:set>
                                      <p:cBhvr>
                                        <p:cTn id="160" dur="1" fill="hold">
                                          <p:stCondLst>
                                            <p:cond delay="499"/>
                                          </p:stCondLst>
                                        </p:cTn>
                                        <p:tgtEl>
                                          <p:spTgt spid="3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4"/>
                                        </p:tgtEl>
                                      </p:cBhvr>
                                    </p:animEffect>
                                    <p:set>
                                      <p:cBhvr>
                                        <p:cTn id="163" dur="1" fill="hold">
                                          <p:stCondLst>
                                            <p:cond delay="499"/>
                                          </p:stCondLst>
                                        </p:cTn>
                                        <p:tgtEl>
                                          <p:spTgt spid="3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35"/>
                                        </p:tgtEl>
                                      </p:cBhvr>
                                    </p:animEffect>
                                    <p:set>
                                      <p:cBhvr>
                                        <p:cTn id="166" dur="1" fill="hold">
                                          <p:stCondLst>
                                            <p:cond delay="499"/>
                                          </p:stCondLst>
                                        </p:cTn>
                                        <p:tgtEl>
                                          <p:spTgt spid="35"/>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6"/>
                                        </p:tgtEl>
                                      </p:cBhvr>
                                    </p:animEffect>
                                    <p:set>
                                      <p:cBhvr>
                                        <p:cTn id="169" dur="1" fill="hold">
                                          <p:stCondLst>
                                            <p:cond delay="499"/>
                                          </p:stCondLst>
                                        </p:cTn>
                                        <p:tgtEl>
                                          <p:spTgt spid="3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0"/>
                                        </p:tgtEl>
                                      </p:cBhvr>
                                    </p:animEffect>
                                    <p:set>
                                      <p:cBhvr>
                                        <p:cTn id="175" dur="1" fill="hold">
                                          <p:stCondLst>
                                            <p:cond delay="499"/>
                                          </p:stCondLst>
                                        </p:cTn>
                                        <p:tgtEl>
                                          <p:spTgt spid="4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childTnLst>
                          </p:cTn>
                        </p:par>
                        <p:par>
                          <p:cTn id="179" fill="hold">
                            <p:stCondLst>
                              <p:cond delay="500"/>
                            </p:stCondLst>
                            <p:childTnLst>
                              <p:par>
                                <p:cTn id="180" presetID="10" presetClass="entr" presetSubtype="0" fill="hold" nodeType="afterEffect">
                                  <p:stCondLst>
                                    <p:cond delay="0"/>
                                  </p:stCondLst>
                                  <p:childTnLst>
                                    <p:set>
                                      <p:cBhvr>
                                        <p:cTn id="181" dur="1" fill="hold">
                                          <p:stCondLst>
                                            <p:cond delay="0"/>
                                          </p:stCondLst>
                                        </p:cTn>
                                        <p:tgtEl>
                                          <p:spTgt spid="100"/>
                                        </p:tgtEl>
                                        <p:attrNameLst>
                                          <p:attrName>style.visibility</p:attrName>
                                        </p:attrNameLst>
                                      </p:cBhvr>
                                      <p:to>
                                        <p:strVal val="visible"/>
                                      </p:to>
                                    </p:set>
                                    <p:animEffect transition="in" filter="fade">
                                      <p:cBhvr>
                                        <p:cTn id="182" dur="500"/>
                                        <p:tgtEl>
                                          <p:spTgt spid="10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500"/>
                                        <p:tgtEl>
                                          <p:spTgt spid="101"/>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02"/>
                                        </p:tgtEl>
                                        <p:attrNameLst>
                                          <p:attrName>style.visibility</p:attrName>
                                        </p:attrNameLst>
                                      </p:cBhvr>
                                      <p:to>
                                        <p:strVal val="visible"/>
                                      </p:to>
                                    </p:set>
                                    <p:animEffect transition="in" filter="fade">
                                      <p:cBhvr>
                                        <p:cTn id="188" dur="500"/>
                                        <p:tgtEl>
                                          <p:spTgt spid="10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3"/>
                                        </p:tgtEl>
                                        <p:attrNameLst>
                                          <p:attrName>style.visibility</p:attrName>
                                        </p:attrNameLst>
                                      </p:cBhvr>
                                      <p:to>
                                        <p:strVal val="visible"/>
                                      </p:to>
                                    </p:set>
                                    <p:animEffect transition="in" filter="fade">
                                      <p:cBhvr>
                                        <p:cTn id="191" dur="500"/>
                                        <p:tgtEl>
                                          <p:spTgt spid="10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4"/>
                                        </p:tgtEl>
                                        <p:attrNameLst>
                                          <p:attrName>style.visibility</p:attrName>
                                        </p:attrNameLst>
                                      </p:cBhvr>
                                      <p:to>
                                        <p:strVal val="visible"/>
                                      </p:to>
                                    </p:set>
                                    <p:animEffect transition="in" filter="fade">
                                      <p:cBhvr>
                                        <p:cTn id="194" dur="500"/>
                                        <p:tgtEl>
                                          <p:spTgt spid="10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05"/>
                                        </p:tgtEl>
                                        <p:attrNameLst>
                                          <p:attrName>style.visibility</p:attrName>
                                        </p:attrNameLst>
                                      </p:cBhvr>
                                      <p:to>
                                        <p:strVal val="visible"/>
                                      </p:to>
                                    </p:set>
                                    <p:animEffect transition="in" filter="fade">
                                      <p:cBhvr>
                                        <p:cTn id="197" dur="500"/>
                                        <p:tgtEl>
                                          <p:spTgt spid="10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fade">
                                      <p:cBhvr>
                                        <p:cTn id="200" dur="500"/>
                                        <p:tgtEl>
                                          <p:spTgt spid="10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07"/>
                                        </p:tgtEl>
                                        <p:attrNameLst>
                                          <p:attrName>style.visibility</p:attrName>
                                        </p:attrNameLst>
                                      </p:cBhvr>
                                      <p:to>
                                        <p:strVal val="visible"/>
                                      </p:to>
                                    </p:set>
                                    <p:animEffect transition="in" filter="fade">
                                      <p:cBhvr>
                                        <p:cTn id="203" dur="500"/>
                                        <p:tgtEl>
                                          <p:spTgt spid="10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500"/>
                                        <p:tgtEl>
                                          <p:spTgt spid="108"/>
                                        </p:tgtEl>
                                      </p:cBhvr>
                                    </p:animEffect>
                                  </p:childTnLst>
                                </p:cTn>
                              </p:par>
                              <p:par>
                                <p:cTn id="207" presetID="10" presetClass="entr" presetSubtype="0" fill="hold" nodeType="withEffect">
                                  <p:stCondLst>
                                    <p:cond delay="0"/>
                                  </p:stCondLst>
                                  <p:childTnLst>
                                    <p:set>
                                      <p:cBhvr>
                                        <p:cTn id="208" dur="1" fill="hold">
                                          <p:stCondLst>
                                            <p:cond delay="0"/>
                                          </p:stCondLst>
                                        </p:cTn>
                                        <p:tgtEl>
                                          <p:spTgt spid="109"/>
                                        </p:tgtEl>
                                        <p:attrNameLst>
                                          <p:attrName>style.visibility</p:attrName>
                                        </p:attrNameLst>
                                      </p:cBhvr>
                                      <p:to>
                                        <p:strVal val="visible"/>
                                      </p:to>
                                    </p:set>
                                    <p:animEffect transition="in" filter="fade">
                                      <p:cBhvr>
                                        <p:cTn id="209" dur="500"/>
                                        <p:tgtEl>
                                          <p:spTgt spid="109"/>
                                        </p:tgtEl>
                                      </p:cBhvr>
                                    </p:animEffect>
                                  </p:childTnLst>
                                </p:cTn>
                              </p:par>
                              <p:par>
                                <p:cTn id="210" presetID="10" presetClass="entr" presetSubtype="0" fill="hold" nodeType="with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10" presetClass="entr" presetSubtype="0" fill="hold" nodeType="withEffect">
                                  <p:stCondLst>
                                    <p:cond delay="0"/>
                                  </p:stCondLst>
                                  <p:childTnLst>
                                    <p:set>
                                      <p:cBhvr>
                                        <p:cTn id="214" dur="1" fill="hold">
                                          <p:stCondLst>
                                            <p:cond delay="0"/>
                                          </p:stCondLst>
                                        </p:cTn>
                                        <p:tgtEl>
                                          <p:spTgt spid="111"/>
                                        </p:tgtEl>
                                        <p:attrNameLst>
                                          <p:attrName>style.visibility</p:attrName>
                                        </p:attrNameLst>
                                      </p:cBhvr>
                                      <p:to>
                                        <p:strVal val="visible"/>
                                      </p:to>
                                    </p:set>
                                    <p:animEffect transition="in" filter="fade">
                                      <p:cBhvr>
                                        <p:cTn id="215" dur="500"/>
                                        <p:tgtEl>
                                          <p:spTgt spid="111"/>
                                        </p:tgtEl>
                                      </p:cBhvr>
                                    </p:animEffect>
                                  </p:childTnLst>
                                </p:cTn>
                              </p:par>
                              <p:par>
                                <p:cTn id="216" presetID="10" presetClass="entr" presetSubtype="0" fill="hold" nodeType="with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500"/>
                                        <p:tgtEl>
                                          <p:spTgt spid="112"/>
                                        </p:tgtEl>
                                      </p:cBhvr>
                                    </p:animEffect>
                                  </p:childTnLst>
                                </p:cTn>
                              </p:par>
                              <p:par>
                                <p:cTn id="219" presetID="10" presetClass="entr" presetSubtype="0" fill="hold" nodeType="withEffect">
                                  <p:stCondLst>
                                    <p:cond delay="0"/>
                                  </p:stCondLst>
                                  <p:childTnLst>
                                    <p:set>
                                      <p:cBhvr>
                                        <p:cTn id="220" dur="1" fill="hold">
                                          <p:stCondLst>
                                            <p:cond delay="0"/>
                                          </p:stCondLst>
                                        </p:cTn>
                                        <p:tgtEl>
                                          <p:spTgt spid="113"/>
                                        </p:tgtEl>
                                        <p:attrNameLst>
                                          <p:attrName>style.visibility</p:attrName>
                                        </p:attrNameLst>
                                      </p:cBhvr>
                                      <p:to>
                                        <p:strVal val="visible"/>
                                      </p:to>
                                    </p:set>
                                    <p:animEffect transition="in" filter="fade">
                                      <p:cBhvr>
                                        <p:cTn id="221" dur="500"/>
                                        <p:tgtEl>
                                          <p:spTgt spid="113"/>
                                        </p:tgtEl>
                                      </p:cBhvr>
                                    </p:animEffect>
                                  </p:childTnLst>
                                </p:cTn>
                              </p:par>
                              <p:par>
                                <p:cTn id="222" presetID="10" presetClass="entr" presetSubtype="0" fill="hold"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500"/>
                                        <p:tgtEl>
                                          <p:spTgt spid="114"/>
                                        </p:tgtEl>
                                      </p:cBhvr>
                                    </p:animEffect>
                                  </p:childTnLst>
                                </p:cTn>
                              </p:par>
                              <p:par>
                                <p:cTn id="225" presetID="10" presetClass="entr" presetSubtype="0" fill="hold" nodeType="withEffect">
                                  <p:stCondLst>
                                    <p:cond delay="0"/>
                                  </p:stCondLst>
                                  <p:childTnLst>
                                    <p:set>
                                      <p:cBhvr>
                                        <p:cTn id="226" dur="1" fill="hold">
                                          <p:stCondLst>
                                            <p:cond delay="0"/>
                                          </p:stCondLst>
                                        </p:cTn>
                                        <p:tgtEl>
                                          <p:spTgt spid="115"/>
                                        </p:tgtEl>
                                        <p:attrNameLst>
                                          <p:attrName>style.visibility</p:attrName>
                                        </p:attrNameLst>
                                      </p:cBhvr>
                                      <p:to>
                                        <p:strVal val="visible"/>
                                      </p:to>
                                    </p:set>
                                    <p:animEffect transition="in" filter="fade">
                                      <p:cBhvr>
                                        <p:cTn id="227" dur="500"/>
                                        <p:tgtEl>
                                          <p:spTgt spid="115"/>
                                        </p:tgtEl>
                                      </p:cBhvr>
                                    </p:animEffect>
                                  </p:childTnLst>
                                </p:cTn>
                              </p:par>
                              <p:par>
                                <p:cTn id="228" presetID="10" presetClass="entr" presetSubtype="0" fill="hold"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fade">
                                      <p:cBhvr>
                                        <p:cTn id="230" dur="500"/>
                                        <p:tgtEl>
                                          <p:spTgt spid="116"/>
                                        </p:tgtEl>
                                      </p:cBhvr>
                                    </p:animEffect>
                                  </p:childTnLst>
                                </p:cTn>
                              </p:par>
                              <p:par>
                                <p:cTn id="231" presetID="10" presetClass="entr" presetSubtype="0" fill="hold" nodeType="with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8"/>
                                        </p:tgtEl>
                                        <p:attrNameLst>
                                          <p:attrName>style.visibility</p:attrName>
                                        </p:attrNameLst>
                                      </p:cBhvr>
                                      <p:to>
                                        <p:strVal val="visible"/>
                                      </p:to>
                                    </p:set>
                                    <p:animEffect transition="in" filter="fade">
                                      <p:cBhvr>
                                        <p:cTn id="236" dur="500"/>
                                        <p:tgtEl>
                                          <p:spTgt spid="118"/>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19"/>
                                        </p:tgtEl>
                                        <p:attrNameLst>
                                          <p:attrName>style.visibility</p:attrName>
                                        </p:attrNameLst>
                                      </p:cBhvr>
                                      <p:to>
                                        <p:strVal val="visible"/>
                                      </p:to>
                                    </p:set>
                                    <p:animEffect transition="in" filter="fade">
                                      <p:cBhvr>
                                        <p:cTn id="239" dur="500"/>
                                        <p:tgtEl>
                                          <p:spTgt spid="11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20"/>
                                        </p:tgtEl>
                                        <p:attrNameLst>
                                          <p:attrName>style.visibility</p:attrName>
                                        </p:attrNameLst>
                                      </p:cBhvr>
                                      <p:to>
                                        <p:strVal val="visible"/>
                                      </p:to>
                                    </p:set>
                                    <p:animEffect transition="in" filter="fade">
                                      <p:cBhvr>
                                        <p:cTn id="2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2" grpId="1" build="p"/>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4" grpId="0"/>
      <p:bldP spid="34" grpId="1"/>
      <p:bldP spid="35" grpId="0"/>
      <p:bldP spid="35" grpId="1"/>
      <p:bldP spid="36" grpId="0"/>
      <p:bldP spid="36" grpId="1"/>
      <p:bldP spid="37" grpId="0"/>
      <p:bldP spid="37" grpId="1"/>
      <p:bldP spid="40" grpId="0"/>
      <p:bldP spid="40" grpId="1"/>
      <p:bldP spid="44" grpId="0"/>
      <p:bldP spid="44" grpId="1"/>
      <p:bldP spid="101" grpId="0"/>
      <p:bldP spid="102" grpId="0"/>
      <p:bldP spid="103" grpId="0"/>
      <p:bldP spid="104" grpId="0"/>
      <p:bldP spid="105" grpId="0"/>
      <p:bldP spid="106" grpId="0"/>
      <p:bldP spid="107" grpId="0"/>
      <p:bldP spid="108" grpId="0"/>
      <p:bldP spid="118" grpId="0"/>
      <p:bldP spid="119" grpId="0"/>
      <p:bldP spid="120"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pps clou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7698" y="1321594"/>
            <a:ext cx="4088606"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457200" y="372253"/>
            <a:ext cx="823932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Their world</a:t>
            </a:r>
          </a:p>
        </p:txBody>
      </p:sp>
      <p:sp>
        <p:nvSpPr>
          <p:cNvPr id="13" name="Text Placeholder 17"/>
          <p:cNvSpPr txBox="1">
            <a:spLocks/>
          </p:cNvSpPr>
          <p:nvPr/>
        </p:nvSpPr>
        <p:spPr>
          <a:xfrm>
            <a:off x="457200" y="752100"/>
            <a:ext cx="8230898" cy="193465"/>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2"/>
                </a:solidFill>
              </a:rPr>
              <a:t>Applications used by digital natives</a:t>
            </a:r>
          </a:p>
        </p:txBody>
      </p:sp>
    </p:spTree>
    <p:extLst>
      <p:ext uri="{BB962C8B-B14F-4D97-AF65-F5344CB8AC3E}">
        <p14:creationId xmlns:p14="http://schemas.microsoft.com/office/powerpoint/2010/main" val="229869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525" b="5790"/>
          <a:stretch/>
        </p:blipFill>
        <p:spPr>
          <a:xfrm>
            <a:off x="0" y="1"/>
            <a:ext cx="9144000" cy="4918648"/>
          </a:xfrm>
          <a:prstGeom prst="rect">
            <a:avLst/>
          </a:prstGeom>
        </p:spPr>
      </p:pic>
      <p:sp>
        <p:nvSpPr>
          <p:cNvPr id="259" name="Rectangle 258"/>
          <p:cNvSpPr/>
          <p:nvPr/>
        </p:nvSpPr>
        <p:spPr>
          <a:xfrm>
            <a:off x="0" y="-74951"/>
            <a:ext cx="9144000" cy="4999220"/>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61" name="Picture 260"/>
          <p:cNvPicPr>
            <a:picLocks noChangeAspect="1"/>
          </p:cNvPicPr>
          <p:nvPr/>
        </p:nvPicPr>
        <p:blipFill rotWithShape="1">
          <a:blip r:embed="rId4">
            <a:extLst>
              <a:ext uri="{28A0092B-C50C-407E-A947-70E740481C1C}">
                <a14:useLocalDpi xmlns:a14="http://schemas.microsoft.com/office/drawing/2010/main" val="0"/>
              </a:ext>
            </a:extLst>
          </a:blip>
          <a:srcRect b="433"/>
          <a:stretch/>
        </p:blipFill>
        <p:spPr>
          <a:xfrm>
            <a:off x="0" y="-196757"/>
            <a:ext cx="9144000" cy="5121233"/>
          </a:xfrm>
          <a:prstGeom prst="rect">
            <a:avLst/>
          </a:prstGeom>
        </p:spPr>
      </p:pic>
      <p:pic>
        <p:nvPicPr>
          <p:cNvPr id="279" name="Picture 2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851"/>
            <a:ext cx="9144000" cy="5143500"/>
          </a:xfrm>
          <a:prstGeom prst="rect">
            <a:avLst/>
          </a:prstGeom>
        </p:spPr>
      </p:pic>
      <p:pic>
        <p:nvPicPr>
          <p:cNvPr id="284" name="Picture 2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1593"/>
            <a:ext cx="9144000" cy="5143500"/>
          </a:xfrm>
          <a:prstGeom prst="rect">
            <a:avLst/>
          </a:prstGeom>
        </p:spPr>
      </p:pic>
      <p:pic>
        <p:nvPicPr>
          <p:cNvPr id="528" name="Picture 5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9234" y="-1"/>
            <a:ext cx="2780474" cy="4918649"/>
          </a:xfrm>
          <a:prstGeom prst="rect">
            <a:avLst/>
          </a:prstGeom>
        </p:spPr>
      </p:pic>
      <p:pic>
        <p:nvPicPr>
          <p:cNvPr id="285" name="Picture 2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891" y="138170"/>
            <a:ext cx="2137637" cy="2137637"/>
          </a:xfrm>
          <a:prstGeom prst="rect">
            <a:avLst/>
          </a:prstGeom>
        </p:spPr>
      </p:pic>
      <p:pic>
        <p:nvPicPr>
          <p:cNvPr id="286" name="Picture 2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6182" y="2565646"/>
            <a:ext cx="1948640" cy="1948640"/>
          </a:xfrm>
          <a:prstGeom prst="rect">
            <a:avLst/>
          </a:prstGeom>
        </p:spPr>
      </p:pic>
      <p:pic>
        <p:nvPicPr>
          <p:cNvPr id="287" name="Picture 2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3493" y="965731"/>
            <a:ext cx="1396499" cy="1396499"/>
          </a:xfrm>
          <a:prstGeom prst="rect">
            <a:avLst/>
          </a:prstGeom>
        </p:spPr>
      </p:pic>
      <p:pic>
        <p:nvPicPr>
          <p:cNvPr id="1024" name="Picture 10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4056" y="2867487"/>
            <a:ext cx="1729473" cy="1729473"/>
          </a:xfrm>
          <a:prstGeom prst="rect">
            <a:avLst/>
          </a:prstGeom>
        </p:spPr>
      </p:pic>
      <p:pic>
        <p:nvPicPr>
          <p:cNvPr id="1025" name="Picture 10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6182" y="-379221"/>
            <a:ext cx="2486488" cy="2486488"/>
          </a:xfrm>
          <a:prstGeom prst="rect">
            <a:avLst/>
          </a:prstGeom>
        </p:spPr>
      </p:pic>
      <p:pic>
        <p:nvPicPr>
          <p:cNvPr id="1027" name="Picture 10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135" y="2275807"/>
            <a:ext cx="1612521" cy="1612521"/>
          </a:xfrm>
          <a:prstGeom prst="rect">
            <a:avLst/>
          </a:prstGeom>
        </p:spPr>
      </p:pic>
      <p:pic>
        <p:nvPicPr>
          <p:cNvPr id="1028" name="Picture 10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678" y="-379221"/>
            <a:ext cx="1067725" cy="1067725"/>
          </a:xfrm>
          <a:prstGeom prst="rect">
            <a:avLst/>
          </a:prstGeom>
        </p:spPr>
      </p:pic>
      <p:pic>
        <p:nvPicPr>
          <p:cNvPr id="1029" name="Picture 10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9342" y="-560985"/>
            <a:ext cx="1425008" cy="1425008"/>
          </a:xfrm>
          <a:prstGeom prst="rect">
            <a:avLst/>
          </a:prstGeom>
        </p:spPr>
      </p:pic>
      <p:pic>
        <p:nvPicPr>
          <p:cNvPr id="1030" name="Picture 10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5517" y="-181613"/>
            <a:ext cx="1280789" cy="1280789"/>
          </a:xfrm>
          <a:prstGeom prst="rect">
            <a:avLst/>
          </a:prstGeom>
        </p:spPr>
      </p:pic>
      <p:pic>
        <p:nvPicPr>
          <p:cNvPr id="1031" name="Picture 10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0064" y="3378224"/>
            <a:ext cx="1218645" cy="1218645"/>
          </a:xfrm>
          <a:prstGeom prst="rect">
            <a:avLst/>
          </a:prstGeom>
        </p:spPr>
      </p:pic>
      <p:pic>
        <p:nvPicPr>
          <p:cNvPr id="1032" name="Picture 10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182" y="3665681"/>
            <a:ext cx="1252967" cy="1252967"/>
          </a:xfrm>
          <a:prstGeom prst="rect">
            <a:avLst/>
          </a:prstGeom>
        </p:spPr>
      </p:pic>
      <p:pic>
        <p:nvPicPr>
          <p:cNvPr id="1033" name="Picture 10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20671" y="712584"/>
            <a:ext cx="2369483" cy="2369483"/>
          </a:xfrm>
          <a:prstGeom prst="rect">
            <a:avLst/>
          </a:prstGeom>
        </p:spPr>
      </p:pic>
      <p:pic>
        <p:nvPicPr>
          <p:cNvPr id="1034" name="Picture 103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75235" y="3146386"/>
            <a:ext cx="1416538" cy="1416538"/>
          </a:xfrm>
          <a:prstGeom prst="rect">
            <a:avLst/>
          </a:prstGeom>
        </p:spPr>
      </p:pic>
      <p:pic>
        <p:nvPicPr>
          <p:cNvPr id="1035" name="Picture 10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843" y="-183791"/>
            <a:ext cx="1686088" cy="1686088"/>
          </a:xfrm>
          <a:prstGeom prst="rect">
            <a:avLst/>
          </a:prstGeom>
        </p:spPr>
      </p:pic>
      <p:pic>
        <p:nvPicPr>
          <p:cNvPr id="1036" name="Picture 103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72818" y="1734729"/>
            <a:ext cx="1930952" cy="1930952"/>
          </a:xfrm>
          <a:prstGeom prst="rect">
            <a:avLst/>
          </a:prstGeom>
        </p:spPr>
      </p:pic>
      <p:pic>
        <p:nvPicPr>
          <p:cNvPr id="1038" name="Picture 103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71" y="-147523"/>
            <a:ext cx="9144000" cy="5066171"/>
          </a:xfrm>
          <a:prstGeom prst="rect">
            <a:avLst/>
          </a:prstGeom>
        </p:spPr>
      </p:pic>
      <p:sp>
        <p:nvSpPr>
          <p:cNvPr id="1039" name="Rectangle 1038"/>
          <p:cNvSpPr/>
          <p:nvPr/>
        </p:nvSpPr>
        <p:spPr>
          <a:xfrm>
            <a:off x="7471" y="-147091"/>
            <a:ext cx="9151471" cy="5143499"/>
          </a:xfrm>
          <a:prstGeom prst="rect">
            <a:avLst/>
          </a:prstGeom>
          <a:solidFill>
            <a:schemeClr val="bg1">
              <a:alpha val="27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041" name="Picture 1040"/>
          <p:cNvPicPr>
            <a:picLocks noChangeAspect="1"/>
          </p:cNvPicPr>
          <p:nvPr/>
        </p:nvPicPr>
        <p:blipFill rotWithShape="1">
          <a:blip r:embed="rId24">
            <a:extLst>
              <a:ext uri="{28A0092B-C50C-407E-A947-70E740481C1C}">
                <a14:useLocalDpi xmlns:a14="http://schemas.microsoft.com/office/drawing/2010/main" val="0"/>
              </a:ext>
            </a:extLst>
          </a:blip>
          <a:srcRect t="24424"/>
          <a:stretch/>
        </p:blipFill>
        <p:spPr>
          <a:xfrm>
            <a:off x="160854" y="255639"/>
            <a:ext cx="8776669" cy="4461852"/>
          </a:xfrm>
          <a:prstGeom prst="rect">
            <a:avLst/>
          </a:prstGeom>
        </p:spPr>
      </p:pic>
      <p:pic>
        <p:nvPicPr>
          <p:cNvPr id="1044" name="Picture 1043"/>
          <p:cNvPicPr>
            <a:picLocks noChangeAspect="1"/>
          </p:cNvPicPr>
          <p:nvPr/>
        </p:nvPicPr>
        <p:blipFill rotWithShape="1">
          <a:blip r:embed="rId3">
            <a:extLst>
              <a:ext uri="{28A0092B-C50C-407E-A947-70E740481C1C}">
                <a14:useLocalDpi xmlns:a14="http://schemas.microsoft.com/office/drawing/2010/main" val="0"/>
              </a:ext>
            </a:extLst>
          </a:blip>
          <a:srcRect t="11669" b="4604"/>
          <a:stretch/>
        </p:blipFill>
        <p:spPr>
          <a:xfrm>
            <a:off x="-14942" y="-183791"/>
            <a:ext cx="9158942" cy="5112271"/>
          </a:xfrm>
          <a:prstGeom prst="rect">
            <a:avLst/>
          </a:prstGeom>
        </p:spPr>
      </p:pic>
    </p:spTree>
    <p:extLst>
      <p:ext uri="{BB962C8B-B14F-4D97-AF65-F5344CB8AC3E}">
        <p14:creationId xmlns:p14="http://schemas.microsoft.com/office/powerpoint/2010/main" val="1400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childTnLst>
                          </p:cTn>
                        </p:par>
                        <p:par>
                          <p:cTn id="11" fill="hold">
                            <p:stCondLst>
                              <p:cond delay="500"/>
                            </p:stCondLst>
                            <p:childTnLst>
                              <p:par>
                                <p:cTn id="12" presetID="10" presetClass="entr" presetSubtype="0" fill="hold" nodeType="afterEffect">
                                  <p:stCondLst>
                                    <p:cond delay="75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500"/>
                                        <p:tgtEl>
                                          <p:spTgt spid="279"/>
                                        </p:tgtEl>
                                      </p:cBhvr>
                                    </p:animEffect>
                                  </p:childTnLst>
                                </p:cTn>
                              </p:par>
                            </p:childTnLst>
                          </p:cTn>
                        </p:par>
                        <p:par>
                          <p:cTn id="15" fill="hold">
                            <p:stCondLst>
                              <p:cond delay="1750"/>
                            </p:stCondLst>
                            <p:childTnLst>
                              <p:par>
                                <p:cTn id="16" presetID="10" presetClass="entr" presetSubtype="0" fill="hold" nodeType="afterEffect">
                                  <p:stCondLst>
                                    <p:cond delay="1500"/>
                                  </p:stCondLst>
                                  <p:childTnLst>
                                    <p:set>
                                      <p:cBhvr>
                                        <p:cTn id="17" dur="1" fill="hold">
                                          <p:stCondLst>
                                            <p:cond delay="0"/>
                                          </p:stCondLst>
                                        </p:cTn>
                                        <p:tgtEl>
                                          <p:spTgt spid="284"/>
                                        </p:tgtEl>
                                        <p:attrNameLst>
                                          <p:attrName>style.visibility</p:attrName>
                                        </p:attrNameLst>
                                      </p:cBhvr>
                                      <p:to>
                                        <p:strVal val="visible"/>
                                      </p:to>
                                    </p:set>
                                    <p:animEffect transition="in" filter="fade">
                                      <p:cBhvr>
                                        <p:cTn id="18" dur="500"/>
                                        <p:tgtEl>
                                          <p:spTgt spid="284"/>
                                        </p:tgtEl>
                                      </p:cBhvr>
                                    </p:animEffect>
                                  </p:childTnLst>
                                </p:cTn>
                              </p:par>
                            </p:childTnLst>
                          </p:cTn>
                        </p:par>
                        <p:par>
                          <p:cTn id="19" fill="hold">
                            <p:stCondLst>
                              <p:cond delay="3750"/>
                            </p:stCondLst>
                            <p:childTnLst>
                              <p:par>
                                <p:cTn id="20" presetID="10" presetClass="entr" presetSubtype="0" fill="hold" nodeType="afterEffect">
                                  <p:stCondLst>
                                    <p:cond delay="500"/>
                                  </p:stCondLst>
                                  <p:childTnLst>
                                    <p:set>
                                      <p:cBhvr>
                                        <p:cTn id="21" dur="1" fill="hold">
                                          <p:stCondLst>
                                            <p:cond delay="0"/>
                                          </p:stCondLst>
                                        </p:cTn>
                                        <p:tgtEl>
                                          <p:spTgt spid="528"/>
                                        </p:tgtEl>
                                        <p:attrNameLst>
                                          <p:attrName>style.visibility</p:attrName>
                                        </p:attrNameLst>
                                      </p:cBhvr>
                                      <p:to>
                                        <p:strVal val="visible"/>
                                      </p:to>
                                    </p:set>
                                    <p:animEffect transition="in" filter="fade">
                                      <p:cBhvr>
                                        <p:cTn id="22" dur="500"/>
                                        <p:tgtEl>
                                          <p:spTgt spid="528"/>
                                        </p:tgtEl>
                                      </p:cBhvr>
                                    </p:animEffect>
                                  </p:childTnLst>
                                </p:cTn>
                              </p:par>
                            </p:childTnLst>
                          </p:cTn>
                        </p:par>
                        <p:par>
                          <p:cTn id="23" fill="hold">
                            <p:stCondLst>
                              <p:cond delay="4750"/>
                            </p:stCondLst>
                            <p:childTnLst>
                              <p:par>
                                <p:cTn id="24" presetID="10" presetClass="entr" presetSubtype="0" fill="hold" nodeType="afterEffect">
                                  <p:stCondLst>
                                    <p:cond delay="1500"/>
                                  </p:stCondLst>
                                  <p:childTnLst>
                                    <p:set>
                                      <p:cBhvr>
                                        <p:cTn id="25" dur="1" fill="hold">
                                          <p:stCondLst>
                                            <p:cond delay="0"/>
                                          </p:stCondLst>
                                        </p:cTn>
                                        <p:tgtEl>
                                          <p:spTgt spid="285"/>
                                        </p:tgtEl>
                                        <p:attrNameLst>
                                          <p:attrName>style.visibility</p:attrName>
                                        </p:attrNameLst>
                                      </p:cBhvr>
                                      <p:to>
                                        <p:strVal val="visible"/>
                                      </p:to>
                                    </p:set>
                                    <p:animEffect transition="in" filter="fade">
                                      <p:cBhvr>
                                        <p:cTn id="26" dur="500"/>
                                        <p:tgtEl>
                                          <p:spTgt spid="285"/>
                                        </p:tgtEl>
                                      </p:cBhvr>
                                    </p:animEffect>
                                  </p:childTnLst>
                                </p:cTn>
                              </p:par>
                            </p:childTnLst>
                          </p:cTn>
                        </p:par>
                        <p:par>
                          <p:cTn id="27" fill="hold">
                            <p:stCondLst>
                              <p:cond delay="6750"/>
                            </p:stCondLst>
                            <p:childTnLst>
                              <p:par>
                                <p:cTn id="28" presetID="10" presetClass="entr" presetSubtype="0" fill="hold" nodeType="afterEffect">
                                  <p:stCondLst>
                                    <p:cond delay="25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287"/>
                                        </p:tgtEl>
                                        <p:attrNameLst>
                                          <p:attrName>style.visibility</p:attrName>
                                        </p:attrNameLst>
                                      </p:cBhvr>
                                      <p:to>
                                        <p:strVal val="visible"/>
                                      </p:to>
                                    </p:set>
                                    <p:animEffect transition="in" filter="fade">
                                      <p:cBhvr>
                                        <p:cTn id="34" dur="500"/>
                                        <p:tgtEl>
                                          <p:spTgt spid="287"/>
                                        </p:tgtEl>
                                      </p:cBhvr>
                                    </p:animEffect>
                                  </p:childTnLst>
                                </p:cTn>
                              </p:par>
                            </p:childTnLst>
                          </p:cTn>
                        </p:par>
                        <p:par>
                          <p:cTn id="35" fill="hold">
                            <p:stCondLst>
                              <p:cond delay="8000"/>
                            </p:stCondLst>
                            <p:childTnLst>
                              <p:par>
                                <p:cTn id="36" presetID="10" presetClass="entr" presetSubtype="0" fill="hold" nodeType="afterEffect">
                                  <p:stCondLst>
                                    <p:cond delay="250"/>
                                  </p:stCondLst>
                                  <p:childTnLst>
                                    <p:set>
                                      <p:cBhvr>
                                        <p:cTn id="37" dur="1" fill="hold">
                                          <p:stCondLst>
                                            <p:cond delay="0"/>
                                          </p:stCondLst>
                                        </p:cTn>
                                        <p:tgtEl>
                                          <p:spTgt spid="1024"/>
                                        </p:tgtEl>
                                        <p:attrNameLst>
                                          <p:attrName>style.visibility</p:attrName>
                                        </p:attrNameLst>
                                      </p:cBhvr>
                                      <p:to>
                                        <p:strVal val="visible"/>
                                      </p:to>
                                    </p:set>
                                    <p:animEffect transition="in" filter="fade">
                                      <p:cBhvr>
                                        <p:cTn id="38" dur="500"/>
                                        <p:tgtEl>
                                          <p:spTgt spid="1024"/>
                                        </p:tgtEl>
                                      </p:cBhvr>
                                    </p:animEffect>
                                  </p:childTnLst>
                                </p:cTn>
                              </p:par>
                              <p:par>
                                <p:cTn id="39" presetID="10" presetClass="entr" presetSubtype="0" fill="hold" nodeType="withEffect">
                                  <p:stCondLst>
                                    <p:cond delay="25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500"/>
                                        <p:tgtEl>
                                          <p:spTgt spid="1025"/>
                                        </p:tgtEl>
                                      </p:cBhvr>
                                    </p:animEffect>
                                  </p:childTnLst>
                                </p:cTn>
                              </p:par>
                            </p:childTnLst>
                          </p:cTn>
                        </p:par>
                        <p:par>
                          <p:cTn id="42" fill="hold">
                            <p:stCondLst>
                              <p:cond delay="8750"/>
                            </p:stCondLst>
                            <p:childTnLst>
                              <p:par>
                                <p:cTn id="43" presetID="10" presetClass="entr" presetSubtype="0" fill="hold" nodeType="afterEffect">
                                  <p:stCondLst>
                                    <p:cond delay="0"/>
                                  </p:stCondLst>
                                  <p:childTnLst>
                                    <p:set>
                                      <p:cBhvr>
                                        <p:cTn id="44" dur="1" fill="hold">
                                          <p:stCondLst>
                                            <p:cond delay="0"/>
                                          </p:stCondLst>
                                        </p:cTn>
                                        <p:tgtEl>
                                          <p:spTgt spid="1027"/>
                                        </p:tgtEl>
                                        <p:attrNameLst>
                                          <p:attrName>style.visibility</p:attrName>
                                        </p:attrNameLst>
                                      </p:cBhvr>
                                      <p:to>
                                        <p:strVal val="visible"/>
                                      </p:to>
                                    </p:set>
                                    <p:animEffect transition="in" filter="fade">
                                      <p:cBhvr>
                                        <p:cTn id="45" dur="500"/>
                                        <p:tgtEl>
                                          <p:spTgt spid="1027"/>
                                        </p:tgtEl>
                                      </p:cBhvr>
                                    </p:animEffect>
                                  </p:childTnLst>
                                </p:cTn>
                              </p:par>
                              <p:par>
                                <p:cTn id="46" presetID="10" presetClass="entr" presetSubtype="0" fill="hold" nodeType="withEffect">
                                  <p:stCondLst>
                                    <p:cond delay="25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childTnLst>
                          </p:cTn>
                        </p:par>
                        <p:par>
                          <p:cTn id="49" fill="hold">
                            <p:stCondLst>
                              <p:cond delay="9500"/>
                            </p:stCondLst>
                            <p:childTnLst>
                              <p:par>
                                <p:cTn id="50" presetID="10" presetClass="entr" presetSubtype="0" fill="hold" nodeType="afterEffect">
                                  <p:stCondLst>
                                    <p:cond delay="25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500"/>
                                        <p:tgtEl>
                                          <p:spTgt spid="1029"/>
                                        </p:tgtEl>
                                      </p:cBhvr>
                                    </p:animEffect>
                                  </p:childTnLst>
                                </p:cTn>
                              </p:par>
                              <p:par>
                                <p:cTn id="53" presetID="10" presetClass="entr" presetSubtype="0" fill="hold" nodeType="with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fade">
                                      <p:cBhvr>
                                        <p:cTn id="55" dur="500"/>
                                        <p:tgtEl>
                                          <p:spTgt spid="1030"/>
                                        </p:tgtEl>
                                      </p:cBhvr>
                                    </p:animEffect>
                                  </p:childTnLst>
                                </p:cTn>
                              </p:par>
                              <p:par>
                                <p:cTn id="56" presetID="10" presetClass="entr" presetSubtype="0"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fade">
                                      <p:cBhvr>
                                        <p:cTn id="58" dur="500"/>
                                        <p:tgtEl>
                                          <p:spTgt spid="1031"/>
                                        </p:tgtEl>
                                      </p:cBhvr>
                                    </p:animEffect>
                                  </p:childTnLst>
                                </p:cTn>
                              </p:par>
                            </p:childTnLst>
                          </p:cTn>
                        </p:par>
                        <p:par>
                          <p:cTn id="59" fill="hold">
                            <p:stCondLst>
                              <p:cond delay="10250"/>
                            </p:stCondLst>
                            <p:childTnLst>
                              <p:par>
                                <p:cTn id="60" presetID="10" presetClass="entr" presetSubtype="0" fill="hold" nodeType="afterEffect">
                                  <p:stCondLst>
                                    <p:cond delay="0"/>
                                  </p:stCondLst>
                                  <p:childTnLst>
                                    <p:set>
                                      <p:cBhvr>
                                        <p:cTn id="61" dur="1" fill="hold">
                                          <p:stCondLst>
                                            <p:cond delay="0"/>
                                          </p:stCondLst>
                                        </p:cTn>
                                        <p:tgtEl>
                                          <p:spTgt spid="1032"/>
                                        </p:tgtEl>
                                        <p:attrNameLst>
                                          <p:attrName>style.visibility</p:attrName>
                                        </p:attrNameLst>
                                      </p:cBhvr>
                                      <p:to>
                                        <p:strVal val="visible"/>
                                      </p:to>
                                    </p:set>
                                    <p:animEffect transition="in" filter="fade">
                                      <p:cBhvr>
                                        <p:cTn id="62" dur="500"/>
                                        <p:tgtEl>
                                          <p:spTgt spid="1032"/>
                                        </p:tgtEl>
                                      </p:cBhvr>
                                    </p:animEffect>
                                  </p:childTnLst>
                                </p:cTn>
                              </p:par>
                              <p:par>
                                <p:cTn id="63" presetID="10" presetClass="entr" presetSubtype="0" fill="hold" nodeType="withEffect">
                                  <p:stCondLst>
                                    <p:cond delay="0"/>
                                  </p:stCondLst>
                                  <p:childTnLst>
                                    <p:set>
                                      <p:cBhvr>
                                        <p:cTn id="64" dur="1" fill="hold">
                                          <p:stCondLst>
                                            <p:cond delay="0"/>
                                          </p:stCondLst>
                                        </p:cTn>
                                        <p:tgtEl>
                                          <p:spTgt spid="1033"/>
                                        </p:tgtEl>
                                        <p:attrNameLst>
                                          <p:attrName>style.visibility</p:attrName>
                                        </p:attrNameLst>
                                      </p:cBhvr>
                                      <p:to>
                                        <p:strVal val="visible"/>
                                      </p:to>
                                    </p:set>
                                    <p:animEffect transition="in" filter="fade">
                                      <p:cBhvr>
                                        <p:cTn id="65" dur="500"/>
                                        <p:tgtEl>
                                          <p:spTgt spid="1033"/>
                                        </p:tgtEl>
                                      </p:cBhvr>
                                    </p:animEffect>
                                  </p:childTnLst>
                                </p:cTn>
                              </p:par>
                            </p:childTnLst>
                          </p:cTn>
                        </p:par>
                        <p:par>
                          <p:cTn id="66" fill="hold">
                            <p:stCondLst>
                              <p:cond delay="10750"/>
                            </p:stCondLst>
                            <p:childTnLst>
                              <p:par>
                                <p:cTn id="67" presetID="10" presetClass="entr" presetSubtype="0" fill="hold" nodeType="afterEffect">
                                  <p:stCondLst>
                                    <p:cond delay="0"/>
                                  </p:stCondLst>
                                  <p:childTnLst>
                                    <p:set>
                                      <p:cBhvr>
                                        <p:cTn id="68" dur="1" fill="hold">
                                          <p:stCondLst>
                                            <p:cond delay="0"/>
                                          </p:stCondLst>
                                        </p:cTn>
                                        <p:tgtEl>
                                          <p:spTgt spid="1034"/>
                                        </p:tgtEl>
                                        <p:attrNameLst>
                                          <p:attrName>style.visibility</p:attrName>
                                        </p:attrNameLst>
                                      </p:cBhvr>
                                      <p:to>
                                        <p:strVal val="visible"/>
                                      </p:to>
                                    </p:set>
                                    <p:animEffect transition="in" filter="fade">
                                      <p:cBhvr>
                                        <p:cTn id="69" dur="500"/>
                                        <p:tgtEl>
                                          <p:spTgt spid="1034"/>
                                        </p:tgtEl>
                                      </p:cBhvr>
                                    </p:animEffect>
                                  </p:childTnLst>
                                </p:cTn>
                              </p:par>
                            </p:childTnLst>
                          </p:cTn>
                        </p:par>
                        <p:par>
                          <p:cTn id="70" fill="hold">
                            <p:stCondLst>
                              <p:cond delay="11250"/>
                            </p:stCondLst>
                            <p:childTnLst>
                              <p:par>
                                <p:cTn id="71" presetID="10" presetClass="entr" presetSubtype="0" fill="hold" nodeType="afterEffect">
                                  <p:stCondLst>
                                    <p:cond delay="0"/>
                                  </p:stCondLst>
                                  <p:childTnLst>
                                    <p:set>
                                      <p:cBhvr>
                                        <p:cTn id="72" dur="1" fill="hold">
                                          <p:stCondLst>
                                            <p:cond delay="0"/>
                                          </p:stCondLst>
                                        </p:cTn>
                                        <p:tgtEl>
                                          <p:spTgt spid="1035"/>
                                        </p:tgtEl>
                                        <p:attrNameLst>
                                          <p:attrName>style.visibility</p:attrName>
                                        </p:attrNameLst>
                                      </p:cBhvr>
                                      <p:to>
                                        <p:strVal val="visible"/>
                                      </p:to>
                                    </p:set>
                                    <p:animEffect transition="in" filter="fade">
                                      <p:cBhvr>
                                        <p:cTn id="73" dur="500"/>
                                        <p:tgtEl>
                                          <p:spTgt spid="1035"/>
                                        </p:tgtEl>
                                      </p:cBhvr>
                                    </p:animEffect>
                                  </p:childTnLst>
                                </p:cTn>
                              </p:par>
                            </p:childTnLst>
                          </p:cTn>
                        </p:par>
                        <p:par>
                          <p:cTn id="74" fill="hold">
                            <p:stCondLst>
                              <p:cond delay="11750"/>
                            </p:stCondLst>
                            <p:childTnLst>
                              <p:par>
                                <p:cTn id="75" presetID="10" presetClass="entr" presetSubtype="0" fill="hold" nodeType="afterEffect">
                                  <p:stCondLst>
                                    <p:cond delay="0"/>
                                  </p:stCondLst>
                                  <p:childTnLst>
                                    <p:set>
                                      <p:cBhvr>
                                        <p:cTn id="76" dur="1" fill="hold">
                                          <p:stCondLst>
                                            <p:cond delay="0"/>
                                          </p:stCondLst>
                                        </p:cTn>
                                        <p:tgtEl>
                                          <p:spTgt spid="1036"/>
                                        </p:tgtEl>
                                        <p:attrNameLst>
                                          <p:attrName>style.visibility</p:attrName>
                                        </p:attrNameLst>
                                      </p:cBhvr>
                                      <p:to>
                                        <p:strVal val="visible"/>
                                      </p:to>
                                    </p:set>
                                    <p:animEffect transition="in" filter="fade">
                                      <p:cBhvr>
                                        <p:cTn id="77" dur="500"/>
                                        <p:tgtEl>
                                          <p:spTgt spid="1036"/>
                                        </p:tgtEl>
                                      </p:cBhvr>
                                    </p:animEffect>
                                  </p:childTnLst>
                                </p:cTn>
                              </p:par>
                            </p:childTnLst>
                          </p:cTn>
                        </p:par>
                        <p:par>
                          <p:cTn id="78" fill="hold">
                            <p:stCondLst>
                              <p:cond delay="12250"/>
                            </p:stCondLst>
                            <p:childTnLst>
                              <p:par>
                                <p:cTn id="79" presetID="10" presetClass="entr" presetSubtype="0" fill="hold" nodeType="afterEffect">
                                  <p:stCondLst>
                                    <p:cond delay="0"/>
                                  </p:stCondLst>
                                  <p:childTnLst>
                                    <p:set>
                                      <p:cBhvr>
                                        <p:cTn id="80" dur="1" fill="hold">
                                          <p:stCondLst>
                                            <p:cond delay="0"/>
                                          </p:stCondLst>
                                        </p:cTn>
                                        <p:tgtEl>
                                          <p:spTgt spid="1038"/>
                                        </p:tgtEl>
                                        <p:attrNameLst>
                                          <p:attrName>style.visibility</p:attrName>
                                        </p:attrNameLst>
                                      </p:cBhvr>
                                      <p:to>
                                        <p:strVal val="visible"/>
                                      </p:to>
                                    </p:set>
                                    <p:animEffect transition="in" filter="fade">
                                      <p:cBhvr>
                                        <p:cTn id="81" dur="500"/>
                                        <p:tgtEl>
                                          <p:spTgt spid="1038"/>
                                        </p:tgtEl>
                                      </p:cBhvr>
                                    </p:animEffect>
                                  </p:childTnLst>
                                </p:cTn>
                              </p:par>
                            </p:childTnLst>
                          </p:cTn>
                        </p:par>
                        <p:par>
                          <p:cTn id="82" fill="hold">
                            <p:stCondLst>
                              <p:cond delay="12750"/>
                            </p:stCondLst>
                            <p:childTnLst>
                              <p:par>
                                <p:cTn id="83" presetID="10" presetClass="entr" presetSubtype="0" fill="hold" grpId="0" nodeType="afterEffect">
                                  <p:stCondLst>
                                    <p:cond delay="0"/>
                                  </p:stCondLst>
                                  <p:childTnLst>
                                    <p:set>
                                      <p:cBhvr>
                                        <p:cTn id="84" dur="1" fill="hold">
                                          <p:stCondLst>
                                            <p:cond delay="0"/>
                                          </p:stCondLst>
                                        </p:cTn>
                                        <p:tgtEl>
                                          <p:spTgt spid="1039"/>
                                        </p:tgtEl>
                                        <p:attrNameLst>
                                          <p:attrName>style.visibility</p:attrName>
                                        </p:attrNameLst>
                                      </p:cBhvr>
                                      <p:to>
                                        <p:strVal val="visible"/>
                                      </p:to>
                                    </p:set>
                                    <p:animEffect transition="in" filter="fade">
                                      <p:cBhvr>
                                        <p:cTn id="85" dur="500"/>
                                        <p:tgtEl>
                                          <p:spTgt spid="1039"/>
                                        </p:tgtEl>
                                      </p:cBhvr>
                                    </p:animEffect>
                                  </p:childTnLst>
                                </p:cTn>
                              </p:par>
                            </p:childTnLst>
                          </p:cTn>
                        </p:par>
                        <p:par>
                          <p:cTn id="86" fill="hold">
                            <p:stCondLst>
                              <p:cond delay="13250"/>
                            </p:stCondLst>
                            <p:childTnLst>
                              <p:par>
                                <p:cTn id="87" presetID="16" presetClass="entr" presetSubtype="21" fill="hold" nodeType="afterEffect">
                                  <p:stCondLst>
                                    <p:cond delay="0"/>
                                  </p:stCondLst>
                                  <p:childTnLst>
                                    <p:set>
                                      <p:cBhvr>
                                        <p:cTn id="88" dur="1" fill="hold">
                                          <p:stCondLst>
                                            <p:cond delay="0"/>
                                          </p:stCondLst>
                                        </p:cTn>
                                        <p:tgtEl>
                                          <p:spTgt spid="1041"/>
                                        </p:tgtEl>
                                        <p:attrNameLst>
                                          <p:attrName>style.visibility</p:attrName>
                                        </p:attrNameLst>
                                      </p:cBhvr>
                                      <p:to>
                                        <p:strVal val="visible"/>
                                      </p:to>
                                    </p:set>
                                    <p:animEffect transition="in" filter="barn(inVertical)">
                                      <p:cBhvr>
                                        <p:cTn id="89" dur="500"/>
                                        <p:tgtEl>
                                          <p:spTgt spid="1041"/>
                                        </p:tgtEl>
                                      </p:cBhvr>
                                    </p:animEffect>
                                  </p:childTnLst>
                                </p:cTn>
                              </p:par>
                            </p:childTnLst>
                          </p:cTn>
                        </p:par>
                        <p:par>
                          <p:cTn id="90" fill="hold">
                            <p:stCondLst>
                              <p:cond delay="13750"/>
                            </p:stCondLst>
                            <p:childTnLst>
                              <p:par>
                                <p:cTn id="91" presetID="10" presetClass="entr" presetSubtype="0" fill="hold" nodeType="afterEffect">
                                  <p:stCondLst>
                                    <p:cond delay="3000"/>
                                  </p:stCondLst>
                                  <p:childTnLst>
                                    <p:set>
                                      <p:cBhvr>
                                        <p:cTn id="92" dur="1" fill="hold">
                                          <p:stCondLst>
                                            <p:cond delay="0"/>
                                          </p:stCondLst>
                                        </p:cTn>
                                        <p:tgtEl>
                                          <p:spTgt spid="1044"/>
                                        </p:tgtEl>
                                        <p:attrNameLst>
                                          <p:attrName>style.visibility</p:attrName>
                                        </p:attrNameLst>
                                      </p:cBhvr>
                                      <p:to>
                                        <p:strVal val="visible"/>
                                      </p:to>
                                    </p:set>
                                    <p:animEffect transition="in" filter="fade">
                                      <p:cBhvr>
                                        <p:cTn id="93"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10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13522" y="2190360"/>
            <a:ext cx="3812584" cy="1200329"/>
          </a:xfrm>
          <a:prstGeom prst="rect">
            <a:avLst/>
          </a:prstGeom>
        </p:spPr>
        <p:txBody>
          <a:bodyPr wrap="square">
            <a:spAutoFit/>
          </a:bodyPr>
          <a:lstStyle/>
          <a:p>
            <a:r>
              <a:rPr lang="en-GB" sz="900" dirty="0">
                <a:solidFill>
                  <a:schemeClr val="accent2">
                    <a:lumMod val="50000"/>
                  </a:schemeClr>
                </a:solidFill>
                <a:latin typeface="+mj-lt"/>
                <a:ea typeface="MS PGothic"/>
              </a:rPr>
              <a:t>You give us permission to use your name, profile picture, content, and information in connection with commercial, sponsored, or related content (such as brand you like) served or enhanced by us. This means, for example, that you permit a business or other entity to pay us to display your name and/or profile picture with your content or information, without any compensation to you. </a:t>
            </a:r>
            <a:r>
              <a:rPr lang="en-GB" sz="900" b="1" dirty="0">
                <a:solidFill>
                  <a:schemeClr val="accent2">
                    <a:lumMod val="50000"/>
                  </a:schemeClr>
                </a:solidFill>
                <a:latin typeface="+mj-lt"/>
                <a:ea typeface="MS PGothic"/>
              </a:rPr>
              <a:t>If you have selected a specific audience for your content or information, we will respect your choice when we use it.</a:t>
            </a:r>
            <a:endParaRPr lang="en-GB" sz="900" dirty="0">
              <a:solidFill>
                <a:schemeClr val="accent2">
                  <a:lumMod val="50000"/>
                </a:schemeClr>
              </a:solidFill>
              <a:latin typeface="+mj-lt"/>
              <a:ea typeface="MS PGothic"/>
            </a:endParaRPr>
          </a:p>
        </p:txBody>
      </p:sp>
      <p:sp>
        <p:nvSpPr>
          <p:cNvPr id="8" name="Title 1"/>
          <p:cNvSpPr>
            <a:spLocks noGrp="1"/>
          </p:cNvSpPr>
          <p:nvPr>
            <p:ph type="title"/>
          </p:nvPr>
        </p:nvSpPr>
        <p:spPr>
          <a:xfrm>
            <a:off x="457200" y="372253"/>
            <a:ext cx="8239328" cy="337360"/>
          </a:xfrm>
        </p:spPr>
        <p:txBody>
          <a:bodyPr/>
          <a:lstStyle/>
          <a:p>
            <a:r>
              <a:rPr lang="en-US" dirty="0"/>
              <a:t>Have You Read the Fine Print?</a:t>
            </a:r>
          </a:p>
        </p:txBody>
      </p:sp>
      <p:sp>
        <p:nvSpPr>
          <p:cNvPr id="9" name="Text Placeholder 17"/>
          <p:cNvSpPr txBox="1">
            <a:spLocks/>
          </p:cNvSpPr>
          <p:nvPr/>
        </p:nvSpPr>
        <p:spPr>
          <a:xfrm>
            <a:off x="395208" y="801688"/>
            <a:ext cx="8230898" cy="193465"/>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2"/>
                </a:solidFill>
              </a:rPr>
              <a:t>Applications terms and conditions</a:t>
            </a:r>
          </a:p>
        </p:txBody>
      </p:sp>
      <p:sp>
        <p:nvSpPr>
          <p:cNvPr id="11" name="Rectangle 10"/>
          <p:cNvSpPr/>
          <p:nvPr/>
        </p:nvSpPr>
        <p:spPr>
          <a:xfrm>
            <a:off x="1167538" y="1701969"/>
            <a:ext cx="2738034" cy="400110"/>
          </a:xfrm>
          <a:prstGeom prst="rect">
            <a:avLst/>
          </a:prstGeom>
        </p:spPr>
        <p:txBody>
          <a:bodyPr wrap="square">
            <a:spAutoFit/>
          </a:bodyPr>
          <a:lstStyle/>
          <a:p>
            <a:r>
              <a:rPr lang="en-GB" sz="2000" dirty="0">
                <a:solidFill>
                  <a:schemeClr val="bg2"/>
                </a:solidFill>
                <a:latin typeface="+mj-lt"/>
                <a:ea typeface="MS PGothic"/>
              </a:rPr>
              <a:t>Snapchat</a:t>
            </a:r>
          </a:p>
        </p:txBody>
      </p:sp>
      <p:sp>
        <p:nvSpPr>
          <p:cNvPr id="13" name="Rectangle 12"/>
          <p:cNvSpPr/>
          <p:nvPr/>
        </p:nvSpPr>
        <p:spPr>
          <a:xfrm>
            <a:off x="555357" y="2198109"/>
            <a:ext cx="3866827" cy="2308324"/>
          </a:xfrm>
          <a:prstGeom prst="rect">
            <a:avLst/>
          </a:prstGeom>
        </p:spPr>
        <p:txBody>
          <a:bodyPr wrap="square">
            <a:spAutoFit/>
          </a:bodyPr>
          <a:lstStyle/>
          <a:p>
            <a:r>
              <a:rPr lang="en-US" sz="900" dirty="0"/>
              <a:t>We call Story submissions that are set to be viewable by Everyone as well as content you submit to crowd-sourced Services, including Our Story, “Public Content.” For all content you submit to the Services other than Public Content, you grant Snap Inc. and our affiliates a </a:t>
            </a:r>
            <a:r>
              <a:rPr lang="en-US" sz="900" b="1" dirty="0"/>
              <a:t>worldwide, royalty-free, sublicensable, and transferable license to host, store, use, display, reproduce, modify, adapt, edit, publish, and distribute that content</a:t>
            </a:r>
            <a:r>
              <a:rPr lang="en-US" sz="900" dirty="0"/>
              <a:t>…</a:t>
            </a:r>
          </a:p>
          <a:p>
            <a:endParaRPr lang="en-US" sz="900" dirty="0"/>
          </a:p>
          <a:p>
            <a:r>
              <a:rPr lang="en-US" sz="900" dirty="0"/>
              <a:t>Because Public Content is inherently public and chronicles matters of public interest, the license you grant us for this content is broader. In addition to granting us the rights mentioned in the previous paragraph, </a:t>
            </a:r>
            <a:r>
              <a:rPr lang="en-US" sz="900" b="1" dirty="0"/>
              <a:t>you also grant us a perpetual license to create derivative works from, promote, exhibit, broadcast, syndicate, sublicense, publicly perform, and publicly display Public Content in any form </a:t>
            </a:r>
            <a:r>
              <a:rPr lang="en-US" sz="900" dirty="0"/>
              <a:t>and in any and all media or distribution methods (now known or later developed).</a:t>
            </a:r>
          </a:p>
        </p:txBody>
      </p:sp>
      <p:sp>
        <p:nvSpPr>
          <p:cNvPr id="14" name="Rectangle 13"/>
          <p:cNvSpPr/>
          <p:nvPr/>
        </p:nvSpPr>
        <p:spPr>
          <a:xfrm>
            <a:off x="5395995" y="1701967"/>
            <a:ext cx="2738034" cy="400110"/>
          </a:xfrm>
          <a:prstGeom prst="rect">
            <a:avLst/>
          </a:prstGeom>
        </p:spPr>
        <p:txBody>
          <a:bodyPr wrap="square">
            <a:spAutoFit/>
          </a:bodyPr>
          <a:lstStyle/>
          <a:p>
            <a:r>
              <a:rPr lang="en-GB" sz="2000" dirty="0">
                <a:solidFill>
                  <a:schemeClr val="bg2"/>
                </a:solidFill>
                <a:latin typeface="+mj-lt"/>
                <a:ea typeface="MS PGothic"/>
              </a:rPr>
              <a:t>Facebook</a:t>
            </a:r>
          </a:p>
        </p:txBody>
      </p:sp>
      <p:grpSp>
        <p:nvGrpSpPr>
          <p:cNvPr id="15" name="Group 14"/>
          <p:cNvGrpSpPr/>
          <p:nvPr/>
        </p:nvGrpSpPr>
        <p:grpSpPr>
          <a:xfrm>
            <a:off x="4898763" y="1526598"/>
            <a:ext cx="455902" cy="586805"/>
            <a:chOff x="7521575" y="1687513"/>
            <a:chExt cx="320675" cy="412750"/>
          </a:xfrm>
        </p:grpSpPr>
        <p:sp>
          <p:nvSpPr>
            <p:cNvPr id="1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 name="Group 6"/>
          <p:cNvGrpSpPr/>
          <p:nvPr/>
        </p:nvGrpSpPr>
        <p:grpSpPr>
          <a:xfrm>
            <a:off x="644397" y="1520425"/>
            <a:ext cx="455902" cy="586805"/>
            <a:chOff x="644397" y="1702341"/>
            <a:chExt cx="455902" cy="586805"/>
          </a:xfrm>
        </p:grpSpPr>
        <p:grpSp>
          <p:nvGrpSpPr>
            <p:cNvPr id="40" name="Group 39"/>
            <p:cNvGrpSpPr/>
            <p:nvPr/>
          </p:nvGrpSpPr>
          <p:grpSpPr>
            <a:xfrm>
              <a:off x="644397" y="1702341"/>
              <a:ext cx="455902" cy="586805"/>
              <a:chOff x="7521575" y="1687513"/>
              <a:chExt cx="320675" cy="412750"/>
            </a:xfrm>
          </p:grpSpPr>
          <p:sp>
            <p:nvSpPr>
              <p:cNvPr id="41"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1415" y="1785389"/>
              <a:ext cx="206362" cy="194988"/>
            </a:xfrm>
            <a:prstGeom prst="rect">
              <a:avLst/>
            </a:prstGeom>
          </p:spPr>
        </p:pic>
      </p:grpSp>
      <p:sp>
        <p:nvSpPr>
          <p:cNvPr id="64" name="Text Placeholder 15">
            <a:extLst>
              <a:ext uri="{FF2B5EF4-FFF2-40B4-BE49-F238E27FC236}">
                <a16:creationId xmlns:a16="http://schemas.microsoft.com/office/drawing/2014/main" id="{B089E0F6-2423-4DC8-A2CA-E7CC5C061FB3}"/>
              </a:ext>
            </a:extLst>
          </p:cNvPr>
          <p:cNvSpPr txBox="1">
            <a:spLocks/>
          </p:cNvSpPr>
          <p:nvPr/>
        </p:nvSpPr>
        <p:spPr>
          <a:xfrm>
            <a:off x="555357" y="4611100"/>
            <a:ext cx="3979793" cy="180062"/>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700" dirty="0"/>
              <a:t>Snap Inc. Terms of Service (US)*: </a:t>
            </a:r>
            <a:r>
              <a:rPr lang="en-US" sz="700" dirty="0">
                <a:hlinkClick r:id="rId4"/>
              </a:rPr>
              <a:t>https://www.snap.com/en-US/terms/</a:t>
            </a:r>
            <a:r>
              <a:rPr lang="en-US" sz="700" dirty="0"/>
              <a:t>  </a:t>
            </a:r>
          </a:p>
          <a:p>
            <a:pPr>
              <a:spcBef>
                <a:spcPts val="0"/>
              </a:spcBef>
            </a:pPr>
            <a:r>
              <a:rPr lang="en-US" sz="700" dirty="0"/>
              <a:t>Snap Inc. Terms of Service (Outside US)*: </a:t>
            </a:r>
            <a:r>
              <a:rPr lang="en-US" sz="700" dirty="0">
                <a:hlinkClick r:id="rId5"/>
              </a:rPr>
              <a:t>https://www.snap.com/en-US/terms/#terms-row</a:t>
            </a:r>
            <a:r>
              <a:rPr lang="en-US" sz="700" dirty="0"/>
              <a:t> </a:t>
            </a:r>
          </a:p>
        </p:txBody>
      </p:sp>
      <p:sp>
        <p:nvSpPr>
          <p:cNvPr id="65" name="Text Placeholder 15">
            <a:extLst>
              <a:ext uri="{FF2B5EF4-FFF2-40B4-BE49-F238E27FC236}">
                <a16:creationId xmlns:a16="http://schemas.microsoft.com/office/drawing/2014/main" id="{E93E93B2-96E2-4C49-A1F6-49D2E1A7DB4B}"/>
              </a:ext>
            </a:extLst>
          </p:cNvPr>
          <p:cNvSpPr txBox="1">
            <a:spLocks/>
          </p:cNvSpPr>
          <p:nvPr/>
        </p:nvSpPr>
        <p:spPr>
          <a:xfrm>
            <a:off x="4813523" y="4596174"/>
            <a:ext cx="4208232" cy="194988"/>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00" dirty="0"/>
              <a:t>Facebook Statement of Right and Responsibilities*: </a:t>
            </a:r>
            <a:r>
              <a:rPr lang="en-US" sz="700" dirty="0">
                <a:hlinkClick r:id="rId6"/>
              </a:rPr>
              <a:t>https://www.facebook.com/terms.php</a:t>
            </a:r>
            <a:r>
              <a:rPr lang="en-US" sz="700" dirty="0"/>
              <a:t> </a:t>
            </a:r>
          </a:p>
        </p:txBody>
      </p:sp>
      <p:sp>
        <p:nvSpPr>
          <p:cNvPr id="66" name="Text Placeholder 15">
            <a:extLst/>
          </p:cNvPr>
          <p:cNvSpPr txBox="1">
            <a:spLocks/>
          </p:cNvSpPr>
          <p:nvPr/>
        </p:nvSpPr>
        <p:spPr>
          <a:xfrm>
            <a:off x="4813523" y="4729462"/>
            <a:ext cx="4208232" cy="194988"/>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00" dirty="0"/>
              <a:t>*Last accessed on March 7, 2018</a:t>
            </a:r>
          </a:p>
        </p:txBody>
      </p:sp>
    </p:spTree>
    <p:extLst>
      <p:ext uri="{BB962C8B-B14F-4D97-AF65-F5344CB8AC3E}">
        <p14:creationId xmlns:p14="http://schemas.microsoft.com/office/powerpoint/2010/main" val="8911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solidFill>
                  <a:schemeClr val="bg2"/>
                </a:solidFill>
              </a:rPr>
              <a:t>Do our young know the difference?</a:t>
            </a:r>
          </a:p>
        </p:txBody>
      </p:sp>
      <p:sp>
        <p:nvSpPr>
          <p:cNvPr id="11" name="Content Placeholder 4"/>
          <p:cNvSpPr>
            <a:spLocks noGrp="1"/>
          </p:cNvSpPr>
          <p:nvPr>
            <p:ph sz="half" idx="2"/>
          </p:nvPr>
        </p:nvSpPr>
        <p:spPr>
          <a:xfrm>
            <a:off x="3886198" y="1208348"/>
            <a:ext cx="5141892" cy="3261916"/>
          </a:xfrm>
        </p:spPr>
        <p:txBody>
          <a:bodyPr/>
          <a:lstStyle/>
          <a:p>
            <a:r>
              <a:rPr lang="en-US" dirty="0"/>
              <a:t>Discuss the </a:t>
            </a:r>
            <a:r>
              <a:rPr lang="en-US" b="1" dirty="0">
                <a:solidFill>
                  <a:schemeClr val="bg2"/>
                </a:solidFill>
              </a:rPr>
              <a:t>‘</a:t>
            </a:r>
            <a:r>
              <a:rPr lang="ga-IE" b="1" dirty="0">
                <a:solidFill>
                  <a:schemeClr val="bg2"/>
                </a:solidFill>
              </a:rPr>
              <a:t>Friend Paradigm</a:t>
            </a:r>
            <a:r>
              <a:rPr lang="en-IE" b="1" dirty="0">
                <a:solidFill>
                  <a:schemeClr val="bg2"/>
                </a:solidFill>
              </a:rPr>
              <a:t>’ </a:t>
            </a:r>
            <a:r>
              <a:rPr lang="en-IE" dirty="0"/>
              <a:t>with our young</a:t>
            </a:r>
          </a:p>
          <a:p>
            <a:endParaRPr lang="en-US" dirty="0">
              <a:solidFill>
                <a:schemeClr val="bg2"/>
              </a:solidFill>
            </a:endParaRPr>
          </a:p>
          <a:p>
            <a:pPr lvl="1"/>
            <a:r>
              <a:rPr lang="en-US" dirty="0"/>
              <a:t>What constitutes a friend?</a:t>
            </a:r>
          </a:p>
          <a:p>
            <a:pPr marL="0" lvl="1" indent="0">
              <a:buNone/>
            </a:pPr>
            <a:endParaRPr lang="en-US" dirty="0"/>
          </a:p>
          <a:p>
            <a:pPr lvl="1"/>
            <a:r>
              <a:rPr lang="en-US" dirty="0"/>
              <a:t>What personal information is appropriate to share?</a:t>
            </a:r>
          </a:p>
          <a:p>
            <a:pPr lvl="1"/>
            <a:endParaRPr lang="en-US" dirty="0"/>
          </a:p>
          <a:p>
            <a:pPr lvl="1"/>
            <a:r>
              <a:rPr lang="en-US" dirty="0"/>
              <a:t>What is an "acceptable" number of friends?</a:t>
            </a:r>
          </a:p>
          <a:p>
            <a:pPr lvl="1"/>
            <a:endParaRPr lang="en-US" dirty="0"/>
          </a:p>
          <a:p>
            <a:pPr lvl="1"/>
            <a:r>
              <a:rPr lang="en-US" dirty="0"/>
              <a:t>Are friends viewed as a commodity?</a:t>
            </a:r>
          </a:p>
          <a:p>
            <a:pPr lvl="1"/>
            <a:endParaRPr lang="en-IE" dirty="0"/>
          </a:p>
          <a:p>
            <a:pPr lvl="1"/>
            <a:endParaRPr lang="en-US" dirty="0"/>
          </a:p>
        </p:txBody>
      </p:sp>
      <p:sp>
        <p:nvSpPr>
          <p:cNvPr id="3" name="Title 2"/>
          <p:cNvSpPr>
            <a:spLocks noGrp="1"/>
          </p:cNvSpPr>
          <p:nvPr>
            <p:ph type="title"/>
          </p:nvPr>
        </p:nvSpPr>
        <p:spPr/>
        <p:txBody>
          <a:bodyPr/>
          <a:lstStyle/>
          <a:p>
            <a:r>
              <a:rPr lang="en-IE" dirty="0"/>
              <a:t>Friends online and offline</a:t>
            </a:r>
            <a:endParaRPr lang="en-US" dirty="0"/>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074" r="16335"/>
          <a:stretch/>
        </p:blipFill>
        <p:spPr>
          <a:xfrm>
            <a:off x="0" y="-1"/>
            <a:ext cx="3584574" cy="4916775"/>
          </a:xfrm>
          <a:prstGeom prst="rect">
            <a:avLst/>
          </a:prstGeom>
        </p:spPr>
      </p:pic>
    </p:spTree>
    <p:extLst>
      <p:ext uri="{BB962C8B-B14F-4D97-AF65-F5344CB8AC3E}">
        <p14:creationId xmlns:p14="http://schemas.microsoft.com/office/powerpoint/2010/main" val="866584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a:spLocks noGrp="1"/>
          </p:cNvSpPr>
          <p:nvPr>
            <p:ph type="body" sz="quarter" idx="4294967295"/>
          </p:nvPr>
        </p:nvSpPr>
        <p:spPr>
          <a:xfrm>
            <a:off x="455902" y="801688"/>
            <a:ext cx="4801899" cy="193465"/>
          </a:xfrm>
          <a:prstGeom prst="rect">
            <a:avLst/>
          </a:prstGeom>
        </p:spPr>
        <p:txBody>
          <a:bodyPr/>
          <a:lstStyle/>
          <a:p>
            <a:r>
              <a:rPr lang="en-IE" sz="1200" dirty="0">
                <a:solidFill>
                  <a:schemeClr val="bg2"/>
                </a:solidFill>
              </a:rPr>
              <a:t>Dealing with unsolicited friend requests.</a:t>
            </a:r>
          </a:p>
        </p:txBody>
      </p:sp>
      <p:sp>
        <p:nvSpPr>
          <p:cNvPr id="11"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dirty="0"/>
              <a:t>Do I know you?</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1397229"/>
            <a:ext cx="2691245" cy="26912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 y="1397230"/>
            <a:ext cx="2691245" cy="2691245"/>
          </a:xfrm>
          <a:prstGeom prst="rect">
            <a:avLst/>
          </a:prstGeom>
        </p:spPr>
      </p:pic>
      <p:sp>
        <p:nvSpPr>
          <p:cNvPr id="12" name="Text Placeholder 4"/>
          <p:cNvSpPr>
            <a:spLocks noGrp="1"/>
          </p:cNvSpPr>
          <p:nvPr>
            <p:ph type="body" sz="quarter" idx="4294967295"/>
          </p:nvPr>
        </p:nvSpPr>
        <p:spPr>
          <a:xfrm>
            <a:off x="1177636" y="3976029"/>
            <a:ext cx="803564" cy="275238"/>
          </a:xfrm>
          <a:prstGeom prst="rect">
            <a:avLst/>
          </a:prstGeom>
        </p:spPr>
        <p:txBody>
          <a:bodyPr/>
          <a:lstStyle/>
          <a:p>
            <a:pPr algn="ctr"/>
            <a:r>
              <a:rPr lang="en-IE" sz="1600" b="1" dirty="0">
                <a:solidFill>
                  <a:srgbClr val="0153D9"/>
                </a:solidFill>
              </a:rPr>
              <a:t>Hailee</a:t>
            </a:r>
          </a:p>
        </p:txBody>
      </p:sp>
      <p:sp>
        <p:nvSpPr>
          <p:cNvPr id="14" name="Text Placeholder 4"/>
          <p:cNvSpPr>
            <a:spLocks noGrp="1"/>
          </p:cNvSpPr>
          <p:nvPr>
            <p:ph type="body" sz="quarter" idx="4294967295"/>
          </p:nvPr>
        </p:nvSpPr>
        <p:spPr>
          <a:xfrm>
            <a:off x="7183580" y="3976029"/>
            <a:ext cx="706583" cy="275238"/>
          </a:xfrm>
          <a:prstGeom prst="rect">
            <a:avLst/>
          </a:prstGeom>
        </p:spPr>
        <p:txBody>
          <a:bodyPr/>
          <a:lstStyle/>
          <a:p>
            <a:pPr algn="ctr"/>
            <a:r>
              <a:rPr lang="en-IE" sz="1600" b="1" dirty="0">
                <a:solidFill>
                  <a:schemeClr val="bg1">
                    <a:lumMod val="65000"/>
                  </a:schemeClr>
                </a:solidFill>
              </a:rPr>
              <a:t>Shane</a:t>
            </a:r>
            <a:endParaRPr lang="en-IE" b="1" dirty="0">
              <a:solidFill>
                <a:schemeClr val="bg1">
                  <a:lumMod val="65000"/>
                </a:schemeClr>
              </a:solidFill>
            </a:endParaRPr>
          </a:p>
        </p:txBody>
      </p:sp>
      <p:sp>
        <p:nvSpPr>
          <p:cNvPr id="6" name="Rectangle: Rounded Corners 5"/>
          <p:cNvSpPr/>
          <p:nvPr/>
        </p:nvSpPr>
        <p:spPr>
          <a:xfrm>
            <a:off x="3706091" y="1421486"/>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1372129"/>
            <a:ext cx="458932" cy="458932"/>
          </a:xfrm>
          <a:prstGeom prst="rect">
            <a:avLst/>
          </a:prstGeom>
        </p:spPr>
      </p:pic>
      <p:sp>
        <p:nvSpPr>
          <p:cNvPr id="16" name="Text Placeholder 4"/>
          <p:cNvSpPr>
            <a:spLocks noGrp="1"/>
          </p:cNvSpPr>
          <p:nvPr>
            <p:ph type="body" sz="quarter" idx="4294967295"/>
          </p:nvPr>
        </p:nvSpPr>
        <p:spPr>
          <a:xfrm>
            <a:off x="3842905" y="1528171"/>
            <a:ext cx="2017568" cy="302889"/>
          </a:xfrm>
          <a:prstGeom prst="rect">
            <a:avLst/>
          </a:prstGeom>
        </p:spPr>
        <p:txBody>
          <a:bodyPr/>
          <a:lstStyle/>
          <a:p>
            <a:r>
              <a:rPr lang="en-IE" sz="1200" dirty="0">
                <a:solidFill>
                  <a:srgbClr val="53565A"/>
                </a:solidFill>
              </a:rPr>
              <a:t>Hey Hailee, I’m Shane </a:t>
            </a:r>
            <a:r>
              <a:rPr lang="en-IE" sz="1200" dirty="0" err="1">
                <a:solidFill>
                  <a:srgbClr val="53565A"/>
                </a:solidFill>
              </a:rPr>
              <a:t>hru</a:t>
            </a:r>
            <a:r>
              <a:rPr lang="en-IE" sz="1200" dirty="0">
                <a:solidFill>
                  <a:srgbClr val="53565A"/>
                </a:solidFill>
              </a:rPr>
              <a:t>?</a:t>
            </a:r>
          </a:p>
        </p:txBody>
      </p:sp>
      <p:sp>
        <p:nvSpPr>
          <p:cNvPr id="17" name="Rectangle: Rounded Corners 16"/>
          <p:cNvSpPr/>
          <p:nvPr/>
        </p:nvSpPr>
        <p:spPr>
          <a:xfrm>
            <a:off x="3215989" y="1869165"/>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1819809"/>
            <a:ext cx="458932" cy="458932"/>
          </a:xfrm>
          <a:prstGeom prst="rect">
            <a:avLst/>
          </a:prstGeom>
        </p:spPr>
      </p:pic>
      <p:sp>
        <p:nvSpPr>
          <p:cNvPr id="19" name="Text Placeholder 4"/>
          <p:cNvSpPr>
            <a:spLocks noGrp="1"/>
          </p:cNvSpPr>
          <p:nvPr>
            <p:ph type="body" sz="quarter" idx="4294967295"/>
          </p:nvPr>
        </p:nvSpPr>
        <p:spPr>
          <a:xfrm>
            <a:off x="3293932" y="1973719"/>
            <a:ext cx="2017568" cy="302889"/>
          </a:xfrm>
          <a:prstGeom prst="rect">
            <a:avLst/>
          </a:prstGeom>
        </p:spPr>
        <p:txBody>
          <a:bodyPr/>
          <a:lstStyle/>
          <a:p>
            <a:pPr algn="r"/>
            <a:r>
              <a:rPr lang="en-IE" sz="1200" dirty="0">
                <a:solidFill>
                  <a:schemeClr val="bg1"/>
                </a:solidFill>
              </a:rPr>
              <a:t>Hi good thx, u?</a:t>
            </a:r>
          </a:p>
        </p:txBody>
      </p:sp>
      <p:sp>
        <p:nvSpPr>
          <p:cNvPr id="20" name="Rectangle: Rounded Corners 19"/>
          <p:cNvSpPr/>
          <p:nvPr/>
        </p:nvSpPr>
        <p:spPr>
          <a:xfrm>
            <a:off x="3706091" y="2314933"/>
            <a:ext cx="2244437" cy="72891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2265577"/>
            <a:ext cx="458932" cy="458932"/>
          </a:xfrm>
          <a:prstGeom prst="rect">
            <a:avLst/>
          </a:prstGeom>
        </p:spPr>
      </p:pic>
      <p:sp>
        <p:nvSpPr>
          <p:cNvPr id="22" name="Text Placeholder 4"/>
          <p:cNvSpPr>
            <a:spLocks noGrp="1"/>
          </p:cNvSpPr>
          <p:nvPr>
            <p:ph type="body" sz="quarter" idx="4294967295"/>
          </p:nvPr>
        </p:nvSpPr>
        <p:spPr>
          <a:xfrm>
            <a:off x="3842905" y="2421619"/>
            <a:ext cx="2017568" cy="302889"/>
          </a:xfrm>
          <a:prstGeom prst="rect">
            <a:avLst/>
          </a:prstGeom>
        </p:spPr>
        <p:txBody>
          <a:bodyPr/>
          <a:lstStyle/>
          <a:p>
            <a:r>
              <a:rPr lang="en-IE" sz="1200" dirty="0">
                <a:solidFill>
                  <a:srgbClr val="53565A"/>
                </a:solidFill>
              </a:rPr>
              <a:t>Awesome, was just looking at your </a:t>
            </a:r>
            <a:r>
              <a:rPr lang="en-IE" sz="1200" dirty="0" err="1">
                <a:solidFill>
                  <a:srgbClr val="53565A"/>
                </a:solidFill>
              </a:rPr>
              <a:t>insta</a:t>
            </a:r>
            <a:r>
              <a:rPr lang="en-IE" sz="1200" dirty="0">
                <a:solidFill>
                  <a:srgbClr val="53565A"/>
                </a:solidFill>
              </a:rPr>
              <a:t>… </a:t>
            </a:r>
            <a:r>
              <a:rPr lang="en-IE" sz="1200" dirty="0" err="1">
                <a:solidFill>
                  <a:srgbClr val="53565A"/>
                </a:solidFill>
              </a:rPr>
              <a:t>ur</a:t>
            </a:r>
            <a:r>
              <a:rPr lang="en-IE" sz="1200" dirty="0">
                <a:solidFill>
                  <a:srgbClr val="53565A"/>
                </a:solidFill>
              </a:rPr>
              <a:t> super pretty</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061" t="6061" r="5286" b="7475"/>
          <a:stretch/>
        </p:blipFill>
        <p:spPr>
          <a:xfrm>
            <a:off x="4295789" y="2766485"/>
            <a:ext cx="206939" cy="201831"/>
          </a:xfrm>
          <a:prstGeom prst="rect">
            <a:avLst/>
          </a:prstGeom>
        </p:spPr>
      </p:pic>
      <p:sp>
        <p:nvSpPr>
          <p:cNvPr id="23" name="Rectangle: Rounded Corners 22"/>
          <p:cNvSpPr/>
          <p:nvPr/>
        </p:nvSpPr>
        <p:spPr>
          <a:xfrm>
            <a:off x="3215989" y="31271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077806"/>
            <a:ext cx="458932" cy="458932"/>
          </a:xfrm>
          <a:prstGeom prst="rect">
            <a:avLst/>
          </a:prstGeom>
        </p:spPr>
      </p:pic>
      <p:sp>
        <p:nvSpPr>
          <p:cNvPr id="25" name="Text Placeholder 4"/>
          <p:cNvSpPr>
            <a:spLocks noGrp="1"/>
          </p:cNvSpPr>
          <p:nvPr>
            <p:ph type="body" sz="quarter" idx="4294967295"/>
          </p:nvPr>
        </p:nvSpPr>
        <p:spPr>
          <a:xfrm>
            <a:off x="3293932" y="3231716"/>
            <a:ext cx="2017568" cy="302889"/>
          </a:xfrm>
          <a:prstGeom prst="rect">
            <a:avLst/>
          </a:prstGeom>
        </p:spPr>
        <p:txBody>
          <a:bodyPr/>
          <a:lstStyle/>
          <a:p>
            <a:pPr algn="r"/>
            <a:r>
              <a:rPr lang="en-IE" sz="1200" dirty="0">
                <a:solidFill>
                  <a:schemeClr val="bg1"/>
                </a:solidFill>
              </a:rPr>
              <a:t>lol</a:t>
            </a:r>
          </a:p>
        </p:txBody>
      </p:sp>
      <p:sp>
        <p:nvSpPr>
          <p:cNvPr id="26" name="Rectangle: Rounded Corners 25"/>
          <p:cNvSpPr/>
          <p:nvPr/>
        </p:nvSpPr>
        <p:spPr>
          <a:xfrm>
            <a:off x="3215989" y="35723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515386"/>
            <a:ext cx="458932" cy="458932"/>
          </a:xfrm>
          <a:prstGeom prst="rect">
            <a:avLst/>
          </a:prstGeom>
        </p:spPr>
      </p:pic>
      <p:sp>
        <p:nvSpPr>
          <p:cNvPr id="28" name="Text Placeholder 4"/>
          <p:cNvSpPr>
            <a:spLocks noGrp="1"/>
          </p:cNvSpPr>
          <p:nvPr>
            <p:ph type="body" sz="quarter" idx="4294967295"/>
          </p:nvPr>
        </p:nvSpPr>
        <p:spPr>
          <a:xfrm>
            <a:off x="3226520" y="3676916"/>
            <a:ext cx="1825323" cy="305022"/>
          </a:xfrm>
          <a:prstGeom prst="rect">
            <a:avLst/>
          </a:prstGeom>
        </p:spPr>
        <p:txBody>
          <a:bodyPr/>
          <a:lstStyle/>
          <a:p>
            <a:pPr algn="r"/>
            <a:r>
              <a:rPr lang="en-IE" sz="1200" dirty="0">
                <a:solidFill>
                  <a:schemeClr val="bg1"/>
                </a:solidFill>
              </a:rPr>
              <a:t>thx…</a:t>
            </a:r>
            <a:r>
              <a:rPr lang="en-IE" sz="1200" dirty="0" err="1">
                <a:solidFill>
                  <a:schemeClr val="bg1"/>
                </a:solidFill>
              </a:rPr>
              <a:t>ur</a:t>
            </a:r>
            <a:r>
              <a:rPr lang="en-IE" sz="1200" dirty="0">
                <a:solidFill>
                  <a:schemeClr val="bg1"/>
                </a:solidFill>
              </a:rPr>
              <a:t> sweet    </a:t>
            </a:r>
          </a:p>
        </p:txBody>
      </p:sp>
      <p:pic>
        <p:nvPicPr>
          <p:cNvPr id="1026" name="Picture 2" descr="https://www.easypeasypatches.com/wp-content/uploads/2016/09/cache_240_240_0_100_80_16777215_emoji-blu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255" y="3654522"/>
            <a:ext cx="195898" cy="19589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p:cNvSpPr/>
          <p:nvPr/>
        </p:nvSpPr>
        <p:spPr>
          <a:xfrm>
            <a:off x="3706091" y="4015817"/>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3966460"/>
            <a:ext cx="458932" cy="458932"/>
          </a:xfrm>
          <a:prstGeom prst="rect">
            <a:avLst/>
          </a:prstGeom>
        </p:spPr>
      </p:pic>
      <p:sp>
        <p:nvSpPr>
          <p:cNvPr id="31" name="Text Placeholder 4"/>
          <p:cNvSpPr>
            <a:spLocks noGrp="1"/>
          </p:cNvSpPr>
          <p:nvPr>
            <p:ph type="body" sz="quarter" idx="4294967295"/>
          </p:nvPr>
        </p:nvSpPr>
        <p:spPr>
          <a:xfrm>
            <a:off x="3842905" y="4122502"/>
            <a:ext cx="2017568" cy="302889"/>
          </a:xfrm>
          <a:prstGeom prst="rect">
            <a:avLst/>
          </a:prstGeom>
        </p:spPr>
        <p:txBody>
          <a:bodyPr/>
          <a:lstStyle/>
          <a:p>
            <a:r>
              <a:rPr lang="en-IE" sz="1200" dirty="0">
                <a:solidFill>
                  <a:srgbClr val="53565A"/>
                </a:solidFill>
              </a:rPr>
              <a:t>So… do u have a bf?</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270" y="1397229"/>
            <a:ext cx="2691245" cy="2691245"/>
          </a:xfrm>
          <a:prstGeom prst="rect">
            <a:avLst/>
          </a:prstGeom>
        </p:spPr>
      </p:pic>
      <p:sp>
        <p:nvSpPr>
          <p:cNvPr id="33" name="Text Placeholder 4"/>
          <p:cNvSpPr>
            <a:spLocks noGrp="1"/>
          </p:cNvSpPr>
          <p:nvPr>
            <p:ph type="body" sz="quarter" idx="4294967295"/>
          </p:nvPr>
        </p:nvSpPr>
        <p:spPr>
          <a:xfrm>
            <a:off x="7058171" y="3981938"/>
            <a:ext cx="901240" cy="247606"/>
          </a:xfrm>
          <a:prstGeom prst="rect">
            <a:avLst/>
          </a:prstGeom>
        </p:spPr>
        <p:txBody>
          <a:bodyPr/>
          <a:lstStyle/>
          <a:p>
            <a:pPr algn="ctr"/>
            <a:r>
              <a:rPr lang="en-IE" sz="1600" b="1" dirty="0">
                <a:solidFill>
                  <a:schemeClr val="bg1">
                    <a:lumMod val="65000"/>
                  </a:schemeClr>
                </a:solidFill>
              </a:rPr>
              <a:t>Shannon</a:t>
            </a:r>
            <a:endParaRPr lang="en-IE" b="1" dirty="0">
              <a:solidFill>
                <a:schemeClr val="bg1">
                  <a:lumMod val="65000"/>
                </a:schemeClr>
              </a:solidFill>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870" y="1372129"/>
            <a:ext cx="467763" cy="467763"/>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244" y="2261227"/>
            <a:ext cx="467763" cy="467763"/>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300" y="3965302"/>
            <a:ext cx="467763" cy="46776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555" y="3434138"/>
            <a:ext cx="995340" cy="649135"/>
          </a:xfrm>
          <a:prstGeom prst="rect">
            <a:avLst/>
          </a:prstGeom>
        </p:spPr>
      </p:pic>
    </p:spTree>
    <p:extLst>
      <p:ext uri="{BB962C8B-B14F-4D97-AF65-F5344CB8AC3E}">
        <p14:creationId xmlns:p14="http://schemas.microsoft.com/office/powerpoint/2010/main" val="56824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10" presetClass="entr" presetSubtype="0" fill="hold" grpId="0" nodeType="after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7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childTnLst>
                          </p:cTn>
                        </p:par>
                        <p:par>
                          <p:cTn id="34" fill="hold">
                            <p:stCondLst>
                              <p:cond delay="3250"/>
                            </p:stCondLst>
                            <p:childTnLst>
                              <p:par>
                                <p:cTn id="35" presetID="10" presetClass="entr" presetSubtype="0" fill="hold" grpId="0" nodeType="after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childTnLst>
                                </p:cTn>
                              </p:par>
                              <p:par>
                                <p:cTn id="44" presetID="10" presetClass="entr" presetSubtype="0" fill="hold" nodeType="withEffect">
                                  <p:stCondLst>
                                    <p:cond delay="7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4500"/>
                            </p:stCondLst>
                            <p:childTnLst>
                              <p:par>
                                <p:cTn id="48" presetID="10" presetClass="entr" presetSubtype="0" fill="hold" grpId="0" nodeType="afterEffect">
                                  <p:stCondLst>
                                    <p:cond delay="75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750"/>
                            </p:stCondLst>
                            <p:childTnLst>
                              <p:par>
                                <p:cTn id="58" presetID="10" presetClass="entr" presetSubtype="0" fill="hold" grpId="0" nodeType="afterEffect">
                                  <p:stCondLst>
                                    <p:cond delay="7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fade">
                                      <p:cBhvr>
                                        <p:cTn id="63" dur="500"/>
                                        <p:tgtEl>
                                          <p:spTgt spid="28">
                                            <p:txEl>
                                              <p:pRg st="0" end="0"/>
                                            </p:txEl>
                                          </p:spTgt>
                                        </p:tgtEl>
                                      </p:cBhvr>
                                    </p:animEffect>
                                  </p:childTnLst>
                                </p:cTn>
                              </p:par>
                              <p:par>
                                <p:cTn id="64" presetID="10" presetClass="entr" presetSubtype="0" fill="hold" nodeType="withEffect">
                                  <p:stCondLst>
                                    <p:cond delay="75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500"/>
                                        <p:tgtEl>
                                          <p:spTgt spid="1026"/>
                                        </p:tgtEl>
                                      </p:cBhvr>
                                    </p:animEffect>
                                  </p:childTnLst>
                                </p:cTn>
                              </p:par>
                              <p:par>
                                <p:cTn id="67" presetID="10" presetClass="entr" presetSubtype="0" fill="hold" nodeType="withEffect">
                                  <p:stCondLst>
                                    <p:cond delay="75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7000"/>
                            </p:stCondLst>
                            <p:childTnLst>
                              <p:par>
                                <p:cTn id="71" presetID="10" presetClass="entr" presetSubtype="0" fill="hold" grpId="0" nodeType="afterEffect">
                                  <p:stCondLst>
                                    <p:cond delay="7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75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31">
                                            <p:txEl>
                                              <p:pRg st="0" end="0"/>
                                            </p:txEl>
                                          </p:spTgt>
                                        </p:tgtEl>
                                        <p:attrNameLst>
                                          <p:attrName>style.visibility</p:attrName>
                                        </p:attrNameLst>
                                      </p:cBhvr>
                                      <p:to>
                                        <p:strVal val="visible"/>
                                      </p:to>
                                    </p:set>
                                    <p:animEffect transition="in" filter="fade">
                                      <p:cBhvr>
                                        <p:cTn id="79" dur="500"/>
                                        <p:tgtEl>
                                          <p:spTgt spid="3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xit" presetSubtype="0" fill="hold" grpId="0" nodeType="withEffect">
                                  <p:stCondLst>
                                    <p:cond delay="0"/>
                                  </p:stCondLst>
                                  <p:childTnLst>
                                    <p:animEffect transition="out" filter="fade">
                                      <p:cBhvr>
                                        <p:cTn id="86" dur="500"/>
                                        <p:tgtEl>
                                          <p:spTgt spid="14">
                                            <p:txEl>
                                              <p:pRg st="0" end="0"/>
                                            </p:txEl>
                                          </p:spTgt>
                                        </p:tgtEl>
                                      </p:cBhvr>
                                    </p:animEffect>
                                    <p:set>
                                      <p:cBhvr>
                                        <p:cTn id="87" dur="1" fill="hold">
                                          <p:stCondLst>
                                            <p:cond delay="499"/>
                                          </p:stCondLst>
                                        </p:cTn>
                                        <p:tgtEl>
                                          <p:spTgt spid="14">
                                            <p:txEl>
                                              <p:pRg st="0" end="0"/>
                                            </p:txEl>
                                          </p:spTgt>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Effect transition="in" filter="fade">
                                      <p:cBhvr>
                                        <p:cTn id="90" dur="500"/>
                                        <p:tgtEl>
                                          <p:spTgt spid="33">
                                            <p:txEl>
                                              <p:pRg st="0" end="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par>
                                <p:cTn id="94" presetID="10"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6" grpId="0" animBg="1"/>
      <p:bldP spid="16" grpId="0" build="p"/>
      <p:bldP spid="17" grpId="0" animBg="1"/>
      <p:bldP spid="19" grpId="0" build="p"/>
      <p:bldP spid="20" grpId="0" animBg="1"/>
      <p:bldP spid="22" grpId="0" build="p"/>
      <p:bldP spid="23" grpId="0" animBg="1"/>
      <p:bldP spid="25" grpId="0" build="p"/>
      <p:bldP spid="26" grpId="0" animBg="1"/>
      <p:bldP spid="28" grpId="0" build="p"/>
      <p:bldP spid="29" grpId="0" animBg="1"/>
      <p:bldP spid="31" grpId="0" build="p"/>
      <p:bldP spid="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en-US" dirty="0">
                <a:solidFill>
                  <a:schemeClr val="bg2"/>
                </a:solidFill>
              </a:rPr>
              <a:t>Do we consider the risks when posting photos?</a:t>
            </a:r>
          </a:p>
        </p:txBody>
      </p:sp>
      <p:sp>
        <p:nvSpPr>
          <p:cNvPr id="11" name="Content Placeholder 4"/>
          <p:cNvSpPr>
            <a:spLocks noGrp="1"/>
          </p:cNvSpPr>
          <p:nvPr>
            <p:ph sz="half" idx="2"/>
          </p:nvPr>
        </p:nvSpPr>
        <p:spPr>
          <a:xfrm>
            <a:off x="3886198" y="1208348"/>
            <a:ext cx="4676505" cy="3261916"/>
          </a:xfrm>
        </p:spPr>
        <p:txBody>
          <a:bodyPr/>
          <a:lstStyle/>
          <a:p>
            <a:r>
              <a:rPr lang="en-GB" dirty="0">
                <a:solidFill>
                  <a:schemeClr val="accent2">
                    <a:lumMod val="50000"/>
                  </a:schemeClr>
                </a:solidFill>
              </a:rPr>
              <a:t>In photos, online predators look for:</a:t>
            </a:r>
          </a:p>
          <a:p>
            <a:pPr marL="285750" indent="-285750">
              <a:buFont typeface="Arial" panose="020B0604020202020204" pitchFamily="34" charset="0"/>
              <a:buChar char="•"/>
            </a:pPr>
            <a:r>
              <a:rPr lang="en-GB" dirty="0">
                <a:solidFill>
                  <a:schemeClr val="accent2">
                    <a:lumMod val="50000"/>
                  </a:schemeClr>
                </a:solidFill>
              </a:rPr>
              <a:t>Room to 'superimpose' another figure into the image</a:t>
            </a:r>
          </a:p>
          <a:p>
            <a:pPr marL="214313" indent="-214313">
              <a:buFont typeface="Arial" panose="020B0604020202020204" pitchFamily="34" charset="0"/>
              <a:buChar char="•"/>
            </a:pPr>
            <a:endParaRPr lang="en-GB" dirty="0">
              <a:solidFill>
                <a:schemeClr val="accent2">
                  <a:lumMod val="50000"/>
                </a:schemeClr>
              </a:solidFill>
            </a:endParaRPr>
          </a:p>
          <a:p>
            <a:pPr marL="214313" indent="-214313">
              <a:buFont typeface="Arial" panose="020B0604020202020204" pitchFamily="34" charset="0"/>
              <a:buChar char="•"/>
            </a:pPr>
            <a:r>
              <a:rPr lang="en-GB" dirty="0">
                <a:solidFill>
                  <a:schemeClr val="accent2">
                    <a:lumMod val="50000"/>
                  </a:schemeClr>
                </a:solidFill>
              </a:rPr>
              <a:t>A state of undress </a:t>
            </a:r>
          </a:p>
          <a:p>
            <a:pPr marL="385763" lvl="1" indent="-214313">
              <a:buFont typeface="Arial" panose="020B0604020202020204" pitchFamily="34" charset="0"/>
              <a:buChar char="•"/>
            </a:pPr>
            <a:r>
              <a:rPr lang="en-GB" dirty="0">
                <a:solidFill>
                  <a:schemeClr val="accent2">
                    <a:lumMod val="50000"/>
                  </a:schemeClr>
                </a:solidFill>
              </a:rPr>
              <a:t>Emoticons placed for modesty can be removed and body parts can be photo shopped in</a:t>
            </a:r>
          </a:p>
          <a:p>
            <a:pPr marL="214313" indent="-214313">
              <a:buFont typeface="Arial" panose="020B0604020202020204" pitchFamily="34" charset="0"/>
              <a:buChar char="•"/>
            </a:pPr>
            <a:endParaRPr lang="en-GB" dirty="0">
              <a:solidFill>
                <a:schemeClr val="accent2">
                  <a:lumMod val="50000"/>
                </a:schemeClr>
              </a:solidFill>
            </a:endParaRPr>
          </a:p>
          <a:p>
            <a:pPr marL="214313" indent="-214313">
              <a:buFont typeface="Arial" panose="020B0604020202020204" pitchFamily="34" charset="0"/>
              <a:buChar char="•"/>
            </a:pPr>
            <a:r>
              <a:rPr lang="en-GB" dirty="0">
                <a:solidFill>
                  <a:schemeClr val="accent2">
                    <a:lumMod val="50000"/>
                  </a:schemeClr>
                </a:solidFill>
              </a:rPr>
              <a:t>Photos posted on a public social media page </a:t>
            </a:r>
          </a:p>
          <a:p>
            <a:pPr marL="385763" lvl="1" indent="-214313">
              <a:buFont typeface="Arial" panose="020B0604020202020204" pitchFamily="34" charset="0"/>
              <a:buChar char="•"/>
            </a:pPr>
            <a:r>
              <a:rPr lang="en-GB" dirty="0">
                <a:solidFill>
                  <a:schemeClr val="accent2">
                    <a:lumMod val="50000"/>
                  </a:schemeClr>
                </a:solidFill>
              </a:rPr>
              <a:t>Paedophiles can develop 'child crushes' and photos can become a commodity</a:t>
            </a:r>
          </a:p>
          <a:p>
            <a:pPr lvl="1"/>
            <a:endParaRPr lang="en-IE" dirty="0"/>
          </a:p>
          <a:p>
            <a:pPr lvl="1"/>
            <a:endParaRPr lang="en-US" dirty="0"/>
          </a:p>
        </p:txBody>
      </p:sp>
      <p:sp>
        <p:nvSpPr>
          <p:cNvPr id="3" name="Title 2"/>
          <p:cNvSpPr>
            <a:spLocks noGrp="1"/>
          </p:cNvSpPr>
          <p:nvPr>
            <p:ph type="title"/>
          </p:nvPr>
        </p:nvSpPr>
        <p:spPr/>
        <p:txBody>
          <a:bodyPr/>
          <a:lstStyle/>
          <a:p>
            <a:r>
              <a:rPr lang="en-IE" dirty="0"/>
              <a:t>Photo sharing and online predators</a:t>
            </a:r>
            <a:endParaRPr lang="en-US" dirty="0"/>
          </a:p>
        </p:txBody>
      </p:sp>
      <p:sp>
        <p:nvSpPr>
          <p:cNvPr id="10" name="Rectangle 9"/>
          <p:cNvSpPr/>
          <p:nvPr/>
        </p:nvSpPr>
        <p:spPr>
          <a:xfrm>
            <a:off x="2" y="7621"/>
            <a:ext cx="3412670"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2"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 t="367" r="53423" b="1"/>
          <a:stretch/>
        </p:blipFill>
        <p:spPr>
          <a:xfrm>
            <a:off x="0" y="0"/>
            <a:ext cx="3412671" cy="4914972"/>
          </a:xfrm>
        </p:spPr>
      </p:pic>
    </p:spTree>
    <p:extLst>
      <p:ext uri="{BB962C8B-B14F-4D97-AF65-F5344CB8AC3E}">
        <p14:creationId xmlns:p14="http://schemas.microsoft.com/office/powerpoint/2010/main" val="3304369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 Your Personal Information</a:t>
            </a:r>
          </a:p>
        </p:txBody>
      </p:sp>
      <p:cxnSp>
        <p:nvCxnSpPr>
          <p:cNvPr id="515" name="Straight Connector 514"/>
          <p:cNvCxnSpPr/>
          <p:nvPr/>
        </p:nvCxnSpPr>
        <p:spPr>
          <a:xfrm>
            <a:off x="591595" y="322575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575781"/>
            <a:ext cx="2741756" cy="479909"/>
          </a:xfrm>
        </p:spPr>
        <p:txBody>
          <a:bodyPr/>
          <a:lstStyle/>
          <a:p>
            <a:pPr algn="ctr"/>
            <a:r>
              <a:rPr lang="en-US" sz="2000" b="1" dirty="0">
                <a:solidFill>
                  <a:schemeClr val="bg2"/>
                </a:solidFill>
              </a:rPr>
              <a:t>Use Highest</a:t>
            </a:r>
            <a:br>
              <a:rPr lang="en-US" sz="2000" b="1" dirty="0">
                <a:solidFill>
                  <a:schemeClr val="bg2"/>
                </a:solidFill>
              </a:rPr>
            </a:br>
            <a:r>
              <a:rPr lang="en-US" sz="2000" b="1" dirty="0">
                <a:solidFill>
                  <a:schemeClr val="bg2"/>
                </a:solidFill>
              </a:rPr>
              <a:t>Privacy Settings</a:t>
            </a:r>
          </a:p>
        </p:txBody>
      </p:sp>
      <p:cxnSp>
        <p:nvCxnSpPr>
          <p:cNvPr id="520" name="Straight Connector 519"/>
          <p:cNvCxnSpPr/>
          <p:nvPr/>
        </p:nvCxnSpPr>
        <p:spPr>
          <a:xfrm>
            <a:off x="3471679" y="322552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575551"/>
            <a:ext cx="2741756" cy="479909"/>
          </a:xfrm>
        </p:spPr>
        <p:txBody>
          <a:bodyPr/>
          <a:lstStyle/>
          <a:p>
            <a:pPr algn="ctr"/>
            <a:r>
              <a:rPr lang="en-US" sz="2000" b="1" dirty="0">
                <a:solidFill>
                  <a:schemeClr val="bg2"/>
                </a:solidFill>
              </a:rPr>
              <a:t>Limit Sharing</a:t>
            </a:r>
          </a:p>
          <a:p>
            <a:pPr algn="ctr"/>
            <a:r>
              <a:rPr lang="en-US" sz="2000" b="1" dirty="0">
                <a:solidFill>
                  <a:schemeClr val="bg2"/>
                </a:solidFill>
              </a:rPr>
              <a:t>Information</a:t>
            </a:r>
          </a:p>
        </p:txBody>
      </p:sp>
      <p:cxnSp>
        <p:nvCxnSpPr>
          <p:cNvPr id="522" name="Straight Connector 521"/>
          <p:cNvCxnSpPr/>
          <p:nvPr/>
        </p:nvCxnSpPr>
        <p:spPr>
          <a:xfrm>
            <a:off x="6369763" y="32248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574862"/>
            <a:ext cx="2741756" cy="479909"/>
          </a:xfrm>
        </p:spPr>
        <p:txBody>
          <a:bodyPr/>
          <a:lstStyle/>
          <a:p>
            <a:pPr algn="ctr"/>
            <a:r>
              <a:rPr lang="en-US" sz="2000" b="1" dirty="0">
                <a:solidFill>
                  <a:schemeClr val="bg2"/>
                </a:solidFill>
              </a:rPr>
              <a:t>Always Use </a:t>
            </a:r>
            <a:br>
              <a:rPr lang="en-US" sz="2000" b="1" dirty="0">
                <a:solidFill>
                  <a:schemeClr val="bg2"/>
                </a:solidFill>
              </a:rPr>
            </a:br>
            <a:r>
              <a:rPr lang="en-US" sz="2000" b="1" dirty="0">
                <a:solidFill>
                  <a:schemeClr val="bg2"/>
                </a:solidFill>
              </a:rPr>
              <a:t>Screen Names</a:t>
            </a:r>
          </a:p>
        </p:txBody>
      </p:sp>
      <p:sp>
        <p:nvSpPr>
          <p:cNvPr id="7" name="Rectangle 6"/>
          <p:cNvSpPr/>
          <p:nvPr/>
        </p:nvSpPr>
        <p:spPr>
          <a:xfrm>
            <a:off x="352731" y="3380620"/>
            <a:ext cx="2731393" cy="1015663"/>
          </a:xfrm>
          <a:prstGeom prst="rect">
            <a:avLst/>
          </a:prstGeom>
        </p:spPr>
        <p:txBody>
          <a:bodyPr wrap="square">
            <a:spAutoFit/>
          </a:bodyPr>
          <a:lstStyle/>
          <a:p>
            <a:pPr lvl="0" algn="ctr"/>
            <a:r>
              <a:rPr lang="en-IE" sz="1200" dirty="0"/>
              <a:t>Use privacy settings to control who sees your information</a:t>
            </a:r>
          </a:p>
          <a:p>
            <a:pPr lvl="0" algn="ctr"/>
            <a:endParaRPr lang="en-IE" sz="800" dirty="0"/>
          </a:p>
          <a:p>
            <a:pPr lvl="0" algn="ctr"/>
            <a:br>
              <a:rPr lang="en-IE" sz="400" dirty="0"/>
            </a:br>
            <a:r>
              <a:rPr lang="en-IE" sz="1200" dirty="0"/>
              <a:t>Make sure the settings are as private as possible</a:t>
            </a:r>
          </a:p>
        </p:txBody>
      </p:sp>
      <p:sp>
        <p:nvSpPr>
          <p:cNvPr id="8" name="Rectangle 7"/>
          <p:cNvSpPr/>
          <p:nvPr/>
        </p:nvSpPr>
        <p:spPr>
          <a:xfrm>
            <a:off x="3379684" y="3378394"/>
            <a:ext cx="2394359" cy="646331"/>
          </a:xfrm>
          <a:prstGeom prst="rect">
            <a:avLst/>
          </a:prstGeom>
        </p:spPr>
        <p:txBody>
          <a:bodyPr wrap="square">
            <a:spAutoFit/>
          </a:bodyPr>
          <a:lstStyle/>
          <a:p>
            <a:pPr lvl="0" algn="ctr"/>
            <a:r>
              <a:rPr lang="en-IE" sz="1200" dirty="0"/>
              <a:t>Adjust the privacy settings </a:t>
            </a:r>
            <a:br>
              <a:rPr lang="en-IE" sz="1200" dirty="0"/>
            </a:br>
            <a:r>
              <a:rPr lang="en-IE" sz="1200" dirty="0"/>
              <a:t>to limit what a site shows about you</a:t>
            </a:r>
          </a:p>
        </p:txBody>
      </p:sp>
      <p:sp>
        <p:nvSpPr>
          <p:cNvPr id="9" name="Rectangle 8"/>
          <p:cNvSpPr/>
          <p:nvPr/>
        </p:nvSpPr>
        <p:spPr>
          <a:xfrm>
            <a:off x="6369763" y="3375944"/>
            <a:ext cx="2240279" cy="861774"/>
          </a:xfrm>
          <a:prstGeom prst="rect">
            <a:avLst/>
          </a:prstGeom>
        </p:spPr>
        <p:txBody>
          <a:bodyPr wrap="square">
            <a:spAutoFit/>
          </a:bodyPr>
          <a:lstStyle/>
          <a:p>
            <a:pPr lvl="0" algn="ctr"/>
            <a:r>
              <a:rPr lang="en-IE" sz="1200" dirty="0"/>
              <a:t>Only use your first name or a made-up name</a:t>
            </a:r>
          </a:p>
          <a:p>
            <a:pPr lvl="0" algn="ctr">
              <a:lnSpc>
                <a:spcPct val="130000"/>
              </a:lnSpc>
            </a:pPr>
            <a:br>
              <a:rPr lang="en-IE" sz="400" dirty="0"/>
            </a:br>
            <a:endParaRPr lang="en-IE" sz="400" dirty="0"/>
          </a:p>
          <a:p>
            <a:pPr lvl="0" algn="ctr">
              <a:lnSpc>
                <a:spcPct val="130000"/>
              </a:lnSpc>
            </a:pPr>
            <a:r>
              <a:rPr lang="en-IE" sz="1200" dirty="0"/>
              <a:t>Never use your last name</a:t>
            </a:r>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grpSp>
        <p:nvGrpSpPr>
          <p:cNvPr id="84" name="Group 83"/>
          <p:cNvGrpSpPr/>
          <p:nvPr/>
        </p:nvGrpSpPr>
        <p:grpSpPr>
          <a:xfrm>
            <a:off x="4136477" y="1080615"/>
            <a:ext cx="862743" cy="1157012"/>
            <a:chOff x="7593013" y="1693863"/>
            <a:chExt cx="204788" cy="274638"/>
          </a:xfrm>
        </p:grpSpPr>
        <p:sp>
          <p:nvSpPr>
            <p:cNvPr id="85" name="Rectangle 194"/>
            <p:cNvSpPr>
              <a:spLocks noChangeArrowheads="1"/>
            </p:cNvSpPr>
            <p:nvPr/>
          </p:nvSpPr>
          <p:spPr bwMode="auto">
            <a:xfrm>
              <a:off x="7605713" y="1816100"/>
              <a:ext cx="177800" cy="138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95"/>
            <p:cNvSpPr>
              <a:spLocks noChangeArrowheads="1"/>
            </p:cNvSpPr>
            <p:nvPr/>
          </p:nvSpPr>
          <p:spPr bwMode="auto">
            <a:xfrm>
              <a:off x="7694613" y="1816100"/>
              <a:ext cx="88900" cy="138113"/>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6"/>
            <p:cNvSpPr>
              <a:spLocks noEditPoints="1"/>
            </p:cNvSpPr>
            <p:nvPr/>
          </p:nvSpPr>
          <p:spPr bwMode="auto">
            <a:xfrm>
              <a:off x="7593013" y="1693863"/>
              <a:ext cx="204788" cy="274638"/>
            </a:xfrm>
            <a:custGeom>
              <a:avLst/>
              <a:gdLst>
                <a:gd name="T0" fmla="*/ 448 w 517"/>
                <a:gd name="T1" fmla="*/ 272 h 693"/>
                <a:gd name="T2" fmla="*/ 448 w 517"/>
                <a:gd name="T3" fmla="*/ 190 h 693"/>
                <a:gd name="T4" fmla="*/ 259 w 517"/>
                <a:gd name="T5" fmla="*/ 0 h 693"/>
                <a:gd name="T6" fmla="*/ 69 w 517"/>
                <a:gd name="T7" fmla="*/ 190 h 693"/>
                <a:gd name="T8" fmla="*/ 69 w 517"/>
                <a:gd name="T9" fmla="*/ 272 h 693"/>
                <a:gd name="T10" fmla="*/ 0 w 517"/>
                <a:gd name="T11" fmla="*/ 272 h 693"/>
                <a:gd name="T12" fmla="*/ 0 w 517"/>
                <a:gd name="T13" fmla="*/ 693 h 693"/>
                <a:gd name="T14" fmla="*/ 517 w 517"/>
                <a:gd name="T15" fmla="*/ 693 h 693"/>
                <a:gd name="T16" fmla="*/ 517 w 517"/>
                <a:gd name="T17" fmla="*/ 272 h 693"/>
                <a:gd name="T18" fmla="*/ 448 w 517"/>
                <a:gd name="T19" fmla="*/ 272 h 693"/>
                <a:gd name="T20" fmla="*/ 121 w 517"/>
                <a:gd name="T21" fmla="*/ 190 h 693"/>
                <a:gd name="T22" fmla="*/ 259 w 517"/>
                <a:gd name="T23" fmla="*/ 52 h 693"/>
                <a:gd name="T24" fmla="*/ 396 w 517"/>
                <a:gd name="T25" fmla="*/ 190 h 693"/>
                <a:gd name="T26" fmla="*/ 396 w 517"/>
                <a:gd name="T27" fmla="*/ 272 h 693"/>
                <a:gd name="T28" fmla="*/ 121 w 517"/>
                <a:gd name="T29" fmla="*/ 272 h 693"/>
                <a:gd name="T30" fmla="*/ 121 w 517"/>
                <a:gd name="T31" fmla="*/ 190 h 693"/>
                <a:gd name="T32" fmla="*/ 482 w 517"/>
                <a:gd name="T33" fmla="*/ 658 h 693"/>
                <a:gd name="T34" fmla="*/ 35 w 517"/>
                <a:gd name="T35" fmla="*/ 658 h 693"/>
                <a:gd name="T36" fmla="*/ 35 w 517"/>
                <a:gd name="T37" fmla="*/ 306 h 693"/>
                <a:gd name="T38" fmla="*/ 482 w 517"/>
                <a:gd name="T39" fmla="*/ 306 h 693"/>
                <a:gd name="T40" fmla="*/ 482 w 517"/>
                <a:gd name="T41" fmla="*/ 65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3">
                  <a:moveTo>
                    <a:pt x="448" y="272"/>
                  </a:moveTo>
                  <a:cubicBezTo>
                    <a:pt x="448" y="190"/>
                    <a:pt x="448" y="190"/>
                    <a:pt x="448" y="190"/>
                  </a:cubicBezTo>
                  <a:cubicBezTo>
                    <a:pt x="448" y="85"/>
                    <a:pt x="363" y="0"/>
                    <a:pt x="259" y="0"/>
                  </a:cubicBezTo>
                  <a:cubicBezTo>
                    <a:pt x="154" y="0"/>
                    <a:pt x="69" y="85"/>
                    <a:pt x="69" y="190"/>
                  </a:cubicBezTo>
                  <a:cubicBezTo>
                    <a:pt x="69" y="272"/>
                    <a:pt x="69" y="272"/>
                    <a:pt x="69" y="272"/>
                  </a:cubicBezTo>
                  <a:cubicBezTo>
                    <a:pt x="0" y="272"/>
                    <a:pt x="0" y="272"/>
                    <a:pt x="0" y="272"/>
                  </a:cubicBezTo>
                  <a:cubicBezTo>
                    <a:pt x="0" y="693"/>
                    <a:pt x="0" y="693"/>
                    <a:pt x="0" y="693"/>
                  </a:cubicBezTo>
                  <a:cubicBezTo>
                    <a:pt x="517" y="693"/>
                    <a:pt x="517" y="693"/>
                    <a:pt x="517" y="693"/>
                  </a:cubicBezTo>
                  <a:cubicBezTo>
                    <a:pt x="517" y="272"/>
                    <a:pt x="517" y="272"/>
                    <a:pt x="517" y="272"/>
                  </a:cubicBezTo>
                  <a:lnTo>
                    <a:pt x="448" y="272"/>
                  </a:lnTo>
                  <a:close/>
                  <a:moveTo>
                    <a:pt x="121" y="190"/>
                  </a:moveTo>
                  <a:cubicBezTo>
                    <a:pt x="121" y="114"/>
                    <a:pt x="183" y="52"/>
                    <a:pt x="259" y="52"/>
                  </a:cubicBezTo>
                  <a:cubicBezTo>
                    <a:pt x="334" y="52"/>
                    <a:pt x="396" y="114"/>
                    <a:pt x="396" y="190"/>
                  </a:cubicBezTo>
                  <a:cubicBezTo>
                    <a:pt x="396" y="272"/>
                    <a:pt x="396" y="272"/>
                    <a:pt x="396" y="272"/>
                  </a:cubicBezTo>
                  <a:cubicBezTo>
                    <a:pt x="121" y="272"/>
                    <a:pt x="121" y="272"/>
                    <a:pt x="121" y="272"/>
                  </a:cubicBezTo>
                  <a:lnTo>
                    <a:pt x="121" y="190"/>
                  </a:lnTo>
                  <a:close/>
                  <a:moveTo>
                    <a:pt x="482" y="658"/>
                  </a:moveTo>
                  <a:cubicBezTo>
                    <a:pt x="35" y="658"/>
                    <a:pt x="35" y="658"/>
                    <a:pt x="35" y="658"/>
                  </a:cubicBezTo>
                  <a:cubicBezTo>
                    <a:pt x="35" y="306"/>
                    <a:pt x="35" y="306"/>
                    <a:pt x="35" y="306"/>
                  </a:cubicBezTo>
                  <a:cubicBezTo>
                    <a:pt x="482" y="306"/>
                    <a:pt x="482" y="306"/>
                    <a:pt x="482" y="306"/>
                  </a:cubicBezTo>
                  <a:lnTo>
                    <a:pt x="482" y="65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7"/>
            <p:cNvSpPr>
              <a:spLocks/>
            </p:cNvSpPr>
            <p:nvPr/>
          </p:nvSpPr>
          <p:spPr bwMode="auto">
            <a:xfrm>
              <a:off x="7673975" y="1847850"/>
              <a:ext cx="42863" cy="74613"/>
            </a:xfrm>
            <a:custGeom>
              <a:avLst/>
              <a:gdLst>
                <a:gd name="T0" fmla="*/ 53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3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3" y="0"/>
                  </a:moveTo>
                  <a:cubicBezTo>
                    <a:pt x="23" y="0"/>
                    <a:pt x="0" y="24"/>
                    <a:pt x="0" y="53"/>
                  </a:cubicBezTo>
                  <a:cubicBezTo>
                    <a:pt x="0" y="76"/>
                    <a:pt x="15"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2" y="0"/>
                    <a:pt x="53"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1126497" y="1112831"/>
            <a:ext cx="1093069" cy="1180905"/>
            <a:chOff x="8287057" y="3509113"/>
            <a:chExt cx="355600" cy="384175"/>
          </a:xfrm>
        </p:grpSpPr>
        <p:sp>
          <p:nvSpPr>
            <p:cNvPr id="90" name="Freeform 6"/>
            <p:cNvSpPr>
              <a:spLocks noChangeArrowheads="1"/>
            </p:cNvSpPr>
            <p:nvPr/>
          </p:nvSpPr>
          <p:spPr bwMode="auto">
            <a:xfrm>
              <a:off x="8482320" y="3731363"/>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7"/>
            <p:cNvSpPr>
              <a:spLocks noChangeArrowheads="1"/>
            </p:cNvSpPr>
            <p:nvPr/>
          </p:nvSpPr>
          <p:spPr bwMode="auto">
            <a:xfrm>
              <a:off x="8294995" y="3517051"/>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close/>
                  <a:moveTo>
                    <a:pt x="344" y="482"/>
                  </a:move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
            <p:cNvSpPr>
              <a:spLocks noChangeArrowheads="1"/>
            </p:cNvSpPr>
            <p:nvPr/>
          </p:nvSpPr>
          <p:spPr bwMode="auto">
            <a:xfrm>
              <a:off x="8418820" y="3523401"/>
              <a:ext cx="123825" cy="241300"/>
            </a:xfrm>
            <a:custGeom>
              <a:avLst/>
              <a:gdLst>
                <a:gd name="T0" fmla="*/ 261 w 345"/>
                <a:gd name="T1" fmla="*/ 330 h 669"/>
                <a:gd name="T2" fmla="*/ 261 w 345"/>
                <a:gd name="T3" fmla="*/ 330 h 669"/>
                <a:gd name="T4" fmla="*/ 344 w 345"/>
                <a:gd name="T5" fmla="*/ 296 h 669"/>
                <a:gd name="T6" fmla="*/ 310 w 345"/>
                <a:gd name="T7" fmla="*/ 174 h 669"/>
                <a:gd name="T8" fmla="*/ 223 w 345"/>
                <a:gd name="T9" fmla="*/ 190 h 669"/>
                <a:gd name="T10" fmla="*/ 185 w 345"/>
                <a:gd name="T11" fmla="*/ 144 h 669"/>
                <a:gd name="T12" fmla="*/ 223 w 345"/>
                <a:gd name="T13" fmla="*/ 61 h 669"/>
                <a:gd name="T14" fmla="*/ 113 w 345"/>
                <a:gd name="T15" fmla="*/ 0 h 669"/>
                <a:gd name="T16" fmla="*/ 60 w 345"/>
                <a:gd name="T17" fmla="*/ 72 h 669"/>
                <a:gd name="T18" fmla="*/ 4 w 345"/>
                <a:gd name="T19" fmla="*/ 64 h 669"/>
                <a:gd name="T20" fmla="*/ 0 w 345"/>
                <a:gd name="T21" fmla="*/ 57 h 669"/>
                <a:gd name="T22" fmla="*/ 0 w 345"/>
                <a:gd name="T23" fmla="*/ 186 h 669"/>
                <a:gd name="T24" fmla="*/ 136 w 345"/>
                <a:gd name="T25" fmla="*/ 326 h 669"/>
                <a:gd name="T26" fmla="*/ 0 w 345"/>
                <a:gd name="T27" fmla="*/ 463 h 669"/>
                <a:gd name="T28" fmla="*/ 0 w 345"/>
                <a:gd name="T29" fmla="*/ 600 h 669"/>
                <a:gd name="T30" fmla="*/ 26 w 345"/>
                <a:gd name="T31" fmla="*/ 668 h 669"/>
                <a:gd name="T32" fmla="*/ 147 w 345"/>
                <a:gd name="T33" fmla="*/ 638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61 w 345"/>
                <a:gd name="T45" fmla="*/ 3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669">
                  <a:moveTo>
                    <a:pt x="261" y="330"/>
                  </a:moveTo>
                  <a:lnTo>
                    <a:pt x="261" y="330"/>
                  </a:lnTo>
                  <a:cubicBezTo>
                    <a:pt x="344" y="296"/>
                    <a:pt x="344" y="296"/>
                    <a:pt x="344" y="296"/>
                  </a:cubicBezTo>
                  <a:cubicBezTo>
                    <a:pt x="340" y="254"/>
                    <a:pt x="329" y="212"/>
                    <a:pt x="310" y="174"/>
                  </a:cubicBezTo>
                  <a:cubicBezTo>
                    <a:pt x="223" y="190"/>
                    <a:pt x="223" y="190"/>
                    <a:pt x="223" y="190"/>
                  </a:cubicBezTo>
                  <a:cubicBezTo>
                    <a:pt x="212" y="171"/>
                    <a:pt x="200" y="155"/>
                    <a:pt x="185" y="144"/>
                  </a:cubicBezTo>
                  <a:cubicBezTo>
                    <a:pt x="223" y="61"/>
                    <a:pt x="223" y="61"/>
                    <a:pt x="223" y="61"/>
                  </a:cubicBezTo>
                  <a:cubicBezTo>
                    <a:pt x="189" y="34"/>
                    <a:pt x="155" y="11"/>
                    <a:pt x="113" y="0"/>
                  </a:cubicBezTo>
                  <a:cubicBezTo>
                    <a:pt x="60" y="72"/>
                    <a:pt x="60" y="72"/>
                    <a:pt x="60" y="72"/>
                  </a:cubicBezTo>
                  <a:cubicBezTo>
                    <a:pt x="41" y="64"/>
                    <a:pt x="23" y="64"/>
                    <a:pt x="4" y="64"/>
                  </a:cubicBezTo>
                  <a:cubicBezTo>
                    <a:pt x="0" y="57"/>
                    <a:pt x="0" y="57"/>
                    <a:pt x="0" y="57"/>
                  </a:cubicBezTo>
                  <a:cubicBezTo>
                    <a:pt x="0" y="186"/>
                    <a:pt x="0" y="186"/>
                    <a:pt x="0" y="186"/>
                  </a:cubicBezTo>
                  <a:cubicBezTo>
                    <a:pt x="75" y="186"/>
                    <a:pt x="136" y="250"/>
                    <a:pt x="136" y="326"/>
                  </a:cubicBezTo>
                  <a:cubicBezTo>
                    <a:pt x="136" y="402"/>
                    <a:pt x="75" y="463"/>
                    <a:pt x="0" y="463"/>
                  </a:cubicBezTo>
                  <a:cubicBezTo>
                    <a:pt x="0" y="600"/>
                    <a:pt x="0" y="600"/>
                    <a:pt x="0" y="600"/>
                  </a:cubicBezTo>
                  <a:cubicBezTo>
                    <a:pt x="26" y="668"/>
                    <a:pt x="26" y="668"/>
                    <a:pt x="26" y="668"/>
                  </a:cubicBezTo>
                  <a:cubicBezTo>
                    <a:pt x="72" y="664"/>
                    <a:pt x="110" y="653"/>
                    <a:pt x="147" y="638"/>
                  </a:cubicBezTo>
                  <a:cubicBezTo>
                    <a:pt x="136" y="547"/>
                    <a:pt x="136" y="547"/>
                    <a:pt x="136" y="547"/>
                  </a:cubicBezTo>
                  <a:cubicBezTo>
                    <a:pt x="151" y="539"/>
                    <a:pt x="166" y="524"/>
                    <a:pt x="181" y="512"/>
                  </a:cubicBezTo>
                  <a:cubicBezTo>
                    <a:pt x="261" y="547"/>
                    <a:pt x="261" y="547"/>
                    <a:pt x="261" y="547"/>
                  </a:cubicBezTo>
                  <a:cubicBezTo>
                    <a:pt x="291" y="516"/>
                    <a:pt x="310" y="478"/>
                    <a:pt x="325" y="440"/>
                  </a:cubicBezTo>
                  <a:cubicBezTo>
                    <a:pt x="253" y="387"/>
                    <a:pt x="253" y="387"/>
                    <a:pt x="253" y="387"/>
                  </a:cubicBezTo>
                  <a:cubicBezTo>
                    <a:pt x="257" y="368"/>
                    <a:pt x="261" y="349"/>
                    <a:pt x="261" y="330"/>
                  </a:cubicBez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
            <p:cNvSpPr>
              <a:spLocks noChangeArrowheads="1"/>
            </p:cNvSpPr>
            <p:nvPr/>
          </p:nvSpPr>
          <p:spPr bwMode="auto">
            <a:xfrm>
              <a:off x="8287057" y="3509113"/>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94" name="Group 93"/>
          <p:cNvGrpSpPr/>
          <p:nvPr/>
        </p:nvGrpSpPr>
        <p:grpSpPr>
          <a:xfrm>
            <a:off x="6849305" y="1109933"/>
            <a:ext cx="1281194" cy="1142684"/>
            <a:chOff x="6648450" y="1632983"/>
            <a:chExt cx="411163" cy="366712"/>
          </a:xfrm>
        </p:grpSpPr>
        <p:sp>
          <p:nvSpPr>
            <p:cNvPr id="95" name="Freeform 318"/>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319"/>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320"/>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321"/>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322"/>
            <p:cNvSpPr>
              <a:spLocks noChangeArrowheads="1"/>
            </p:cNvSpPr>
            <p:nvPr/>
          </p:nvSpPr>
          <p:spPr bwMode="auto">
            <a:xfrm>
              <a:off x="6832600" y="18409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323"/>
            <p:cNvSpPr>
              <a:spLocks noChangeArrowheads="1"/>
            </p:cNvSpPr>
            <p:nvPr/>
          </p:nvSpPr>
          <p:spPr bwMode="auto">
            <a:xfrm>
              <a:off x="6832600" y="18790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324"/>
            <p:cNvSpPr>
              <a:spLocks noChangeArrowheads="1"/>
            </p:cNvSpPr>
            <p:nvPr/>
          </p:nvSpPr>
          <p:spPr bwMode="auto">
            <a:xfrm>
              <a:off x="6832600" y="19171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325"/>
            <p:cNvSpPr>
              <a:spLocks noChangeArrowheads="1"/>
            </p:cNvSpPr>
            <p:nvPr/>
          </p:nvSpPr>
          <p:spPr bwMode="auto">
            <a:xfrm>
              <a:off x="6708775" y="1831420"/>
              <a:ext cx="53975" cy="55563"/>
            </a:xfrm>
            <a:custGeom>
              <a:avLst/>
              <a:gdLst>
                <a:gd name="T0" fmla="*/ 73 w 148"/>
                <a:gd name="T1" fmla="*/ 152 h 153"/>
                <a:gd name="T2" fmla="*/ 73 w 148"/>
                <a:gd name="T3" fmla="*/ 152 h 153"/>
                <a:gd name="T4" fmla="*/ 147 w 148"/>
                <a:gd name="T5" fmla="*/ 78 h 153"/>
                <a:gd name="T6" fmla="*/ 73 w 148"/>
                <a:gd name="T7" fmla="*/ 0 h 153"/>
                <a:gd name="T8" fmla="*/ 0 w 148"/>
                <a:gd name="T9" fmla="*/ 78 h 153"/>
                <a:gd name="T10" fmla="*/ 73 w 148"/>
                <a:gd name="T11" fmla="*/ 152 h 153"/>
              </a:gdLst>
              <a:ahLst/>
              <a:cxnLst>
                <a:cxn ang="0">
                  <a:pos x="T0" y="T1"/>
                </a:cxn>
                <a:cxn ang="0">
                  <a:pos x="T2" y="T3"/>
                </a:cxn>
                <a:cxn ang="0">
                  <a:pos x="T4" y="T5"/>
                </a:cxn>
                <a:cxn ang="0">
                  <a:pos x="T6" y="T7"/>
                </a:cxn>
                <a:cxn ang="0">
                  <a:pos x="T8" y="T9"/>
                </a:cxn>
                <a:cxn ang="0">
                  <a:pos x="T10" y="T11"/>
                </a:cxn>
              </a:cxnLst>
              <a:rect l="0" t="0" r="r" b="b"/>
              <a:pathLst>
                <a:path w="148" h="153">
                  <a:moveTo>
                    <a:pt x="73" y="152"/>
                  </a:moveTo>
                  <a:lnTo>
                    <a:pt x="73" y="152"/>
                  </a:lnTo>
                  <a:cubicBezTo>
                    <a:pt x="112" y="152"/>
                    <a:pt x="147" y="117"/>
                    <a:pt x="147" y="78"/>
                  </a:cubicBezTo>
                  <a:cubicBezTo>
                    <a:pt x="147" y="35"/>
                    <a:pt x="112" y="0"/>
                    <a:pt x="73" y="0"/>
                  </a:cubicBezTo>
                  <a:cubicBezTo>
                    <a:pt x="31" y="0"/>
                    <a:pt x="0" y="35"/>
                    <a:pt x="0" y="78"/>
                  </a:cubicBezTo>
                  <a:cubicBezTo>
                    <a:pt x="0" y="117"/>
                    <a:pt x="31" y="152"/>
                    <a:pt x="73" y="152"/>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326"/>
            <p:cNvSpPr>
              <a:spLocks noChangeArrowheads="1"/>
            </p:cNvSpPr>
            <p:nvPr/>
          </p:nvSpPr>
          <p:spPr bwMode="auto">
            <a:xfrm>
              <a:off x="6683375" y="1888570"/>
              <a:ext cx="106363" cy="55563"/>
            </a:xfrm>
            <a:custGeom>
              <a:avLst/>
              <a:gdLst>
                <a:gd name="T0" fmla="*/ 294 w 295"/>
                <a:gd name="T1" fmla="*/ 153 h 154"/>
                <a:gd name="T2" fmla="*/ 294 w 295"/>
                <a:gd name="T3" fmla="*/ 153 h 154"/>
                <a:gd name="T4" fmla="*/ 294 w 295"/>
                <a:gd name="T5" fmla="*/ 149 h 154"/>
                <a:gd name="T6" fmla="*/ 294 w 295"/>
                <a:gd name="T7" fmla="*/ 149 h 154"/>
                <a:gd name="T8" fmla="*/ 147 w 295"/>
                <a:gd name="T9" fmla="*/ 0 h 154"/>
                <a:gd name="T10" fmla="*/ 0 w 295"/>
                <a:gd name="T11" fmla="*/ 149 h 154"/>
                <a:gd name="T12" fmla="*/ 0 w 295"/>
                <a:gd name="T13" fmla="*/ 149 h 154"/>
                <a:gd name="T14" fmla="*/ 0 w 295"/>
                <a:gd name="T15" fmla="*/ 153 h 154"/>
                <a:gd name="T16" fmla="*/ 294 w 295"/>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154">
                  <a:moveTo>
                    <a:pt x="294" y="153"/>
                  </a:moveTo>
                  <a:lnTo>
                    <a:pt x="294" y="153"/>
                  </a:lnTo>
                  <a:cubicBezTo>
                    <a:pt x="294" y="149"/>
                    <a:pt x="294" y="149"/>
                    <a:pt x="294" y="149"/>
                  </a:cubicBezTo>
                  <a:lnTo>
                    <a:pt x="294" y="149"/>
                  </a:lnTo>
                  <a:cubicBezTo>
                    <a:pt x="294" y="67"/>
                    <a:pt x="229" y="0"/>
                    <a:pt x="147" y="0"/>
                  </a:cubicBezTo>
                  <a:cubicBezTo>
                    <a:pt x="66" y="0"/>
                    <a:pt x="0" y="67"/>
                    <a:pt x="0" y="149"/>
                  </a:cubicBezTo>
                  <a:lnTo>
                    <a:pt x="0" y="149"/>
                  </a:lnTo>
                  <a:cubicBezTo>
                    <a:pt x="0" y="153"/>
                    <a:pt x="0" y="153"/>
                    <a:pt x="0" y="153"/>
                  </a:cubicBezTo>
                  <a:lnTo>
                    <a:pt x="294" y="15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327"/>
            <p:cNvSpPr>
              <a:spLocks noChangeArrowheads="1"/>
            </p:cNvSpPr>
            <p:nvPr/>
          </p:nvSpPr>
          <p:spPr bwMode="auto">
            <a:xfrm>
              <a:off x="6859588" y="1632983"/>
              <a:ext cx="200025" cy="201612"/>
            </a:xfrm>
            <a:custGeom>
              <a:avLst/>
              <a:gdLst>
                <a:gd name="T0" fmla="*/ 279 w 555"/>
                <a:gd name="T1" fmla="*/ 559 h 560"/>
                <a:gd name="T2" fmla="*/ 279 w 555"/>
                <a:gd name="T3" fmla="*/ 559 h 560"/>
                <a:gd name="T4" fmla="*/ 0 w 555"/>
                <a:gd name="T5" fmla="*/ 281 h 560"/>
                <a:gd name="T6" fmla="*/ 279 w 555"/>
                <a:gd name="T7" fmla="*/ 0 h 560"/>
                <a:gd name="T8" fmla="*/ 554 w 555"/>
                <a:gd name="T9" fmla="*/ 281 h 560"/>
                <a:gd name="T10" fmla="*/ 279 w 555"/>
                <a:gd name="T11" fmla="*/ 559 h 560"/>
                <a:gd name="T12" fmla="*/ 279 w 555"/>
                <a:gd name="T13" fmla="*/ 47 h 560"/>
                <a:gd name="T14" fmla="*/ 279 w 555"/>
                <a:gd name="T15" fmla="*/ 47 h 560"/>
                <a:gd name="T16" fmla="*/ 47 w 555"/>
                <a:gd name="T17" fmla="*/ 281 h 560"/>
                <a:gd name="T18" fmla="*/ 279 w 555"/>
                <a:gd name="T19" fmla="*/ 516 h 560"/>
                <a:gd name="T20" fmla="*/ 512 w 555"/>
                <a:gd name="T21" fmla="*/ 281 h 560"/>
                <a:gd name="T22" fmla="*/ 279 w 555"/>
                <a:gd name="T23" fmla="*/ 4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560">
                  <a:moveTo>
                    <a:pt x="279" y="559"/>
                  </a:moveTo>
                  <a:lnTo>
                    <a:pt x="279" y="559"/>
                  </a:lnTo>
                  <a:cubicBezTo>
                    <a:pt x="124" y="559"/>
                    <a:pt x="0" y="434"/>
                    <a:pt x="0" y="281"/>
                  </a:cubicBezTo>
                  <a:cubicBezTo>
                    <a:pt x="0" y="125"/>
                    <a:pt x="124" y="0"/>
                    <a:pt x="279" y="0"/>
                  </a:cubicBezTo>
                  <a:cubicBezTo>
                    <a:pt x="430" y="0"/>
                    <a:pt x="554" y="125"/>
                    <a:pt x="554" y="281"/>
                  </a:cubicBezTo>
                  <a:cubicBezTo>
                    <a:pt x="554" y="434"/>
                    <a:pt x="430" y="559"/>
                    <a:pt x="279" y="559"/>
                  </a:cubicBezTo>
                  <a:close/>
                  <a:moveTo>
                    <a:pt x="279" y="47"/>
                  </a:moveTo>
                  <a:lnTo>
                    <a:pt x="279" y="47"/>
                  </a:lnTo>
                  <a:cubicBezTo>
                    <a:pt x="151" y="47"/>
                    <a:pt x="47" y="152"/>
                    <a:pt x="47" y="281"/>
                  </a:cubicBezTo>
                  <a:cubicBezTo>
                    <a:pt x="47" y="410"/>
                    <a:pt x="151" y="516"/>
                    <a:pt x="279" y="516"/>
                  </a:cubicBezTo>
                  <a:cubicBezTo>
                    <a:pt x="407" y="516"/>
                    <a:pt x="512" y="410"/>
                    <a:pt x="512" y="281"/>
                  </a:cubicBezTo>
                  <a:cubicBezTo>
                    <a:pt x="512" y="152"/>
                    <a:pt x="407" y="47"/>
                    <a:pt x="279" y="47"/>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328"/>
            <p:cNvSpPr>
              <a:spLocks noChangeArrowheads="1"/>
            </p:cNvSpPr>
            <p:nvPr/>
          </p:nvSpPr>
          <p:spPr bwMode="auto">
            <a:xfrm>
              <a:off x="6648450" y="1777445"/>
              <a:ext cx="319088" cy="222250"/>
            </a:xfrm>
            <a:custGeom>
              <a:avLst/>
              <a:gdLst>
                <a:gd name="T0" fmla="*/ 868 w 888"/>
                <a:gd name="T1" fmla="*/ 160 h 618"/>
                <a:gd name="T2" fmla="*/ 868 w 888"/>
                <a:gd name="T3" fmla="*/ 160 h 618"/>
                <a:gd name="T4" fmla="*/ 841 w 888"/>
                <a:gd name="T5" fmla="*/ 160 h 618"/>
                <a:gd name="T6" fmla="*/ 841 w 888"/>
                <a:gd name="T7" fmla="*/ 574 h 618"/>
                <a:gd name="T8" fmla="*/ 47 w 888"/>
                <a:gd name="T9" fmla="*/ 574 h 618"/>
                <a:gd name="T10" fmla="*/ 47 w 888"/>
                <a:gd name="T11" fmla="*/ 47 h 618"/>
                <a:gd name="T12" fmla="*/ 643 w 888"/>
                <a:gd name="T13" fmla="*/ 47 h 618"/>
                <a:gd name="T14" fmla="*/ 616 w 888"/>
                <a:gd name="T15" fmla="*/ 0 h 618"/>
                <a:gd name="T16" fmla="*/ 0 w 888"/>
                <a:gd name="T17" fmla="*/ 0 h 618"/>
                <a:gd name="T18" fmla="*/ 0 w 888"/>
                <a:gd name="T19" fmla="*/ 617 h 618"/>
                <a:gd name="T20" fmla="*/ 887 w 888"/>
                <a:gd name="T21" fmla="*/ 617 h 618"/>
                <a:gd name="T22" fmla="*/ 887 w 888"/>
                <a:gd name="T23" fmla="*/ 160 h 618"/>
                <a:gd name="T24" fmla="*/ 868 w 888"/>
                <a:gd name="T25" fmla="*/ 16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8" h="618">
                  <a:moveTo>
                    <a:pt x="868" y="160"/>
                  </a:moveTo>
                  <a:lnTo>
                    <a:pt x="868" y="160"/>
                  </a:lnTo>
                  <a:cubicBezTo>
                    <a:pt x="856" y="160"/>
                    <a:pt x="849" y="160"/>
                    <a:pt x="841" y="160"/>
                  </a:cubicBezTo>
                  <a:cubicBezTo>
                    <a:pt x="841" y="574"/>
                    <a:pt x="841" y="574"/>
                    <a:pt x="841" y="574"/>
                  </a:cubicBezTo>
                  <a:cubicBezTo>
                    <a:pt x="47" y="574"/>
                    <a:pt x="47" y="574"/>
                    <a:pt x="47" y="574"/>
                  </a:cubicBezTo>
                  <a:cubicBezTo>
                    <a:pt x="47" y="47"/>
                    <a:pt x="47" y="47"/>
                    <a:pt x="47" y="47"/>
                  </a:cubicBezTo>
                  <a:cubicBezTo>
                    <a:pt x="643" y="47"/>
                    <a:pt x="643" y="47"/>
                    <a:pt x="643" y="47"/>
                  </a:cubicBezTo>
                  <a:cubicBezTo>
                    <a:pt x="632" y="31"/>
                    <a:pt x="624" y="15"/>
                    <a:pt x="616" y="0"/>
                  </a:cubicBezTo>
                  <a:cubicBezTo>
                    <a:pt x="0" y="0"/>
                    <a:pt x="0" y="0"/>
                    <a:pt x="0" y="0"/>
                  </a:cubicBezTo>
                  <a:cubicBezTo>
                    <a:pt x="0" y="617"/>
                    <a:pt x="0" y="617"/>
                    <a:pt x="0" y="617"/>
                  </a:cubicBezTo>
                  <a:cubicBezTo>
                    <a:pt x="887" y="617"/>
                    <a:pt x="887" y="617"/>
                    <a:pt x="887" y="617"/>
                  </a:cubicBezTo>
                  <a:cubicBezTo>
                    <a:pt x="887" y="160"/>
                    <a:pt x="887" y="160"/>
                    <a:pt x="887" y="160"/>
                  </a:cubicBezTo>
                  <a:cubicBezTo>
                    <a:pt x="880" y="160"/>
                    <a:pt x="872" y="160"/>
                    <a:pt x="868" y="160"/>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329"/>
            <p:cNvSpPr>
              <a:spLocks noChangeArrowheads="1"/>
            </p:cNvSpPr>
            <p:nvPr/>
          </p:nvSpPr>
          <p:spPr bwMode="auto">
            <a:xfrm>
              <a:off x="6877050" y="1650445"/>
              <a:ext cx="168275" cy="169863"/>
            </a:xfrm>
            <a:custGeom>
              <a:avLst/>
              <a:gdLst>
                <a:gd name="T0" fmla="*/ 232 w 466"/>
                <a:gd name="T1" fmla="*/ 0 h 470"/>
                <a:gd name="T2" fmla="*/ 232 w 466"/>
                <a:gd name="T3" fmla="*/ 0 h 470"/>
                <a:gd name="T4" fmla="*/ 0 w 466"/>
                <a:gd name="T5" fmla="*/ 234 h 470"/>
                <a:gd name="T6" fmla="*/ 232 w 466"/>
                <a:gd name="T7" fmla="*/ 469 h 470"/>
                <a:gd name="T8" fmla="*/ 465 w 466"/>
                <a:gd name="T9" fmla="*/ 234 h 470"/>
                <a:gd name="T10" fmla="*/ 232 w 466"/>
                <a:gd name="T11" fmla="*/ 0 h 470"/>
              </a:gdLst>
              <a:ahLst/>
              <a:cxnLst>
                <a:cxn ang="0">
                  <a:pos x="T0" y="T1"/>
                </a:cxn>
                <a:cxn ang="0">
                  <a:pos x="T2" y="T3"/>
                </a:cxn>
                <a:cxn ang="0">
                  <a:pos x="T4" y="T5"/>
                </a:cxn>
                <a:cxn ang="0">
                  <a:pos x="T6" y="T7"/>
                </a:cxn>
                <a:cxn ang="0">
                  <a:pos x="T8" y="T9"/>
                </a:cxn>
                <a:cxn ang="0">
                  <a:pos x="T10" y="T11"/>
                </a:cxn>
              </a:cxnLst>
              <a:rect l="0" t="0" r="r" b="b"/>
              <a:pathLst>
                <a:path w="466" h="470">
                  <a:moveTo>
                    <a:pt x="232" y="0"/>
                  </a:moveTo>
                  <a:lnTo>
                    <a:pt x="232" y="0"/>
                  </a:lnTo>
                  <a:cubicBezTo>
                    <a:pt x="104" y="0"/>
                    <a:pt x="0" y="105"/>
                    <a:pt x="0" y="234"/>
                  </a:cubicBezTo>
                  <a:cubicBezTo>
                    <a:pt x="0" y="363"/>
                    <a:pt x="104" y="469"/>
                    <a:pt x="232" y="469"/>
                  </a:cubicBezTo>
                  <a:cubicBezTo>
                    <a:pt x="360" y="469"/>
                    <a:pt x="465" y="363"/>
                    <a:pt x="465" y="234"/>
                  </a:cubicBezTo>
                  <a:cubicBezTo>
                    <a:pt x="465" y="105"/>
                    <a:pt x="360" y="0"/>
                    <a:pt x="232"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330"/>
            <p:cNvSpPr>
              <a:spLocks noChangeArrowheads="1"/>
            </p:cNvSpPr>
            <p:nvPr/>
          </p:nvSpPr>
          <p:spPr bwMode="auto">
            <a:xfrm>
              <a:off x="6923088" y="1675845"/>
              <a:ext cx="73025" cy="103188"/>
            </a:xfrm>
            <a:custGeom>
              <a:avLst/>
              <a:gdLst>
                <a:gd name="T0" fmla="*/ 47 w 203"/>
                <a:gd name="T1" fmla="*/ 125 h 287"/>
                <a:gd name="T2" fmla="*/ 47 w 203"/>
                <a:gd name="T3" fmla="*/ 125 h 287"/>
                <a:gd name="T4" fmla="*/ 47 w 203"/>
                <a:gd name="T5" fmla="*/ 82 h 287"/>
                <a:gd name="T6" fmla="*/ 101 w 203"/>
                <a:gd name="T7" fmla="*/ 28 h 287"/>
                <a:gd name="T8" fmla="*/ 136 w 203"/>
                <a:gd name="T9" fmla="*/ 43 h 287"/>
                <a:gd name="T10" fmla="*/ 151 w 203"/>
                <a:gd name="T11" fmla="*/ 82 h 287"/>
                <a:gd name="T12" fmla="*/ 151 w 203"/>
                <a:gd name="T13" fmla="*/ 125 h 287"/>
                <a:gd name="T14" fmla="*/ 182 w 203"/>
                <a:gd name="T15" fmla="*/ 125 h 287"/>
                <a:gd name="T16" fmla="*/ 182 w 203"/>
                <a:gd name="T17" fmla="*/ 82 h 287"/>
                <a:gd name="T18" fmla="*/ 159 w 203"/>
                <a:gd name="T19" fmla="*/ 24 h 287"/>
                <a:gd name="T20" fmla="*/ 101 w 203"/>
                <a:gd name="T21" fmla="*/ 0 h 287"/>
                <a:gd name="T22" fmla="*/ 101 w 203"/>
                <a:gd name="T23" fmla="*/ 0 h 287"/>
                <a:gd name="T24" fmla="*/ 16 w 203"/>
                <a:gd name="T25" fmla="*/ 82 h 287"/>
                <a:gd name="T26" fmla="*/ 16 w 203"/>
                <a:gd name="T27" fmla="*/ 125 h 287"/>
                <a:gd name="T28" fmla="*/ 0 w 203"/>
                <a:gd name="T29" fmla="*/ 125 h 287"/>
                <a:gd name="T30" fmla="*/ 0 w 203"/>
                <a:gd name="T31" fmla="*/ 286 h 287"/>
                <a:gd name="T32" fmla="*/ 202 w 203"/>
                <a:gd name="T33" fmla="*/ 286 h 287"/>
                <a:gd name="T34" fmla="*/ 202 w 203"/>
                <a:gd name="T35" fmla="*/ 125 h 287"/>
                <a:gd name="T36" fmla="*/ 47 w 203"/>
                <a:gd name="T37" fmla="*/ 1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87">
                  <a:moveTo>
                    <a:pt x="47" y="125"/>
                  </a:moveTo>
                  <a:lnTo>
                    <a:pt x="47" y="125"/>
                  </a:lnTo>
                  <a:cubicBezTo>
                    <a:pt x="47" y="82"/>
                    <a:pt x="47" y="82"/>
                    <a:pt x="47" y="82"/>
                  </a:cubicBezTo>
                  <a:cubicBezTo>
                    <a:pt x="47" y="51"/>
                    <a:pt x="70" y="28"/>
                    <a:pt x="101" y="28"/>
                  </a:cubicBezTo>
                  <a:cubicBezTo>
                    <a:pt x="113" y="28"/>
                    <a:pt x="128" y="35"/>
                    <a:pt x="136" y="43"/>
                  </a:cubicBezTo>
                  <a:cubicBezTo>
                    <a:pt x="148" y="55"/>
                    <a:pt x="151" y="67"/>
                    <a:pt x="151" y="82"/>
                  </a:cubicBezTo>
                  <a:cubicBezTo>
                    <a:pt x="151" y="125"/>
                    <a:pt x="151" y="125"/>
                    <a:pt x="151" y="125"/>
                  </a:cubicBezTo>
                  <a:cubicBezTo>
                    <a:pt x="182" y="125"/>
                    <a:pt x="182" y="125"/>
                    <a:pt x="182" y="125"/>
                  </a:cubicBezTo>
                  <a:cubicBezTo>
                    <a:pt x="182" y="82"/>
                    <a:pt x="182" y="82"/>
                    <a:pt x="182" y="82"/>
                  </a:cubicBezTo>
                  <a:cubicBezTo>
                    <a:pt x="182" y="59"/>
                    <a:pt x="175" y="39"/>
                    <a:pt x="159" y="24"/>
                  </a:cubicBezTo>
                  <a:cubicBezTo>
                    <a:pt x="144" y="8"/>
                    <a:pt x="120" y="0"/>
                    <a:pt x="101" y="0"/>
                  </a:cubicBezTo>
                  <a:lnTo>
                    <a:pt x="101" y="0"/>
                  </a:lnTo>
                  <a:cubicBezTo>
                    <a:pt x="55" y="0"/>
                    <a:pt x="16" y="35"/>
                    <a:pt x="16" y="82"/>
                  </a:cubicBezTo>
                  <a:cubicBezTo>
                    <a:pt x="16" y="125"/>
                    <a:pt x="16" y="125"/>
                    <a:pt x="16" y="125"/>
                  </a:cubicBezTo>
                  <a:cubicBezTo>
                    <a:pt x="0" y="125"/>
                    <a:pt x="0" y="125"/>
                    <a:pt x="0" y="125"/>
                  </a:cubicBezTo>
                  <a:cubicBezTo>
                    <a:pt x="0" y="286"/>
                    <a:pt x="0" y="286"/>
                    <a:pt x="0" y="286"/>
                  </a:cubicBezTo>
                  <a:cubicBezTo>
                    <a:pt x="202" y="286"/>
                    <a:pt x="202" y="286"/>
                    <a:pt x="202" y="286"/>
                  </a:cubicBezTo>
                  <a:cubicBezTo>
                    <a:pt x="202" y="125"/>
                    <a:pt x="202" y="125"/>
                    <a:pt x="202" y="125"/>
                  </a:cubicBezTo>
                  <a:lnTo>
                    <a:pt x="47" y="12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9" name="Rectangle 108"/>
          <p:cNvSpPr/>
          <p:nvPr/>
        </p:nvSpPr>
        <p:spPr>
          <a:xfrm>
            <a:off x="3301538" y="1025662"/>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11" name="Rectangle 110"/>
          <p:cNvSpPr/>
          <p:nvPr/>
        </p:nvSpPr>
        <p:spPr>
          <a:xfrm>
            <a:off x="352731" y="1031208"/>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Tree>
    <p:extLst>
      <p:ext uri="{BB962C8B-B14F-4D97-AF65-F5344CB8AC3E}">
        <p14:creationId xmlns:p14="http://schemas.microsoft.com/office/powerpoint/2010/main" val="300907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xEl>
                                              <p:pRg st="0" end="0"/>
                                            </p:txEl>
                                          </p:spTgt>
                                        </p:tgtEl>
                                        <p:attrNameLst>
                                          <p:attrName>style.visibility</p:attrName>
                                        </p:attrNameLst>
                                      </p:cBhvr>
                                      <p:to>
                                        <p:strVal val="visible"/>
                                      </p:to>
                                    </p:set>
                                    <p:animEffect transition="in" filter="fade">
                                      <p:cBhvr>
                                        <p:cTn id="10" dur="500"/>
                                        <p:tgtEl>
                                          <p:spTgt spid="5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animEffect transition="in" filter="fade">
                                      <p:cBhvr>
                                        <p:cTn id="15" dur="500"/>
                                        <p:tgtEl>
                                          <p:spTgt spid="5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1">
                                            <p:txEl>
                                              <p:pRg st="1" end="1"/>
                                            </p:txEl>
                                          </p:spTgt>
                                        </p:tgtEl>
                                        <p:attrNameLst>
                                          <p:attrName>style.visibility</p:attrName>
                                        </p:attrNameLst>
                                      </p:cBhvr>
                                      <p:to>
                                        <p:strVal val="visible"/>
                                      </p:to>
                                    </p:set>
                                    <p:animEffect transition="in" filter="fade">
                                      <p:cBhvr>
                                        <p:cTn id="33" dur="500"/>
                                        <p:tgtEl>
                                          <p:spTgt spid="52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0"/>
                                        </p:tgtEl>
                                        <p:attrNameLst>
                                          <p:attrName>style.visibility</p:attrName>
                                        </p:attrNameLst>
                                      </p:cBhvr>
                                      <p:to>
                                        <p:strVal val="visible"/>
                                      </p:to>
                                    </p:set>
                                    <p:animEffect transition="in" filter="fade">
                                      <p:cBhvr>
                                        <p:cTn id="38" dur="500"/>
                                        <p:tgtEl>
                                          <p:spTgt spid="5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3">
                                            <p:txEl>
                                              <p:pRg st="0" end="0"/>
                                            </p:txEl>
                                          </p:spTgt>
                                        </p:tgtEl>
                                        <p:attrNameLst>
                                          <p:attrName>style.visibility</p:attrName>
                                        </p:attrNameLst>
                                      </p:cBhvr>
                                      <p:to>
                                        <p:strVal val="visible"/>
                                      </p:to>
                                    </p:set>
                                    <p:animEffect transition="in" filter="fade">
                                      <p:cBhvr>
                                        <p:cTn id="52" dur="500"/>
                                        <p:tgtEl>
                                          <p:spTgt spid="5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2"/>
                                        </p:tgtEl>
                                        <p:attrNameLst>
                                          <p:attrName>style.visibility</p:attrName>
                                        </p:attrNameLst>
                                      </p:cBhvr>
                                      <p:to>
                                        <p:strVal val="visible"/>
                                      </p:to>
                                    </p:set>
                                    <p:animEffect transition="in" filter="fade">
                                      <p:cBhvr>
                                        <p:cTn id="57" dur="500"/>
                                        <p:tgtEl>
                                          <p:spTgt spid="5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build="p"/>
      <p:bldP spid="521" grpId="0" uiExpand="1" build="p"/>
      <p:bldP spid="523" grpId="0" build="p"/>
      <p:bldP spid="7" grpId="0"/>
      <p:bldP spid="8" grpId="0"/>
      <p:bldP spid="9" grpId="0"/>
      <p:bldP spid="109" grpId="0" animBg="1"/>
      <p:bldP spid="1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dirty="0">
                <a:solidFill>
                  <a:schemeClr val="bg2"/>
                </a:solidFill>
              </a:rPr>
              <a:t>How do I treat others online?</a:t>
            </a:r>
          </a:p>
        </p:txBody>
      </p:sp>
      <p:sp>
        <p:nvSpPr>
          <p:cNvPr id="14" name="Title 13"/>
          <p:cNvSpPr>
            <a:spLocks noGrp="1"/>
          </p:cNvSpPr>
          <p:nvPr>
            <p:ph type="title"/>
          </p:nvPr>
        </p:nvSpPr>
        <p:spPr>
          <a:xfrm>
            <a:off x="457200" y="380720"/>
            <a:ext cx="8230898" cy="337360"/>
          </a:xfrm>
        </p:spPr>
        <p:txBody>
          <a:bodyPr/>
          <a:lstStyle/>
          <a:p>
            <a:r>
              <a:rPr lang="en-US" dirty="0"/>
              <a:t>Cyber Ethics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23" r="159" b="32820"/>
          <a:stretch/>
        </p:blipFill>
        <p:spPr>
          <a:xfrm flipH="1">
            <a:off x="-2" y="1334125"/>
            <a:ext cx="9144001" cy="3580538"/>
          </a:xfrm>
          <a:prstGeom prst="rect">
            <a:avLst/>
          </a:prstGeom>
        </p:spPr>
      </p:pic>
    </p:spTree>
    <p:extLst>
      <p:ext uri="{BB962C8B-B14F-4D97-AF65-F5344CB8AC3E}">
        <p14:creationId xmlns:p14="http://schemas.microsoft.com/office/powerpoint/2010/main" val="36686128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4294967295"/>
          </p:nvPr>
        </p:nvSpPr>
        <p:spPr>
          <a:xfrm>
            <a:off x="455902" y="801688"/>
            <a:ext cx="5103522" cy="164227"/>
          </a:xfrm>
          <a:prstGeom prst="rect">
            <a:avLst/>
          </a:prstGeom>
        </p:spPr>
        <p:txBody>
          <a:bodyPr/>
          <a:lstStyle/>
          <a:p>
            <a:r>
              <a:rPr lang="en-IE" sz="1200" dirty="0">
                <a:solidFill>
                  <a:schemeClr val="bg2"/>
                </a:solidFill>
              </a:rPr>
              <a:t>Reassure the victim it’s not their fault – it’s the bully who has the problem</a:t>
            </a: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dirty="0"/>
              <a:t>Trolling – what to do if it happens?</a:t>
            </a:r>
            <a:endParaRPr lang="en-US" dirty="0"/>
          </a:p>
        </p:txBody>
      </p:sp>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5" name="Content Placeholder 4"/>
          <p:cNvSpPr>
            <a:spLocks noGrp="1"/>
          </p:cNvSpPr>
          <p:nvPr>
            <p:ph sz="half" idx="4294967295"/>
          </p:nvPr>
        </p:nvSpPr>
        <p:spPr>
          <a:xfrm>
            <a:off x="457200" y="1230832"/>
            <a:ext cx="4800602" cy="3521471"/>
          </a:xfrm>
          <a:prstGeom prst="rect">
            <a:avLst/>
          </a:prstGeom>
        </p:spPr>
        <p:txBody>
          <a:bodyPr/>
          <a:lstStyle/>
          <a:p>
            <a:pPr marL="289322" indent="-289322">
              <a:buFont typeface="+mj-lt"/>
              <a:buAutoNum type="arabicPeriod"/>
            </a:pPr>
            <a:endParaRPr lang="en-IE" dirty="0"/>
          </a:p>
          <a:p>
            <a:pPr marL="289322" indent="-289322">
              <a:buFont typeface="+mj-lt"/>
              <a:buAutoNum type="arabicPeriod"/>
            </a:pPr>
            <a:r>
              <a:rPr lang="en-IE" dirty="0"/>
              <a:t>Actions for kids</a:t>
            </a:r>
          </a:p>
          <a:p>
            <a:pPr marL="460772" lvl="1" indent="-289322">
              <a:buFont typeface="Arial" panose="020B0604020202020204" pitchFamily="34" charset="0"/>
              <a:buChar char="•"/>
            </a:pPr>
            <a:r>
              <a:rPr lang="en-IE" dirty="0"/>
              <a:t>Don’t reply to the sender </a:t>
            </a:r>
          </a:p>
          <a:p>
            <a:pPr marL="460772" lvl="1" indent="-289322">
              <a:buFont typeface="Arial" panose="020B0604020202020204" pitchFamily="34" charset="0"/>
              <a:buChar char="•"/>
            </a:pPr>
            <a:r>
              <a:rPr lang="en-IE" dirty="0"/>
              <a:t>Keep the offensive post/message (take screenshots)</a:t>
            </a:r>
          </a:p>
          <a:p>
            <a:pPr marL="460772" lvl="1" indent="-289322">
              <a:buFont typeface="Arial" panose="020B0604020202020204" pitchFamily="34" charset="0"/>
              <a:buChar char="•"/>
            </a:pPr>
            <a:r>
              <a:rPr lang="en-IE" dirty="0"/>
              <a:t>Block the offender and un-friend them</a:t>
            </a:r>
          </a:p>
          <a:p>
            <a:pPr marL="289322" indent="-289322">
              <a:buFont typeface="+mj-lt"/>
              <a:buAutoNum type="arabicPeriod"/>
            </a:pPr>
            <a:r>
              <a:rPr lang="en-IE" dirty="0"/>
              <a:t>Ensure they know you are there to support them</a:t>
            </a:r>
          </a:p>
          <a:p>
            <a:pPr marL="289322" indent="-289322">
              <a:buFont typeface="+mj-lt"/>
              <a:buAutoNum type="arabicPeriod"/>
            </a:pPr>
            <a:r>
              <a:rPr lang="en-IE" dirty="0"/>
              <a:t>Work together with your children to report problems promptly to social network</a:t>
            </a:r>
          </a:p>
          <a:p>
            <a:pPr marL="289322" indent="-289322">
              <a:buFont typeface="+mj-lt"/>
              <a:buAutoNum type="arabicPeriod"/>
            </a:pPr>
            <a:r>
              <a:rPr lang="en-IE" dirty="0"/>
              <a:t>For serious issues, involve the police - inappropriate sexual suggestions, racist remarks, ongoing bullying or harassment</a:t>
            </a:r>
          </a:p>
          <a:p>
            <a:pPr lvl="1"/>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17" r="5444" b="1443"/>
          <a:stretch/>
        </p:blipFill>
        <p:spPr>
          <a:xfrm flipH="1">
            <a:off x="5559425" y="0"/>
            <a:ext cx="3584574" cy="4909154"/>
          </a:xfrm>
          <a:prstGeom prst="rect">
            <a:avLst/>
          </a:prstGeom>
        </p:spPr>
      </p:pic>
    </p:spTree>
    <p:extLst>
      <p:ext uri="{BB962C8B-B14F-4D97-AF65-F5344CB8AC3E}">
        <p14:creationId xmlns:p14="http://schemas.microsoft.com/office/powerpoint/2010/main" val="39271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B8B06D-99A5-468B-806E-293788FE9637}" type="slidenum">
              <a:rPr lang="en-US" smtClean="0"/>
              <a:pPr/>
              <a:t>3</a:t>
            </a:fld>
            <a:endParaRPr lang="en-US" dirty="0"/>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t="15008" b="12419"/>
          <a:stretch/>
        </p:blipFill>
        <p:spPr>
          <a:xfrm>
            <a:off x="0" y="-1"/>
            <a:ext cx="3584575" cy="4916715"/>
          </a:xfrm>
          <a:prstGeom prst="rect">
            <a:avLst/>
          </a:prstGeom>
        </p:spPr>
      </p:pic>
      <p:sp>
        <p:nvSpPr>
          <p:cNvPr id="57" name="Title 13"/>
          <p:cNvSpPr txBox="1">
            <a:spLocks/>
          </p:cNvSpPr>
          <p:nvPr/>
        </p:nvSpPr>
        <p:spPr>
          <a:xfrm>
            <a:off x="3886198" y="372253"/>
            <a:ext cx="8230898" cy="337360"/>
          </a:xfrm>
          <a:prstGeom prst="rect">
            <a:avLst/>
          </a:prstGeom>
        </p:spPr>
        <p:txBody>
          <a:bodyPr vert="horz" lIns="0" tIns="0" rIns="0" bIns="0" rtlCol="0" anchor="b" anchorCtr="0">
            <a:noAutofit/>
          </a:bodyPr>
          <a:lstStyle>
            <a:lvl1pPr algn="l" defTabSz="685783"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Internet Enabled Devices</a:t>
            </a:r>
          </a:p>
        </p:txBody>
      </p:sp>
      <p:sp>
        <p:nvSpPr>
          <p:cNvPr id="2" name="TextBox 1"/>
          <p:cNvSpPr txBox="1"/>
          <p:nvPr/>
        </p:nvSpPr>
        <p:spPr>
          <a:xfrm>
            <a:off x="3805517" y="1736233"/>
            <a:ext cx="2979458" cy="1800493"/>
          </a:xfrm>
          <a:prstGeom prst="rect">
            <a:avLst/>
          </a:prstGeom>
          <a:noFill/>
        </p:spPr>
        <p:txBody>
          <a:bodyPr wrap="square" rtlCol="0">
            <a:spAutoFit/>
          </a:bodyPr>
          <a:lstStyle/>
          <a:p>
            <a:pPr marL="285750" indent="-285750">
              <a:buClr>
                <a:schemeClr val="bg2"/>
              </a:buClr>
              <a:buFont typeface="Wingdings" panose="05000000000000000000" pitchFamily="2" charset="2"/>
              <a:buChar char="§"/>
            </a:pPr>
            <a:r>
              <a:rPr lang="en-IE" sz="1400" dirty="0"/>
              <a:t>Laptop	</a:t>
            </a:r>
          </a:p>
          <a:p>
            <a:pPr marL="285750" indent="-285750">
              <a:buClr>
                <a:schemeClr val="bg2"/>
              </a:buClr>
              <a:buFont typeface="Wingdings" panose="05000000000000000000" pitchFamily="2" charset="2"/>
              <a:buChar char="§"/>
            </a:pPr>
            <a:r>
              <a:rPr lang="en-IE" sz="1400" dirty="0"/>
              <a:t>Smartphone	</a:t>
            </a:r>
          </a:p>
          <a:p>
            <a:pPr marL="285750" indent="-285750">
              <a:buClr>
                <a:schemeClr val="bg2"/>
              </a:buClr>
              <a:buFont typeface="Wingdings" panose="05000000000000000000" pitchFamily="2" charset="2"/>
              <a:buChar char="§"/>
            </a:pPr>
            <a:r>
              <a:rPr lang="en-IE" sz="1400" dirty="0"/>
              <a:t>TV	</a:t>
            </a:r>
          </a:p>
          <a:p>
            <a:pPr marL="285750" indent="-285750">
              <a:buClr>
                <a:schemeClr val="bg2"/>
              </a:buClr>
              <a:buFont typeface="Wingdings" panose="05000000000000000000" pitchFamily="2" charset="2"/>
              <a:buChar char="§"/>
            </a:pPr>
            <a:r>
              <a:rPr lang="en-IE" sz="1400" dirty="0"/>
              <a:t>Fridge</a:t>
            </a:r>
          </a:p>
          <a:p>
            <a:pPr marL="285750" indent="-285750">
              <a:buClr>
                <a:schemeClr val="bg2"/>
              </a:buClr>
              <a:buFont typeface="Wingdings" panose="05000000000000000000" pitchFamily="2" charset="2"/>
              <a:buChar char="§"/>
            </a:pPr>
            <a:r>
              <a:rPr lang="en-IE" sz="1400" dirty="0"/>
              <a:t>Games Consoles</a:t>
            </a:r>
          </a:p>
          <a:p>
            <a:pPr marL="285750" indent="-285750">
              <a:buClr>
                <a:schemeClr val="bg2"/>
              </a:buClr>
              <a:buFont typeface="Wingdings" panose="05000000000000000000" pitchFamily="2" charset="2"/>
              <a:buChar char="§"/>
            </a:pPr>
            <a:r>
              <a:rPr lang="en-IE" sz="1400" dirty="0"/>
              <a:t>Printers</a:t>
            </a:r>
          </a:p>
          <a:p>
            <a:endParaRPr lang="en-IE" sz="1600" dirty="0"/>
          </a:p>
          <a:p>
            <a:r>
              <a:rPr lang="en-IE" sz="1100" dirty="0"/>
              <a:t>	 </a:t>
            </a:r>
            <a:endParaRPr lang="en-US" sz="1100" dirty="0"/>
          </a:p>
        </p:txBody>
      </p:sp>
      <p:sp>
        <p:nvSpPr>
          <p:cNvPr id="5" name="Rectangle 4"/>
          <p:cNvSpPr/>
          <p:nvPr/>
        </p:nvSpPr>
        <p:spPr>
          <a:xfrm>
            <a:off x="6457277" y="1736233"/>
            <a:ext cx="2138083" cy="1384995"/>
          </a:xfrm>
          <a:prstGeom prst="rect">
            <a:avLst/>
          </a:prstGeom>
        </p:spPr>
        <p:txBody>
          <a:bodyPr wrap="square">
            <a:spAutoFit/>
          </a:bodyPr>
          <a:lstStyle/>
          <a:p>
            <a:pPr marL="285750" indent="-285750">
              <a:buClr>
                <a:schemeClr val="bg2"/>
              </a:buClr>
              <a:buFont typeface="Wingdings" panose="05000000000000000000" pitchFamily="2" charset="2"/>
              <a:buChar char="§"/>
            </a:pPr>
            <a:r>
              <a:rPr lang="en-IE" sz="1400" dirty="0" err="1"/>
              <a:t>T.Jacket</a:t>
            </a:r>
            <a:r>
              <a:rPr lang="en-IE" sz="1400" dirty="0"/>
              <a:t>         </a:t>
            </a:r>
          </a:p>
          <a:p>
            <a:pPr marL="285750" indent="-285750">
              <a:buClr>
                <a:schemeClr val="bg2"/>
              </a:buClr>
              <a:buFont typeface="Wingdings" panose="05000000000000000000" pitchFamily="2" charset="2"/>
              <a:buChar char="§"/>
            </a:pPr>
            <a:r>
              <a:rPr lang="en-IE" sz="1400" dirty="0"/>
              <a:t>Fitbit	</a:t>
            </a:r>
          </a:p>
          <a:p>
            <a:pPr marL="285750" indent="-285750">
              <a:buClr>
                <a:schemeClr val="bg2"/>
              </a:buClr>
              <a:buFont typeface="Wingdings" panose="05000000000000000000" pitchFamily="2" charset="2"/>
              <a:buChar char="§"/>
            </a:pPr>
            <a:r>
              <a:rPr lang="en-IE" sz="1400" dirty="0"/>
              <a:t>Nest Protect</a:t>
            </a:r>
          </a:p>
          <a:p>
            <a:pPr marL="285750" indent="-285750">
              <a:buClr>
                <a:schemeClr val="bg2"/>
              </a:buClr>
              <a:buFont typeface="Wingdings" panose="05000000000000000000" pitchFamily="2" charset="2"/>
              <a:buChar char="§"/>
            </a:pPr>
            <a:r>
              <a:rPr lang="en-IE" sz="1400" dirty="0"/>
              <a:t>Google Glass</a:t>
            </a:r>
          </a:p>
          <a:p>
            <a:pPr marL="285750" indent="-285750">
              <a:buClr>
                <a:schemeClr val="bg2"/>
              </a:buClr>
              <a:buFont typeface="Wingdings" panose="05000000000000000000" pitchFamily="2" charset="2"/>
              <a:buChar char="§"/>
            </a:pPr>
            <a:r>
              <a:rPr lang="en-IE" sz="1400" dirty="0"/>
              <a:t>Tesla              </a:t>
            </a:r>
          </a:p>
          <a:p>
            <a:pPr marL="285750" indent="-285750">
              <a:buClr>
                <a:schemeClr val="bg2"/>
              </a:buClr>
              <a:buFont typeface="Wingdings" panose="05000000000000000000" pitchFamily="2" charset="2"/>
              <a:buChar char="§"/>
            </a:pPr>
            <a:r>
              <a:rPr lang="en-IE" sz="1400" dirty="0"/>
              <a:t>Smart Cities</a:t>
            </a:r>
            <a:r>
              <a:rPr lang="en-IE" sz="1200" dirty="0"/>
              <a:t>	</a:t>
            </a:r>
            <a:endParaRPr lang="en-US" dirty="0"/>
          </a:p>
        </p:txBody>
      </p:sp>
      <p:sp>
        <p:nvSpPr>
          <p:cNvPr id="9" name="Text Placeholder 3"/>
          <p:cNvSpPr txBox="1">
            <a:spLocks/>
          </p:cNvSpPr>
          <p:nvPr/>
        </p:nvSpPr>
        <p:spPr>
          <a:xfrm>
            <a:off x="3794760" y="801688"/>
            <a:ext cx="4801899" cy="193465"/>
          </a:xfrm>
          <a:prstGeom prst="rect">
            <a:avLst/>
          </a:prstGeom>
        </p:spPr>
        <p:txBody>
          <a:bodyPr/>
          <a:lst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err="1">
                <a:solidFill>
                  <a:schemeClr val="bg2"/>
                </a:solidFill>
              </a:rPr>
              <a:t>iot</a:t>
            </a:r>
            <a:r>
              <a:rPr lang="en-US" dirty="0">
                <a:solidFill>
                  <a:schemeClr val="bg2"/>
                </a:solidFill>
              </a:rPr>
              <a:t> = Internet of Things</a:t>
            </a:r>
          </a:p>
        </p:txBody>
      </p:sp>
    </p:spTree>
    <p:extLst>
      <p:ext uri="{BB962C8B-B14F-4D97-AF65-F5344CB8AC3E}">
        <p14:creationId xmlns:p14="http://schemas.microsoft.com/office/powerpoint/2010/main" val="148127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a:xfrm>
            <a:off x="3886198" y="346488"/>
            <a:ext cx="4801900" cy="337360"/>
          </a:xfrm>
        </p:spPr>
        <p:txBody>
          <a:bodyPr/>
          <a:lstStyle/>
          <a:p>
            <a:r>
              <a:rPr lang="en-IE"/>
              <a:t>Help and Support links for the U.S.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kern="0">
                <a:solidFill>
                  <a:schemeClr val="bg2"/>
                </a:solidFill>
              </a:rPr>
              <a:t>Sponsored by the U.S. Dept. of Health and Human Services</a:t>
            </a:r>
            <a:r>
              <a:rPr lang="en-IE" b="1" kern="0">
                <a:solidFill>
                  <a:schemeClr val="bg2"/>
                </a:solidFill>
              </a:rPr>
              <a:t>: </a:t>
            </a:r>
          </a:p>
          <a:p>
            <a:r>
              <a:rPr lang="en-IE" kern="0">
                <a:solidFill>
                  <a:schemeClr val="bg2"/>
                </a:solidFill>
                <a:hlinkClick r:id="rId3"/>
              </a:rPr>
              <a:t>https://www.stopbullying.gov/get-help-now/index.html</a:t>
            </a:r>
            <a:br>
              <a:rPr lang="en-IE" kern="0"/>
            </a:br>
            <a:br>
              <a:rPr lang="en-IE" kern="0"/>
            </a:br>
            <a:endParaRPr lang="en-IE" kern="0"/>
          </a:p>
          <a:p>
            <a:r>
              <a:rPr lang="en-IE" b="1" kern="0">
                <a:solidFill>
                  <a:schemeClr val="bg2"/>
                </a:solidFill>
              </a:rPr>
              <a:t>Kids Helpline: </a:t>
            </a:r>
            <a:r>
              <a:rPr lang="en-IE" kern="0">
                <a:hlinkClick r:id="rId4"/>
              </a:rPr>
              <a:t>https://kidshelpline.com.au/teens/issues/cyberbullying</a:t>
            </a:r>
            <a:br>
              <a:rPr lang="en-IE" kern="0"/>
            </a:br>
            <a:br>
              <a:rPr lang="en-IE" kern="0"/>
            </a:br>
            <a:endParaRPr lang="en-IE" b="1" kern="0">
              <a:solidFill>
                <a:schemeClr val="bg2"/>
              </a:solidFill>
            </a:endParaRPr>
          </a:p>
          <a:p>
            <a:r>
              <a:rPr lang="en-IE" b="1" kern="0">
                <a:solidFill>
                  <a:schemeClr val="bg2"/>
                </a:solidFill>
              </a:rPr>
              <a:t>NoBullying.com: </a:t>
            </a:r>
            <a:r>
              <a:rPr lang="en-IE" kern="0">
                <a:hlinkClick r:id="rId4"/>
              </a:rPr>
              <a:t>https://nobullying.com/what-do-do-if-your-being-bullied/</a:t>
            </a:r>
            <a:br>
              <a:rPr lang="en-IE" kern="0"/>
            </a:b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40871380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for Ireland</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solidFill>
              <a:effectLst/>
              <a:uLnTx/>
              <a:uFillTx/>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Childine: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www.childline.ie</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1800 66 66 66</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Text support available 10am-4am: Text TALK or BULLY to 50101</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Reachout: </a:t>
            </a:r>
            <a:r>
              <a:rPr kumimoji="0" lang="en-IE" sz="1400" b="0" i="0" u="none" strike="noStrike" kern="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a:t>
            </a:r>
            <a:r>
              <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ttp://ie.reachout.com/</a:t>
            </a:r>
            <a:endPar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Samaritans: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www.samaritans.org</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116 123</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Spun Out</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www.spunout.ie</a:t>
            </a: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1" indent="0" algn="l" defTabSz="685800" rtl="0" eaLnBrk="1" fontAlgn="auto" latinLnBrk="0" hangingPunct="1">
              <a:lnSpc>
                <a:spcPct val="90000"/>
              </a:lnSpc>
              <a:spcBef>
                <a:spcPts val="600"/>
              </a:spcBef>
              <a:spcAft>
                <a:spcPts val="0"/>
              </a:spcAft>
              <a:buClr>
                <a:schemeClr val="bg2"/>
              </a:buClr>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0561356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for the U.K.</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IE" b="1" kern="0">
                <a:solidFill>
                  <a:schemeClr val="bg2"/>
                </a:solidFill>
              </a:rPr>
              <a:t>CEOP: </a:t>
            </a:r>
            <a:r>
              <a:rPr lang="en-IE" kern="0">
                <a:hlinkClick r:id="rId3"/>
              </a:rPr>
              <a:t>www. thinkuknow.co.uk</a:t>
            </a:r>
            <a:br>
              <a:rPr lang="en-IE" kern="0"/>
            </a:br>
            <a:br>
              <a:rPr lang="en-IE" b="1" kern="0">
                <a:solidFill>
                  <a:schemeClr val="bg2"/>
                </a:solidFill>
              </a:rPr>
            </a:br>
            <a:endParaRPr lang="en-IE" b="1" kern="0">
              <a:solidFill>
                <a:schemeClr val="bg2"/>
              </a:solidFill>
            </a:endParaRPr>
          </a:p>
          <a:p>
            <a:r>
              <a:rPr lang="en-IE" b="1" kern="0">
                <a:solidFill>
                  <a:schemeClr val="bg2"/>
                </a:solidFill>
              </a:rPr>
              <a:t>NSPCC: </a:t>
            </a:r>
            <a:r>
              <a:rPr lang="en-IE" kern="0">
                <a:hlinkClick r:id="rId3"/>
              </a:rPr>
              <a:t>www.nspcc.org.uk</a:t>
            </a:r>
            <a:br>
              <a:rPr lang="en-IE" kern="0"/>
            </a:br>
            <a:r>
              <a:rPr lang="en-IE" kern="0"/>
              <a:t>0808 8005002</a:t>
            </a:r>
            <a:br>
              <a:rPr lang="en-IE" kern="0"/>
            </a:br>
            <a:endParaRPr lang="en-IE" kern="0"/>
          </a:p>
          <a:p>
            <a:endParaRPr lang="en-IE" b="1" kern="0">
              <a:solidFill>
                <a:schemeClr val="bg2"/>
              </a:solidFill>
            </a:endParaRPr>
          </a:p>
          <a:p>
            <a:r>
              <a:rPr lang="en-IE" b="1" kern="0">
                <a:solidFill>
                  <a:schemeClr val="bg2"/>
                </a:solidFill>
              </a:rPr>
              <a:t>Childline: </a:t>
            </a:r>
            <a:br>
              <a:rPr lang="en-IE" kern="0"/>
            </a:br>
            <a:r>
              <a:rPr lang="en-IE" kern="0"/>
              <a:t>0800 1111</a:t>
            </a: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3838732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38A1E1-0826-4FD2-8DD0-BDE709064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426" y="-153728"/>
            <a:ext cx="3584574" cy="5079342"/>
          </a:xfrm>
          <a:prstGeom prst="rect">
            <a:avLst/>
          </a:prstGeom>
        </p:spPr>
      </p:pic>
      <p:sp>
        <p:nvSpPr>
          <p:cNvPr id="16" name="Text Placeholder 15"/>
          <p:cNvSpPr>
            <a:spLocks noGrp="1"/>
          </p:cNvSpPr>
          <p:nvPr>
            <p:ph type="body" sz="quarter" idx="14"/>
          </p:nvPr>
        </p:nvSpPr>
        <p:spPr/>
        <p:txBody>
          <a:bodyPr/>
          <a:lstStyle/>
          <a:p>
            <a:r>
              <a:rPr lang="en-US" dirty="0">
                <a:solidFill>
                  <a:schemeClr val="bg2"/>
                </a:solidFill>
              </a:rPr>
              <a:t>Do you know someone addicted to their device?</a:t>
            </a:r>
          </a:p>
        </p:txBody>
      </p:sp>
      <p:sp>
        <p:nvSpPr>
          <p:cNvPr id="14" name="Title 13"/>
          <p:cNvSpPr>
            <a:spLocks noGrp="1"/>
          </p:cNvSpPr>
          <p:nvPr>
            <p:ph type="title"/>
          </p:nvPr>
        </p:nvSpPr>
        <p:spPr/>
        <p:txBody>
          <a:bodyPr/>
          <a:lstStyle/>
          <a:p>
            <a:r>
              <a:rPr lang="en-US" dirty="0"/>
              <a:t>How to Combat Excessive Use</a:t>
            </a:r>
          </a:p>
        </p:txBody>
      </p:sp>
      <p:sp>
        <p:nvSpPr>
          <p:cNvPr id="11" name="Content Placeholder 4"/>
          <p:cNvSpPr>
            <a:spLocks noGrp="1"/>
          </p:cNvSpPr>
          <p:nvPr>
            <p:ph sz="half" idx="4294967295"/>
          </p:nvPr>
        </p:nvSpPr>
        <p:spPr>
          <a:xfrm>
            <a:off x="457200" y="1365161"/>
            <a:ext cx="4800602" cy="3127588"/>
          </a:xfrm>
          <a:prstGeom prst="rect">
            <a:avLst/>
          </a:prstGeom>
        </p:spPr>
        <p:txBody>
          <a:bodyPr/>
          <a:lstStyle/>
          <a:p>
            <a:pPr marL="0" lvl="1" indent="0">
              <a:buNone/>
            </a:pPr>
            <a:r>
              <a:rPr lang="en-IE" b="1" dirty="0">
                <a:solidFill>
                  <a:schemeClr val="bg2"/>
                </a:solidFill>
              </a:rPr>
              <a:t>“I have caught myself surfing when I am not </a:t>
            </a:r>
            <a:br>
              <a:rPr lang="en-IE" b="1" dirty="0">
                <a:solidFill>
                  <a:schemeClr val="bg2"/>
                </a:solidFill>
              </a:rPr>
            </a:br>
            <a:r>
              <a:rPr lang="en-IE" b="1" dirty="0">
                <a:solidFill>
                  <a:schemeClr val="bg2"/>
                </a:solidFill>
              </a:rPr>
              <a:t>really interested.” </a:t>
            </a:r>
            <a:r>
              <a:rPr lang="en-IE" dirty="0"/>
              <a:t>- Facebook Fog</a:t>
            </a:r>
          </a:p>
          <a:p>
            <a:pPr marL="0" lvl="1" indent="0">
              <a:buNone/>
            </a:pPr>
            <a:endParaRPr lang="en-IE" dirty="0"/>
          </a:p>
          <a:p>
            <a:pPr lvl="1"/>
            <a:r>
              <a:rPr lang="en-IE" dirty="0"/>
              <a:t>Turn off your device regularly</a:t>
            </a:r>
          </a:p>
          <a:p>
            <a:pPr lvl="1"/>
            <a:endParaRPr lang="en-IE" dirty="0"/>
          </a:p>
          <a:p>
            <a:pPr lvl="1"/>
            <a:r>
              <a:rPr lang="en-IE" dirty="0"/>
              <a:t>Get some exercise together </a:t>
            </a:r>
          </a:p>
          <a:p>
            <a:pPr lvl="1"/>
            <a:endParaRPr lang="en-IE" dirty="0"/>
          </a:p>
          <a:p>
            <a:pPr lvl="1"/>
            <a:r>
              <a:rPr lang="en-IE" dirty="0"/>
              <a:t>Be a positive role model</a:t>
            </a:r>
          </a:p>
          <a:p>
            <a:pPr marL="0" lvl="1" indent="0">
              <a:buNone/>
            </a:pPr>
            <a:br>
              <a:rPr lang="en-IE" dirty="0"/>
            </a:br>
            <a:endParaRPr lang="en-IE" dirty="0"/>
          </a:p>
          <a:p>
            <a:endParaRPr lang="en-IE" dirty="0"/>
          </a:p>
          <a:p>
            <a:pPr lvl="1"/>
            <a:endParaRPr lang="en-IE" dirty="0"/>
          </a:p>
          <a:p>
            <a:pPr lvl="1"/>
            <a:endParaRPr lang="en-IE" dirty="0"/>
          </a:p>
        </p:txBody>
      </p:sp>
      <p:pic>
        <p:nvPicPr>
          <p:cNvPr id="12" name="Picture 11">
            <a:extLst>
              <a:ext uri="{FF2B5EF4-FFF2-40B4-BE49-F238E27FC236}">
                <a16:creationId xmlns:a16="http://schemas.microsoft.com/office/drawing/2014/main" id="{76DE94A9-2C22-445E-A561-BAC68F19E392}"/>
              </a:ext>
            </a:extLst>
          </p:cNvPr>
          <p:cNvPicPr>
            <a:picLocks noChangeAspect="1"/>
          </p:cNvPicPr>
          <p:nvPr/>
        </p:nvPicPr>
        <p:blipFill rotWithShape="1">
          <a:blip r:embed="rId4">
            <a:extLst>
              <a:ext uri="{28A0092B-C50C-407E-A947-70E740481C1C}">
                <a14:useLocalDpi xmlns:a14="http://schemas.microsoft.com/office/drawing/2010/main" val="0"/>
              </a:ext>
            </a:extLst>
          </a:blip>
          <a:srcRect t="3088"/>
          <a:stretch/>
        </p:blipFill>
        <p:spPr>
          <a:xfrm>
            <a:off x="5559426" y="0"/>
            <a:ext cx="3584574" cy="4922520"/>
          </a:xfrm>
          <a:prstGeom prst="rect">
            <a:avLst/>
          </a:prstGeom>
        </p:spPr>
      </p:pic>
      <p:pic>
        <p:nvPicPr>
          <p:cNvPr id="9" name="Picture 8">
            <a:extLst>
              <a:ext uri="{FF2B5EF4-FFF2-40B4-BE49-F238E27FC236}">
                <a16:creationId xmlns:a16="http://schemas.microsoft.com/office/drawing/2014/main" id="{3C4B5D84-E3B4-4D48-83B6-D84E18784B44}"/>
              </a:ext>
            </a:extLst>
          </p:cNvPr>
          <p:cNvPicPr>
            <a:picLocks noChangeAspect="1"/>
          </p:cNvPicPr>
          <p:nvPr/>
        </p:nvPicPr>
        <p:blipFill rotWithShape="1">
          <a:blip r:embed="rId5">
            <a:extLst>
              <a:ext uri="{28A0092B-C50C-407E-A947-70E740481C1C}">
                <a14:useLocalDpi xmlns:a14="http://schemas.microsoft.com/office/drawing/2010/main" val="0"/>
              </a:ext>
            </a:extLst>
          </a:blip>
          <a:srcRect t="3088"/>
          <a:stretch/>
        </p:blipFill>
        <p:spPr>
          <a:xfrm>
            <a:off x="5559426" y="-3094"/>
            <a:ext cx="3584574" cy="4922519"/>
          </a:xfrm>
          <a:prstGeom prst="rect">
            <a:avLst/>
          </a:prstGeom>
        </p:spPr>
      </p:pic>
    </p:spTree>
    <p:extLst>
      <p:ext uri="{BB962C8B-B14F-4D97-AF65-F5344CB8AC3E}">
        <p14:creationId xmlns:p14="http://schemas.microsoft.com/office/powerpoint/2010/main" val="1164403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500"/>
                                        <p:tgtEl>
                                          <p:spTgt spid="1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DD031DA-8119-4D64-837B-CE9D8374FB7B}"/>
              </a:ext>
            </a:extLst>
          </p:cNvPr>
          <p:cNvPicPr>
            <a:picLocks noChangeAspect="1"/>
          </p:cNvPicPr>
          <p:nvPr/>
        </p:nvPicPr>
        <p:blipFill rotWithShape="1">
          <a:blip r:embed="rId3">
            <a:extLst>
              <a:ext uri="{28A0092B-C50C-407E-A947-70E740481C1C}">
                <a14:useLocalDpi xmlns:a14="http://schemas.microsoft.com/office/drawing/2010/main" val="0"/>
              </a:ext>
            </a:extLst>
          </a:blip>
          <a:srcRect l="45349" r="6076"/>
          <a:stretch/>
        </p:blipFill>
        <p:spPr>
          <a:xfrm>
            <a:off x="5557282" y="0"/>
            <a:ext cx="3585095" cy="4926918"/>
          </a:xfrm>
          <a:prstGeom prst="rect">
            <a:avLst/>
          </a:prstGeom>
        </p:spPr>
      </p:pic>
      <p:sp>
        <p:nvSpPr>
          <p:cNvPr id="20" name="Rectangle 19">
            <a:extLst>
              <a:ext uri="{FF2B5EF4-FFF2-40B4-BE49-F238E27FC236}">
                <a16:creationId xmlns:a16="http://schemas.microsoft.com/office/drawing/2014/main" id="{F17EE616-BC7F-4042-939A-A95D545DFF66}"/>
              </a:ext>
            </a:extLst>
          </p:cNvPr>
          <p:cNvSpPr/>
          <p:nvPr/>
        </p:nvSpPr>
        <p:spPr>
          <a:xfrm>
            <a:off x="5557283" y="-7620"/>
            <a:ext cx="3585095" cy="494538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7" name="Title 13">
            <a:extLst>
              <a:ext uri="{FF2B5EF4-FFF2-40B4-BE49-F238E27FC236}">
                <a16:creationId xmlns:a16="http://schemas.microsoft.com/office/drawing/2014/main" id="{A74ED3B4-886F-4740-9288-465C6AD746DE}"/>
              </a:ext>
            </a:extLst>
          </p:cNvPr>
          <p:cNvSpPr txBox="1">
            <a:spLocks/>
          </p:cNvSpPr>
          <p:nvPr/>
        </p:nvSpPr>
        <p:spPr>
          <a:xfrm>
            <a:off x="457200" y="372253"/>
            <a:ext cx="8230898" cy="337360"/>
          </a:xfrm>
          <a:prstGeom prst="rect">
            <a:avLst/>
          </a:prstGeom>
        </p:spPr>
        <p:txBody>
          <a:bodyPr vert="horz" lIns="0" tIns="0" rIns="0" bIns="0" rtlCol="0" anchor="b" anchorCtr="0">
            <a:noAutofit/>
          </a:bodyPr>
          <a:lstStyle>
            <a:lvl1pPr algn="l" defTabSz="685783"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Key Takeaways &amp; Parental Mediation</a:t>
            </a:r>
          </a:p>
        </p:txBody>
      </p:sp>
      <p:sp>
        <p:nvSpPr>
          <p:cNvPr id="10" name="TextBox 9">
            <a:extLst>
              <a:ext uri="{FF2B5EF4-FFF2-40B4-BE49-F238E27FC236}">
                <a16:creationId xmlns:a16="http://schemas.microsoft.com/office/drawing/2014/main" id="{034B81EC-4A28-4D23-BA6C-1FE22BD84C6A}"/>
              </a:ext>
            </a:extLst>
          </p:cNvPr>
          <p:cNvSpPr txBox="1"/>
          <p:nvPr/>
        </p:nvSpPr>
        <p:spPr>
          <a:xfrm>
            <a:off x="457199" y="1210614"/>
            <a:ext cx="3930503" cy="2950038"/>
          </a:xfrm>
          <a:prstGeom prst="rect">
            <a:avLst/>
          </a:prstGeom>
          <a:noFill/>
        </p:spPr>
        <p:txBody>
          <a:bodyPr wrap="square" rtlCol="0">
            <a:spAutoFit/>
          </a:bodyPr>
          <a:lstStyle/>
          <a:p>
            <a:r>
              <a:rPr lang="en-US" sz="1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Key Takeaways</a:t>
            </a:r>
          </a:p>
          <a:p>
            <a:pPr lvl="1"/>
            <a:endParaRPr lang="en-US" sz="1400" dirty="0">
              <a:solidFill>
                <a:srgbClr val="C00000"/>
              </a:solidFill>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Change passwords; keep them safe</a:t>
            </a:r>
          </a:p>
          <a:p>
            <a:pPr indent="-457200" defTabSz="685800">
              <a:lnSpc>
                <a:spcPct val="95000"/>
              </a:lnSpc>
              <a:buClr>
                <a:schemeClr val="bg2"/>
              </a:buClr>
              <a:buFont typeface="Wingdings" panose="05000000000000000000" pitchFamily="2" charset="2"/>
              <a:buChar char="§"/>
            </a:pPr>
            <a:endPar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Disable geotagging</a:t>
            </a:r>
          </a:p>
          <a:p>
            <a:pPr marL="285750" indent="-285750" defTabSz="685800">
              <a:lnSpc>
                <a:spcPct val="95000"/>
              </a:lnSpc>
              <a:buClr>
                <a:schemeClr val="bg2"/>
              </a:buClr>
              <a:buFont typeface="Wingdings" panose="05000000000000000000" pitchFamily="2" charset="2"/>
              <a:buChar char="§"/>
            </a:pPr>
            <a:endPar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Keep personal information private</a:t>
            </a:r>
          </a:p>
          <a:p>
            <a:pPr marL="285750" indent="-285750" defTabSz="685800">
              <a:lnSpc>
                <a:spcPct val="95000"/>
              </a:lnSpc>
              <a:buClr>
                <a:schemeClr val="bg2"/>
              </a:buClr>
              <a:buFont typeface="Wingdings" panose="05000000000000000000" pitchFamily="2" charset="2"/>
              <a:buChar char="§"/>
            </a:pPr>
            <a:endPar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Think twice before you post</a:t>
            </a:r>
          </a:p>
          <a:p>
            <a:pPr marL="285750" indent="-285750" defTabSz="685800">
              <a:lnSpc>
                <a:spcPct val="95000"/>
              </a:lnSpc>
              <a:buClr>
                <a:schemeClr val="bg2"/>
              </a:buClr>
              <a:buFont typeface="Wingdings" panose="05000000000000000000" pitchFamily="2" charset="2"/>
              <a:buChar char="§"/>
            </a:pPr>
            <a:endPar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Review and update privacy settings</a:t>
            </a:r>
          </a:p>
          <a:p>
            <a:pPr marL="285750" indent="-285750" defTabSz="685800">
              <a:lnSpc>
                <a:spcPct val="95000"/>
              </a:lnSpc>
              <a:buClr>
                <a:schemeClr val="bg2"/>
              </a:buClr>
              <a:buFont typeface="Wingdings" panose="05000000000000000000" pitchFamily="2" charset="2"/>
              <a:buChar char="§"/>
            </a:pPr>
            <a:endPar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685800">
              <a:lnSpc>
                <a:spcPct val="95000"/>
              </a:lnSpc>
              <a:buClr>
                <a:schemeClr val="bg2"/>
              </a:buClr>
              <a:buFont typeface="Wingdings" panose="05000000000000000000" pitchFamily="2" charset="2"/>
              <a:buChar char="§"/>
            </a:pPr>
            <a:r>
              <a:rPr lang="en-US" sz="1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Protect devices with Security Software</a:t>
            </a:r>
          </a:p>
          <a:p>
            <a:pPr>
              <a:lnSpc>
                <a:spcPct val="95000"/>
              </a:lnSpc>
            </a:pPr>
            <a:endParaRPr lang="en-US" sz="1200" dirty="0"/>
          </a:p>
        </p:txBody>
      </p:sp>
      <p:sp>
        <p:nvSpPr>
          <p:cNvPr id="12" name="TextBox 11">
            <a:extLst>
              <a:ext uri="{FF2B5EF4-FFF2-40B4-BE49-F238E27FC236}">
                <a16:creationId xmlns:a16="http://schemas.microsoft.com/office/drawing/2014/main" id="{534091CC-E2D3-46A9-9B1C-CA519B1E0B9A}"/>
              </a:ext>
            </a:extLst>
          </p:cNvPr>
          <p:cNvSpPr txBox="1"/>
          <p:nvPr/>
        </p:nvSpPr>
        <p:spPr>
          <a:xfrm>
            <a:off x="6064277" y="1210614"/>
            <a:ext cx="3106479" cy="2776145"/>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to implement these?</a:t>
            </a:r>
          </a:p>
          <a:p>
            <a:pPr lvl="1">
              <a:buClr>
                <a:schemeClr val="bg1"/>
              </a:buClr>
            </a:pPr>
            <a:br>
              <a:rPr lang="en-US" sz="800" dirty="0">
                <a:solidFill>
                  <a:schemeClr val="bg1"/>
                </a:solidFill>
              </a:rPr>
            </a:br>
            <a:endParaRPr lang="en-US" sz="900" dirty="0">
              <a:solidFill>
                <a:schemeClr val="bg1"/>
              </a:solidFill>
            </a:endParaRPr>
          </a:p>
          <a:p>
            <a:pPr marL="285750" indent="-285750" defTabSz="685800">
              <a:lnSpc>
                <a:spcPct val="95000"/>
              </a:lnSpc>
              <a:buClr>
                <a:schemeClr val="bg1"/>
              </a:buClr>
              <a:buFont typeface="Wingdings" panose="05000000000000000000" pitchFamily="2" charset="2"/>
              <a:buChar char="§"/>
            </a:pPr>
            <a: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“Active Mediation”</a:t>
            </a:r>
            <a:b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indent="-457200" defTabSz="685800">
              <a:lnSpc>
                <a:spcPct val="95000"/>
              </a:lnSpc>
              <a:buClr>
                <a:schemeClr val="bg1"/>
              </a:buClr>
              <a:buFont typeface="Wingdings" panose="05000000000000000000" pitchFamily="2" charset="2"/>
              <a:buChar char="§"/>
            </a:pP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defTabSz="685800">
              <a:lnSpc>
                <a:spcPct val="95000"/>
              </a:lnSpc>
              <a:buClr>
                <a:schemeClr val="bg1"/>
              </a:buClr>
              <a:buFont typeface="Wingdings" panose="05000000000000000000" pitchFamily="2" charset="2"/>
              <a:buChar char="§"/>
            </a:pPr>
            <a: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“Active Safety Mediation”</a:t>
            </a:r>
            <a:b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defTabSz="685800">
              <a:lnSpc>
                <a:spcPct val="95000"/>
              </a:lnSpc>
              <a:buClr>
                <a:schemeClr val="bg1"/>
              </a:buClr>
              <a:buFont typeface="Wingdings" panose="05000000000000000000" pitchFamily="2" charset="2"/>
              <a:buChar char="§"/>
            </a:pP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defTabSz="685800">
              <a:lnSpc>
                <a:spcPct val="95000"/>
              </a:lnSpc>
              <a:buClr>
                <a:schemeClr val="bg1"/>
              </a:buClr>
              <a:buFont typeface="Wingdings" panose="05000000000000000000" pitchFamily="2" charset="2"/>
              <a:buChar char="§"/>
            </a:pPr>
            <a: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“Restrictive Mediation”</a:t>
            </a:r>
            <a:b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defTabSz="685800">
              <a:lnSpc>
                <a:spcPct val="95000"/>
              </a:lnSpc>
              <a:buClr>
                <a:schemeClr val="bg1"/>
              </a:buClr>
              <a:buFont typeface="Wingdings" panose="05000000000000000000" pitchFamily="2" charset="2"/>
              <a:buChar char="§"/>
            </a:pPr>
            <a:endPar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defTabSz="685800">
              <a:lnSpc>
                <a:spcPct val="95000"/>
              </a:lnSpc>
              <a:buClr>
                <a:schemeClr val="bg1"/>
              </a:buClr>
              <a:buFont typeface="Wingdings" panose="05000000000000000000" pitchFamily="2" charset="2"/>
              <a:buChar char="§"/>
            </a:pPr>
            <a:r>
              <a:rPr lang="en-US" sz="1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“Technical Toolset”</a:t>
            </a:r>
          </a:p>
          <a:p>
            <a:pPr>
              <a:lnSpc>
                <a:spcPct val="95000"/>
              </a:lnSpc>
            </a:pPr>
            <a:endParaRPr lang="en-US" sz="1200" dirty="0">
              <a:solidFill>
                <a:schemeClr val="bg1"/>
              </a:solidFill>
            </a:endParaRPr>
          </a:p>
        </p:txBody>
      </p:sp>
      <p:sp>
        <p:nvSpPr>
          <p:cNvPr id="15" name="Arrow: Down 14">
            <a:extLst>
              <a:ext uri="{FF2B5EF4-FFF2-40B4-BE49-F238E27FC236}">
                <a16:creationId xmlns:a16="http://schemas.microsoft.com/office/drawing/2014/main" id="{E001286E-B150-43E1-88FB-50B6626287AF}"/>
              </a:ext>
            </a:extLst>
          </p:cNvPr>
          <p:cNvSpPr/>
          <p:nvPr/>
        </p:nvSpPr>
        <p:spPr>
          <a:xfrm rot="16200000">
            <a:off x="4738970" y="668425"/>
            <a:ext cx="925670" cy="1397517"/>
          </a:xfrm>
          <a:prstGeom prst="downArrow">
            <a:avLst/>
          </a:prstGeom>
          <a:solidFill>
            <a:schemeClr val="bg1"/>
          </a:solidFill>
          <a:ln w="76200">
            <a:solidFill>
              <a:schemeClr val="bg1"/>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sp>
        <p:nvSpPr>
          <p:cNvPr id="24" name="Arrow: Down 23">
            <a:extLst>
              <a:ext uri="{FF2B5EF4-FFF2-40B4-BE49-F238E27FC236}">
                <a16:creationId xmlns:a16="http://schemas.microsoft.com/office/drawing/2014/main" id="{A19D4A33-CCB2-4878-A977-D2DC1B3C07B2}"/>
              </a:ext>
            </a:extLst>
          </p:cNvPr>
          <p:cNvSpPr/>
          <p:nvPr/>
        </p:nvSpPr>
        <p:spPr>
          <a:xfrm rot="16200000">
            <a:off x="5132032" y="961033"/>
            <a:ext cx="543968" cy="821248"/>
          </a:xfrm>
          <a:prstGeom prst="downArrow">
            <a:avLst/>
          </a:prstGeom>
          <a:solidFill>
            <a:schemeClr val="bg1">
              <a:lumMod val="75000"/>
            </a:schemeClr>
          </a:solidFill>
          <a:ln w="76200">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spTree>
    <p:extLst>
      <p:ext uri="{BB962C8B-B14F-4D97-AF65-F5344CB8AC3E}">
        <p14:creationId xmlns:p14="http://schemas.microsoft.com/office/powerpoint/2010/main" val="35387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15"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71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621" y="3379785"/>
            <a:ext cx="9144000" cy="1022754"/>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0" name="Title 9"/>
          <p:cNvSpPr>
            <a:spLocks noGrp="1"/>
          </p:cNvSpPr>
          <p:nvPr>
            <p:ph type="title"/>
          </p:nvPr>
        </p:nvSpPr>
        <p:spPr/>
        <p:txBody>
          <a:bodyPr/>
          <a:lstStyle/>
          <a:p>
            <a:r>
              <a:rPr lang="en-US" dirty="0"/>
              <a:t>More Devices in More Places</a:t>
            </a:r>
          </a:p>
        </p:txBody>
      </p:sp>
      <p:sp>
        <p:nvSpPr>
          <p:cNvPr id="13" name="Text Placeholder 5"/>
          <p:cNvSpPr txBox="1">
            <a:spLocks/>
          </p:cNvSpPr>
          <p:nvPr/>
        </p:nvSpPr>
        <p:spPr>
          <a:xfrm>
            <a:off x="457201" y="4698234"/>
            <a:ext cx="6804025" cy="190504"/>
          </a:xfrm>
          <a:prstGeom prst="rect">
            <a:avLst/>
          </a:prstGeom>
        </p:spPr>
        <p:txBody>
          <a:bodyPr vert="horz" lIns="0" tIns="0" rIns="0" bIns="0" rtlCol="0" anchor="b">
            <a:noAutofit/>
          </a:bodyPr>
          <a:lstStyle>
            <a:defPPr>
              <a:defRPr lang="en-US"/>
            </a:defPPr>
            <a:lvl1pPr indent="0">
              <a:lnSpc>
                <a:spcPct val="90000"/>
              </a:lnSpc>
              <a:spcBef>
                <a:spcPct val="20000"/>
              </a:spcBef>
              <a:spcAft>
                <a:spcPts val="600"/>
              </a:spcAft>
              <a:buFont typeface="Arial" panose="020B0604020202020204" pitchFamily="34" charset="0"/>
              <a:buNone/>
              <a:tabLst>
                <a:tab pos="114300" algn="l"/>
              </a:tabLst>
              <a:defRPr sz="600" baseline="0"/>
            </a:lvl1pPr>
            <a:lvl2pPr marL="174618" indent="-174618">
              <a:lnSpc>
                <a:spcPct val="90000"/>
              </a:lnSpc>
              <a:spcBef>
                <a:spcPct val="20000"/>
              </a:spcBef>
              <a:spcAft>
                <a:spcPts val="600"/>
              </a:spcAft>
              <a:buFont typeface="Arial" panose="020B0604020202020204" pitchFamily="34" charset="0"/>
              <a:buChar char="•"/>
              <a:tabLst>
                <a:tab pos="230179" algn="l"/>
                <a:tab pos="3541566" algn="l"/>
              </a:tabLst>
              <a:defRPr sz="1600"/>
            </a:lvl2pPr>
            <a:lvl3pPr marL="403208" indent="-174618">
              <a:lnSpc>
                <a:spcPct val="90000"/>
              </a:lnSpc>
              <a:spcBef>
                <a:spcPct val="20000"/>
              </a:spcBef>
              <a:spcAft>
                <a:spcPts val="300"/>
              </a:spcAft>
              <a:buFont typeface="Arial" panose="020B0604020202020204" pitchFamily="34" charset="0"/>
              <a:buChar char="•"/>
              <a:tabLst>
                <a:tab pos="230179" algn="l"/>
                <a:tab pos="3541566" algn="l"/>
              </a:tabLst>
              <a:defRPr sz="1400"/>
            </a:lvl3pPr>
            <a:lvl4pPr marL="631799" indent="-174618">
              <a:lnSpc>
                <a:spcPct val="90000"/>
              </a:lnSpc>
              <a:spcBef>
                <a:spcPct val="20000"/>
              </a:spcBef>
              <a:spcAft>
                <a:spcPts val="300"/>
              </a:spcAft>
              <a:buFont typeface="Arial" panose="020B0604020202020204" pitchFamily="34" charset="0"/>
              <a:buChar char="–"/>
              <a:tabLst>
                <a:tab pos="230179" algn="l"/>
                <a:tab pos="3541566" algn="l"/>
              </a:tabLst>
              <a:defRPr sz="1200"/>
            </a:lvl4pPr>
            <a:lvl5pPr marL="860389" indent="-174618">
              <a:lnSpc>
                <a:spcPct val="90000"/>
              </a:lnSpc>
              <a:spcBef>
                <a:spcPct val="20000"/>
              </a:spcBef>
              <a:spcAft>
                <a:spcPts val="300"/>
              </a:spcAft>
              <a:buFont typeface="Intel Clear" panose="020B0604020203020204" pitchFamily="34" charset="0"/>
              <a:buChar char="–"/>
              <a:tabLst>
                <a:tab pos="230179" algn="l"/>
                <a:tab pos="3541566" algn="l"/>
              </a:tabLst>
              <a:defRPr sz="1200"/>
            </a:lvl5pPr>
            <a:lvl6pPr marL="1143000" indent="-168275">
              <a:spcBef>
                <a:spcPct val="20000"/>
              </a:spcBef>
              <a:buFont typeface="Intel Clear" panose="020B0604020203020204" pitchFamily="34" charset="0"/>
              <a:buChar char="‒"/>
              <a:defRPr sz="1200"/>
            </a:lvl6pPr>
            <a:lvl7pPr marL="1431925" indent="-174625">
              <a:spcBef>
                <a:spcPct val="20000"/>
              </a:spcBef>
              <a:buFont typeface="Intel Clear" panose="020B0604020203020204" pitchFamily="34" charset="0"/>
              <a:buChar char="‒"/>
              <a:tabLst/>
              <a:defRPr sz="1200"/>
            </a:lvl7pPr>
            <a:lvl8pPr marL="0" indent="1588">
              <a:spcBef>
                <a:spcPct val="20000"/>
              </a:spcBef>
              <a:buFont typeface="Intel Clear" panose="020B0604020203020204" pitchFamily="34" charset="0"/>
              <a:buChar char=" "/>
              <a:tabLst>
                <a:tab pos="3032125" algn="l"/>
              </a:tabLst>
              <a:defRPr sz="1400"/>
            </a:lvl8pPr>
            <a:lvl9pPr marL="0" indent="1588">
              <a:spcBef>
                <a:spcPct val="20000"/>
              </a:spcBef>
              <a:buFont typeface="Intel Clear" panose="020B0604020203020204" pitchFamily="34" charset="0"/>
              <a:buChar char=" "/>
              <a:tabLst>
                <a:tab pos="3032125" algn="l"/>
              </a:tabLst>
              <a:defRPr sz="1400">
                <a:latin typeface="+mj-lt"/>
              </a:defRPr>
            </a:lvl9pPr>
          </a:lstStyle>
          <a:p>
            <a:r>
              <a:rPr lang="en-US" dirty="0"/>
              <a:t>http://</a:t>
            </a:r>
            <a:r>
              <a:rPr lang="en-US" dirty="0" err="1"/>
              <a:t>www.emarketer.com</a:t>
            </a:r>
            <a:r>
              <a:rPr lang="en-US" dirty="0"/>
              <a:t>/Article/Worldwide-Smartphone-Usage-Grow-25-2014/1010920</a:t>
            </a:r>
            <a:br>
              <a:rPr lang="en-US" dirty="0"/>
            </a:br>
            <a:r>
              <a:rPr lang="en-US" dirty="0"/>
              <a:t>http://</a:t>
            </a:r>
            <a:r>
              <a:rPr lang="en-US" dirty="0" err="1"/>
              <a:t>www.businessinsider.com</a:t>
            </a:r>
            <a:r>
              <a:rPr lang="en-US" dirty="0"/>
              <a:t>/smartphone-and-tablet-penetration-2013-10</a:t>
            </a:r>
            <a:br>
              <a:rPr lang="en-US" dirty="0"/>
            </a:br>
            <a:r>
              <a:rPr lang="en-US" dirty="0"/>
              <a:t>http://</a:t>
            </a:r>
            <a:r>
              <a:rPr lang="en-US" dirty="0" err="1"/>
              <a:t>www.gartner.com</a:t>
            </a:r>
            <a:r>
              <a:rPr lang="en-US" dirty="0"/>
              <a:t>/newsroom/id/2688717</a:t>
            </a:r>
          </a:p>
        </p:txBody>
      </p:sp>
      <p:sp>
        <p:nvSpPr>
          <p:cNvPr id="14" name="Content Placeholder 7176"/>
          <p:cNvSpPr txBox="1">
            <a:spLocks/>
          </p:cNvSpPr>
          <p:nvPr/>
        </p:nvSpPr>
        <p:spPr>
          <a:xfrm>
            <a:off x="4838220" y="1116018"/>
            <a:ext cx="3699990" cy="543759"/>
          </a:xfrm>
          <a:prstGeom prst="rect">
            <a:avLst/>
          </a:prstGeom>
        </p:spPr>
        <p:txBody>
          <a:bodyPr/>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gn="ctr">
              <a:buNone/>
            </a:pPr>
            <a:r>
              <a:rPr lang="en-US" dirty="0">
                <a:solidFill>
                  <a:schemeClr val="tx2"/>
                </a:solidFill>
              </a:rPr>
              <a:t>Estimated</a:t>
            </a:r>
            <a:r>
              <a:rPr lang="en-US" dirty="0"/>
              <a:t> number of </a:t>
            </a:r>
            <a:br>
              <a:rPr lang="en-US" dirty="0"/>
            </a:br>
            <a:r>
              <a:rPr lang="en-US" dirty="0"/>
              <a:t>Internet of Things Devices by 2020</a:t>
            </a:r>
          </a:p>
        </p:txBody>
      </p:sp>
      <p:sp>
        <p:nvSpPr>
          <p:cNvPr id="15" name="Content Placeholder 7178"/>
          <p:cNvSpPr txBox="1">
            <a:spLocks/>
          </p:cNvSpPr>
          <p:nvPr/>
        </p:nvSpPr>
        <p:spPr>
          <a:xfrm>
            <a:off x="780519" y="1116018"/>
            <a:ext cx="3345712" cy="589479"/>
          </a:xfrm>
          <a:prstGeom prst="rect">
            <a:avLst/>
          </a:prstGeom>
        </p:spPr>
        <p:txBody>
          <a:bodyPr/>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gn="ctr">
              <a:buNone/>
            </a:pPr>
            <a:r>
              <a:rPr lang="en-US" dirty="0"/>
              <a:t>Global </a:t>
            </a:r>
            <a:r>
              <a:rPr lang="en-US" dirty="0">
                <a:solidFill>
                  <a:schemeClr val="tx2"/>
                </a:solidFill>
              </a:rPr>
              <a:t>Smartphone Usage</a:t>
            </a:r>
            <a:br>
              <a:rPr lang="en-US" dirty="0">
                <a:solidFill>
                  <a:schemeClr val="tx2"/>
                </a:solidFill>
              </a:rPr>
            </a:br>
            <a:r>
              <a:rPr lang="en-US" dirty="0"/>
              <a:t>as percentage of population</a:t>
            </a:r>
          </a:p>
        </p:txBody>
      </p:sp>
      <p:grpSp>
        <p:nvGrpSpPr>
          <p:cNvPr id="9" name="Group 8"/>
          <p:cNvGrpSpPr/>
          <p:nvPr/>
        </p:nvGrpSpPr>
        <p:grpSpPr>
          <a:xfrm>
            <a:off x="5907498" y="1760695"/>
            <a:ext cx="1653517" cy="1283489"/>
            <a:chOff x="5896242" y="1842093"/>
            <a:chExt cx="1720566" cy="133553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30" t="6541" r="6086" b="3755"/>
            <a:stretch/>
          </p:blipFill>
          <p:spPr bwMode="auto">
            <a:xfrm>
              <a:off x="6226377" y="1842093"/>
              <a:ext cx="1028580" cy="1055934"/>
            </a:xfrm>
            <a:prstGeom prst="ellipse">
              <a:avLst/>
            </a:prstGeom>
            <a:ln w="9525">
              <a:noFill/>
              <a:miter lim="800000"/>
              <a:headEnd/>
              <a:tailEnd/>
            </a:ln>
            <a:effectLst>
              <a:softEdge rad="0"/>
            </a:effectLst>
            <a:extLst>
              <a:ext uri="{909E8E84-426E-40dd-AFC4-6F175D3DCCD1}">
                <a14:hiddenFill xmlns:a14="http://schemas.microsoft.com/office/drawing/2010/main" xmlns="">
                  <a:solidFill>
                    <a:schemeClr val="accent1"/>
                  </a:solidFill>
                </a14:hiddenFill>
              </a:ext>
            </a:extLst>
          </p:spPr>
        </p:pic>
        <p:sp>
          <p:nvSpPr>
            <p:cNvPr id="34" name="TextBox 33"/>
            <p:cNvSpPr txBox="1"/>
            <p:nvPr/>
          </p:nvSpPr>
          <p:spPr>
            <a:xfrm>
              <a:off x="5896242" y="2962183"/>
              <a:ext cx="1720566" cy="215444"/>
            </a:xfrm>
            <a:prstGeom prst="rect">
              <a:avLst/>
            </a:prstGeom>
            <a:noFill/>
          </p:spPr>
          <p:txBody>
            <a:bodyPr wrap="square" lIns="0" tIns="0" rIns="0" bIns="0" rtlCol="0">
              <a:spAutoFit/>
            </a:bodyPr>
            <a:lstStyle/>
            <a:p>
              <a:pPr algn="ctr"/>
              <a:r>
                <a:rPr lang="en-US" sz="1400" b="1" dirty="0">
                  <a:solidFill>
                    <a:schemeClr val="tx2"/>
                  </a:solidFill>
                </a:rPr>
                <a:t>26,000,000,000</a:t>
              </a:r>
            </a:p>
          </p:txBody>
        </p:sp>
      </p:grpSp>
      <p:grpSp>
        <p:nvGrpSpPr>
          <p:cNvPr id="8" name="Group 7"/>
          <p:cNvGrpSpPr/>
          <p:nvPr/>
        </p:nvGrpSpPr>
        <p:grpSpPr>
          <a:xfrm>
            <a:off x="3278509" y="1762055"/>
            <a:ext cx="1002648" cy="1286193"/>
            <a:chOff x="3278509" y="1931079"/>
            <a:chExt cx="1002648" cy="1286193"/>
          </a:xfrm>
        </p:grpSpPr>
        <p:sp>
          <p:nvSpPr>
            <p:cNvPr id="12" name="TextBox 11"/>
            <p:cNvSpPr txBox="1"/>
            <p:nvPr/>
          </p:nvSpPr>
          <p:spPr>
            <a:xfrm>
              <a:off x="3574650" y="3001828"/>
              <a:ext cx="410370" cy="215444"/>
            </a:xfrm>
            <a:prstGeom prst="rect">
              <a:avLst/>
            </a:prstGeom>
            <a:noFill/>
          </p:spPr>
          <p:txBody>
            <a:bodyPr wrap="none" lIns="0" tIns="0" rIns="0" bIns="0" rtlCol="0">
              <a:spAutoFit/>
            </a:bodyPr>
            <a:lstStyle/>
            <a:p>
              <a:pPr algn="ctr"/>
              <a:r>
                <a:rPr lang="en-US" sz="1400" dirty="0"/>
                <a:t>2018</a:t>
              </a:r>
            </a:p>
          </p:txBody>
        </p:sp>
        <p:grpSp>
          <p:nvGrpSpPr>
            <p:cNvPr id="16" name="Group 15"/>
            <p:cNvGrpSpPr/>
            <p:nvPr/>
          </p:nvGrpSpPr>
          <p:grpSpPr>
            <a:xfrm>
              <a:off x="3278509" y="1931079"/>
              <a:ext cx="1002648" cy="1002648"/>
              <a:chOff x="6459312" y="3352844"/>
              <a:chExt cx="824934" cy="824934"/>
            </a:xfrm>
          </p:grpSpPr>
          <p:grpSp>
            <p:nvGrpSpPr>
              <p:cNvPr id="17" name="Group 16"/>
              <p:cNvGrpSpPr/>
              <p:nvPr/>
            </p:nvGrpSpPr>
            <p:grpSpPr>
              <a:xfrm>
                <a:off x="6459312" y="3352844"/>
                <a:ext cx="824934" cy="824934"/>
                <a:chOff x="6459312" y="3352844"/>
                <a:chExt cx="824934" cy="824934"/>
              </a:xfrm>
            </p:grpSpPr>
            <p:sp>
              <p:nvSpPr>
                <p:cNvPr id="19" name="Pie 18"/>
                <p:cNvSpPr/>
                <p:nvPr/>
              </p:nvSpPr>
              <p:spPr>
                <a:xfrm>
                  <a:off x="6459312" y="3352844"/>
                  <a:ext cx="824934" cy="824934"/>
                </a:xfrm>
                <a:prstGeom prst="pie">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ie 19"/>
                <p:cNvSpPr/>
                <p:nvPr/>
              </p:nvSpPr>
              <p:spPr>
                <a:xfrm>
                  <a:off x="6459312" y="3352844"/>
                  <a:ext cx="824934" cy="824934"/>
                </a:xfrm>
                <a:prstGeom prst="pie">
                  <a:avLst>
                    <a:gd name="adj1" fmla="val 16217725"/>
                    <a:gd name="adj2" fmla="val 3904995"/>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p:cNvSpPr/>
              <p:nvPr/>
            </p:nvSpPr>
            <p:spPr>
              <a:xfrm>
                <a:off x="6571218"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3585068" y="2293904"/>
              <a:ext cx="389530" cy="276999"/>
            </a:xfrm>
            <a:prstGeom prst="rect">
              <a:avLst/>
            </a:prstGeom>
            <a:noFill/>
          </p:spPr>
          <p:txBody>
            <a:bodyPr wrap="none" lIns="0" tIns="0" rIns="0" bIns="0" rtlCol="0">
              <a:spAutoFit/>
            </a:bodyPr>
            <a:lstStyle/>
            <a:p>
              <a:pPr algn="ctr"/>
              <a:r>
                <a:rPr lang="en-US" dirty="0"/>
                <a:t>40</a:t>
              </a:r>
              <a:r>
                <a:rPr lang="en-US" baseline="30000" dirty="0"/>
                <a:t>%</a:t>
              </a:r>
            </a:p>
          </p:txBody>
        </p:sp>
      </p:grpSp>
      <p:grpSp>
        <p:nvGrpSpPr>
          <p:cNvPr id="7" name="Group 6"/>
          <p:cNvGrpSpPr/>
          <p:nvPr/>
        </p:nvGrpSpPr>
        <p:grpSpPr>
          <a:xfrm>
            <a:off x="1952050" y="1762055"/>
            <a:ext cx="1002648" cy="1286193"/>
            <a:chOff x="1946841" y="1931079"/>
            <a:chExt cx="1002648" cy="1286193"/>
          </a:xfrm>
        </p:grpSpPr>
        <p:sp>
          <p:nvSpPr>
            <p:cNvPr id="27" name="TextBox 26"/>
            <p:cNvSpPr txBox="1"/>
            <p:nvPr/>
          </p:nvSpPr>
          <p:spPr>
            <a:xfrm>
              <a:off x="2242982" y="3001828"/>
              <a:ext cx="410370" cy="215444"/>
            </a:xfrm>
            <a:prstGeom prst="rect">
              <a:avLst/>
            </a:prstGeom>
            <a:noFill/>
          </p:spPr>
          <p:txBody>
            <a:bodyPr wrap="none" lIns="0" tIns="0" rIns="0" bIns="0" rtlCol="0">
              <a:spAutoFit/>
            </a:bodyPr>
            <a:lstStyle/>
            <a:p>
              <a:pPr algn="ctr"/>
              <a:r>
                <a:rPr lang="en-US" sz="1400" dirty="0"/>
                <a:t>2013</a:t>
              </a:r>
            </a:p>
          </p:txBody>
        </p:sp>
        <p:grpSp>
          <p:nvGrpSpPr>
            <p:cNvPr id="22" name="Group 21"/>
            <p:cNvGrpSpPr/>
            <p:nvPr/>
          </p:nvGrpSpPr>
          <p:grpSpPr>
            <a:xfrm>
              <a:off x="1946841" y="1931079"/>
              <a:ext cx="1002648" cy="1002648"/>
              <a:chOff x="6459312" y="3352844"/>
              <a:chExt cx="824934" cy="824934"/>
            </a:xfrm>
          </p:grpSpPr>
          <p:grpSp>
            <p:nvGrpSpPr>
              <p:cNvPr id="23" name="Group 22"/>
              <p:cNvGrpSpPr/>
              <p:nvPr/>
            </p:nvGrpSpPr>
            <p:grpSpPr>
              <a:xfrm>
                <a:off x="6459312" y="3352844"/>
                <a:ext cx="824934" cy="824934"/>
                <a:chOff x="6459312" y="3352844"/>
                <a:chExt cx="824934" cy="824934"/>
              </a:xfrm>
            </p:grpSpPr>
            <p:sp>
              <p:nvSpPr>
                <p:cNvPr id="25" name="Pie 24"/>
                <p:cNvSpPr/>
                <p:nvPr/>
              </p:nvSpPr>
              <p:spPr>
                <a:xfrm>
                  <a:off x="6459312" y="3352844"/>
                  <a:ext cx="824934" cy="824934"/>
                </a:xfrm>
                <a:prstGeom prst="pie">
                  <a:avLst>
                    <a:gd name="adj1" fmla="val 19787713"/>
                    <a:gd name="adj2" fmla="val 16593258"/>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ie 25"/>
                <p:cNvSpPr/>
                <p:nvPr/>
              </p:nvSpPr>
              <p:spPr>
                <a:xfrm>
                  <a:off x="6459312" y="3352844"/>
                  <a:ext cx="824934" cy="824934"/>
                </a:xfrm>
                <a:prstGeom prst="pie">
                  <a:avLst>
                    <a:gd name="adj1" fmla="val 16217725"/>
                    <a:gd name="adj2" fmla="val 20597267"/>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6571218"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2253400" y="2293904"/>
              <a:ext cx="389530" cy="276999"/>
            </a:xfrm>
            <a:prstGeom prst="rect">
              <a:avLst/>
            </a:prstGeom>
            <a:noFill/>
          </p:spPr>
          <p:txBody>
            <a:bodyPr wrap="none" lIns="0" tIns="0" rIns="0" bIns="0" rtlCol="0">
              <a:spAutoFit/>
            </a:bodyPr>
            <a:lstStyle/>
            <a:p>
              <a:pPr algn="ctr"/>
              <a:r>
                <a:rPr lang="en-US" dirty="0"/>
                <a:t>20</a:t>
              </a:r>
              <a:r>
                <a:rPr lang="en-US" baseline="30000" dirty="0"/>
                <a:t>%</a:t>
              </a:r>
            </a:p>
          </p:txBody>
        </p:sp>
      </p:grpSp>
      <p:grpSp>
        <p:nvGrpSpPr>
          <p:cNvPr id="6" name="Group 5"/>
          <p:cNvGrpSpPr/>
          <p:nvPr/>
        </p:nvGrpSpPr>
        <p:grpSpPr>
          <a:xfrm>
            <a:off x="615173" y="1762055"/>
            <a:ext cx="1002648" cy="1286193"/>
            <a:chOff x="615173" y="1931079"/>
            <a:chExt cx="1002648" cy="1286193"/>
          </a:xfrm>
        </p:grpSpPr>
        <p:sp>
          <p:nvSpPr>
            <p:cNvPr id="33" name="TextBox 32"/>
            <p:cNvSpPr txBox="1"/>
            <p:nvPr/>
          </p:nvSpPr>
          <p:spPr>
            <a:xfrm>
              <a:off x="911314" y="3001828"/>
              <a:ext cx="410370" cy="215444"/>
            </a:xfrm>
            <a:prstGeom prst="rect">
              <a:avLst/>
            </a:prstGeom>
            <a:noFill/>
          </p:spPr>
          <p:txBody>
            <a:bodyPr wrap="none" lIns="0" tIns="0" rIns="0" bIns="0" rtlCol="0">
              <a:spAutoFit/>
            </a:bodyPr>
            <a:lstStyle/>
            <a:p>
              <a:pPr algn="ctr"/>
              <a:r>
                <a:rPr lang="en-US" sz="1400" dirty="0"/>
                <a:t>2009</a:t>
              </a:r>
            </a:p>
          </p:txBody>
        </p:sp>
        <p:grpSp>
          <p:nvGrpSpPr>
            <p:cNvPr id="28" name="Group 27"/>
            <p:cNvGrpSpPr/>
            <p:nvPr/>
          </p:nvGrpSpPr>
          <p:grpSpPr>
            <a:xfrm>
              <a:off x="615173" y="1931079"/>
              <a:ext cx="1002648" cy="1002648"/>
              <a:chOff x="6459312" y="3352844"/>
              <a:chExt cx="824934" cy="824934"/>
            </a:xfrm>
          </p:grpSpPr>
          <p:grpSp>
            <p:nvGrpSpPr>
              <p:cNvPr id="29" name="Group 28"/>
              <p:cNvGrpSpPr/>
              <p:nvPr/>
            </p:nvGrpSpPr>
            <p:grpSpPr>
              <a:xfrm>
                <a:off x="6459312" y="3352844"/>
                <a:ext cx="824934" cy="824934"/>
                <a:chOff x="6459312" y="3352844"/>
                <a:chExt cx="824934" cy="824934"/>
              </a:xfrm>
            </p:grpSpPr>
            <p:sp>
              <p:nvSpPr>
                <p:cNvPr id="31" name="Pie 30"/>
                <p:cNvSpPr/>
                <p:nvPr/>
              </p:nvSpPr>
              <p:spPr>
                <a:xfrm>
                  <a:off x="6459312" y="3352844"/>
                  <a:ext cx="824934" cy="824934"/>
                </a:xfrm>
                <a:prstGeom prst="pie">
                  <a:avLst>
                    <a:gd name="adj1" fmla="val 16828127"/>
                    <a:gd name="adj2" fmla="val 16200000"/>
                  </a:avLst>
                </a:prstGeom>
                <a:solidFill>
                  <a:srgbClr val="B1BAB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e 31"/>
                <p:cNvSpPr/>
                <p:nvPr/>
              </p:nvSpPr>
              <p:spPr>
                <a:xfrm>
                  <a:off x="6459312" y="3352844"/>
                  <a:ext cx="824934" cy="824934"/>
                </a:xfrm>
                <a:prstGeom prst="pie">
                  <a:avLst>
                    <a:gd name="adj1" fmla="val 16217725"/>
                    <a:gd name="adj2" fmla="val 17143922"/>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Oval 29"/>
              <p:cNvSpPr/>
              <p:nvPr/>
            </p:nvSpPr>
            <p:spPr>
              <a:xfrm>
                <a:off x="6571218" y="3464751"/>
                <a:ext cx="601122" cy="601122"/>
              </a:xfrm>
              <a:prstGeom prst="ellipse">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987455" y="2293904"/>
              <a:ext cx="258084" cy="276999"/>
            </a:xfrm>
            <a:prstGeom prst="rect">
              <a:avLst/>
            </a:prstGeom>
            <a:noFill/>
          </p:spPr>
          <p:txBody>
            <a:bodyPr wrap="none" lIns="0" tIns="0" rIns="0" bIns="0" rtlCol="0">
              <a:spAutoFit/>
            </a:bodyPr>
            <a:lstStyle/>
            <a:p>
              <a:pPr algn="ctr"/>
              <a:r>
                <a:rPr lang="en-US" dirty="0"/>
                <a:t>5</a:t>
              </a:r>
              <a:r>
                <a:rPr lang="en-US" baseline="30000" dirty="0"/>
                <a:t>%</a:t>
              </a:r>
            </a:p>
          </p:txBody>
        </p:sp>
      </p:grpSp>
      <p:sp>
        <p:nvSpPr>
          <p:cNvPr id="39" name="Content Placeholder 7178"/>
          <p:cNvSpPr txBox="1">
            <a:spLocks/>
          </p:cNvSpPr>
          <p:nvPr/>
        </p:nvSpPr>
        <p:spPr>
          <a:xfrm>
            <a:off x="4151495" y="3518803"/>
            <a:ext cx="4428277" cy="903567"/>
          </a:xfrm>
          <a:prstGeom prst="rect">
            <a:avLst/>
          </a:prstGeom>
        </p:spPr>
        <p:txBody>
          <a:bodyPr lIns="0" rIns="0"/>
          <a:lstStyle>
            <a:lvl1pPr marL="174625" indent="-174625"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600" kern="1200" baseline="0">
                <a:solidFill>
                  <a:schemeClr val="tx1"/>
                </a:solidFill>
                <a:latin typeface="+mn-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indent="-168275" algn="l" defTabSz="914362" rtl="0" eaLnBrk="1" latinLnBrk="0" hangingPunct="1">
              <a:spcBef>
                <a:spcPct val="20000"/>
              </a:spcBef>
              <a:buFont typeface="Intel Clear" panose="020B0604020203020204" pitchFamily="34" charset="0"/>
              <a:buChar char="‒"/>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Intel Clear" panose="020B0604020203020204" pitchFamily="34" charset="0"/>
              <a:buChar char="‒"/>
              <a:tabLst/>
              <a:defRPr sz="1200" kern="1200">
                <a:solidFill>
                  <a:schemeClr val="tx1"/>
                </a:solidFill>
                <a:latin typeface="+mn-lt"/>
                <a:ea typeface="+mn-ea"/>
                <a:cs typeface="+mn-cs"/>
              </a:defRPr>
            </a:lvl7pPr>
            <a:lvl8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n-lt"/>
                <a:ea typeface="+mn-ea"/>
                <a:cs typeface="+mn-cs"/>
              </a:defRPr>
            </a:lvl8pPr>
            <a:lvl9pPr marL="0" indent="1588" algn="l" defTabSz="914362" rtl="0" eaLnBrk="1" latinLnBrk="0" hangingPunct="1">
              <a:spcBef>
                <a:spcPct val="20000"/>
              </a:spcBef>
              <a:buFont typeface="Intel Clear" panose="020B0604020203020204" pitchFamily="34" charset="0"/>
              <a:buChar char=" "/>
              <a:tabLst>
                <a:tab pos="3032125" algn="l"/>
              </a:tabLst>
              <a:defRPr sz="1400" kern="1200">
                <a:solidFill>
                  <a:schemeClr val="tx1"/>
                </a:solidFill>
                <a:latin typeface="+mj-lt"/>
                <a:ea typeface="+mn-ea"/>
                <a:cs typeface="+mn-cs"/>
              </a:defRPr>
            </a:lvl9pPr>
          </a:lstStyle>
          <a:p>
            <a:pPr marL="0" indent="0">
              <a:lnSpc>
                <a:spcPct val="100000"/>
              </a:lnSpc>
              <a:buNone/>
            </a:pPr>
            <a:r>
              <a:rPr lang="en-US" sz="1100" b="1" dirty="0"/>
              <a:t>Tablets</a:t>
            </a:r>
            <a:r>
              <a:rPr lang="en-US" sz="1100" dirty="0"/>
              <a:t> are showing faster adoption rates than smartphones. It took smartphones nearly four years to reach 6% usage from when the devices first started to register on a global level. Tablets accomplished this in just two years.</a:t>
            </a:r>
          </a:p>
        </p:txBody>
      </p:sp>
      <p:grpSp>
        <p:nvGrpSpPr>
          <p:cNvPr id="41" name="Group 40"/>
          <p:cNvGrpSpPr/>
          <p:nvPr/>
        </p:nvGrpSpPr>
        <p:grpSpPr>
          <a:xfrm>
            <a:off x="672875" y="3504285"/>
            <a:ext cx="765637" cy="765637"/>
            <a:chOff x="3186973" y="3352844"/>
            <a:chExt cx="824934" cy="824934"/>
          </a:xfrm>
        </p:grpSpPr>
        <p:grpSp>
          <p:nvGrpSpPr>
            <p:cNvPr id="42" name="Group 41"/>
            <p:cNvGrpSpPr/>
            <p:nvPr/>
          </p:nvGrpSpPr>
          <p:grpSpPr>
            <a:xfrm>
              <a:off x="3186973" y="3352844"/>
              <a:ext cx="824934" cy="824934"/>
              <a:chOff x="3186973" y="3352844"/>
              <a:chExt cx="824934" cy="824934"/>
            </a:xfrm>
          </p:grpSpPr>
          <p:sp>
            <p:nvSpPr>
              <p:cNvPr id="44" name="Pie 43"/>
              <p:cNvSpPr/>
              <p:nvPr/>
            </p:nvSpPr>
            <p:spPr>
              <a:xfrm>
                <a:off x="3186973" y="3352844"/>
                <a:ext cx="824934" cy="824934"/>
              </a:xfrm>
              <a:prstGeom prst="pie">
                <a:avLst>
                  <a:gd name="adj1" fmla="val 18173415"/>
                  <a:gd name="adj2" fmla="val 17339421"/>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45" name="Pie 44"/>
              <p:cNvSpPr/>
              <p:nvPr/>
            </p:nvSpPr>
            <p:spPr>
              <a:xfrm>
                <a:off x="3186973" y="3352844"/>
                <a:ext cx="824934" cy="824934"/>
              </a:xfrm>
              <a:prstGeom prst="pie">
                <a:avLst>
                  <a:gd name="adj1" fmla="val 16660541"/>
                  <a:gd name="adj2" fmla="val 18305866"/>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Oval 42"/>
            <p:cNvSpPr/>
            <p:nvPr/>
          </p:nvSpPr>
          <p:spPr>
            <a:xfrm>
              <a:off x="3298880" y="3464751"/>
              <a:ext cx="601122" cy="601122"/>
            </a:xfrm>
            <a:prstGeom prst="ellipse">
              <a:avLst/>
            </a:prstGeom>
            <a:solidFill>
              <a:srgbClr val="FFFFF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934583" y="3755719"/>
            <a:ext cx="258084" cy="276999"/>
          </a:xfrm>
          <a:prstGeom prst="rect">
            <a:avLst/>
          </a:prstGeom>
          <a:noFill/>
        </p:spPr>
        <p:txBody>
          <a:bodyPr wrap="none" lIns="0" tIns="0" rIns="0" bIns="0" rtlCol="0">
            <a:spAutoFit/>
          </a:bodyPr>
          <a:lstStyle/>
          <a:p>
            <a:pPr algn="ctr"/>
            <a:r>
              <a:rPr lang="en-US" dirty="0"/>
              <a:t>6</a:t>
            </a:r>
            <a:r>
              <a:rPr lang="en-US" baseline="30000" dirty="0"/>
              <a:t>%</a:t>
            </a:r>
          </a:p>
        </p:txBody>
      </p:sp>
      <p:sp>
        <p:nvSpPr>
          <p:cNvPr id="51" name="TextBox 50"/>
          <p:cNvSpPr txBox="1"/>
          <p:nvPr/>
        </p:nvSpPr>
        <p:spPr>
          <a:xfrm>
            <a:off x="3522460" y="3672699"/>
            <a:ext cx="391133" cy="415498"/>
          </a:xfrm>
          <a:prstGeom prst="rect">
            <a:avLst/>
          </a:prstGeom>
          <a:noFill/>
        </p:spPr>
        <p:txBody>
          <a:bodyPr wrap="none" lIns="0" tIns="0" rIns="0" bIns="0" rtlCol="0">
            <a:spAutoFit/>
          </a:bodyPr>
          <a:lstStyle/>
          <a:p>
            <a:r>
              <a:rPr lang="en-US" sz="1600" b="1" dirty="0">
                <a:solidFill>
                  <a:schemeClr val="tx2"/>
                </a:solidFill>
              </a:rPr>
              <a:t>2</a:t>
            </a:r>
            <a:br>
              <a:rPr lang="en-US" sz="1600" b="1" dirty="0">
                <a:solidFill>
                  <a:schemeClr val="tx2"/>
                </a:solidFill>
              </a:rPr>
            </a:br>
            <a:r>
              <a:rPr lang="en-US" sz="1100" b="1" dirty="0">
                <a:solidFill>
                  <a:schemeClr val="tx2"/>
                </a:solidFill>
              </a:rPr>
              <a:t>Years</a:t>
            </a:r>
          </a:p>
        </p:txBody>
      </p:sp>
      <p:sp>
        <p:nvSpPr>
          <p:cNvPr id="52" name="TextBox 51"/>
          <p:cNvSpPr txBox="1"/>
          <p:nvPr/>
        </p:nvSpPr>
        <p:spPr>
          <a:xfrm>
            <a:off x="2182186" y="3672699"/>
            <a:ext cx="391133" cy="415498"/>
          </a:xfrm>
          <a:prstGeom prst="rect">
            <a:avLst/>
          </a:prstGeom>
          <a:noFill/>
        </p:spPr>
        <p:txBody>
          <a:bodyPr wrap="none" lIns="0" tIns="0" rIns="0" bIns="0" rtlCol="0">
            <a:spAutoFit/>
          </a:bodyPr>
          <a:lstStyle/>
          <a:p>
            <a:r>
              <a:rPr lang="en-US" sz="1600" b="1" dirty="0"/>
              <a:t>4</a:t>
            </a:r>
            <a:br>
              <a:rPr lang="en-US" sz="1400" b="1" dirty="0"/>
            </a:br>
            <a:r>
              <a:rPr lang="en-US" sz="1100" b="1" dirty="0"/>
              <a:t>Years</a:t>
            </a:r>
          </a:p>
        </p:txBody>
      </p:sp>
      <p:grpSp>
        <p:nvGrpSpPr>
          <p:cNvPr id="49" name="Group 48"/>
          <p:cNvGrpSpPr/>
          <p:nvPr/>
        </p:nvGrpSpPr>
        <p:grpSpPr>
          <a:xfrm>
            <a:off x="1659515" y="3657303"/>
            <a:ext cx="401564" cy="514876"/>
            <a:chOff x="3475088" y="1651139"/>
            <a:chExt cx="320675" cy="411162"/>
          </a:xfrm>
        </p:grpSpPr>
        <p:sp>
          <p:nvSpPr>
            <p:cNvPr id="50" name="Freeform 9"/>
            <p:cNvSpPr>
              <a:spLocks noChangeArrowheads="1"/>
            </p:cNvSpPr>
            <p:nvPr/>
          </p:nvSpPr>
          <p:spPr bwMode="auto">
            <a:xfrm>
              <a:off x="3594151" y="1821001"/>
              <a:ext cx="182562" cy="223838"/>
            </a:xfrm>
            <a:custGeom>
              <a:avLst/>
              <a:gdLst>
                <a:gd name="T0" fmla="*/ 17 w 506"/>
                <a:gd name="T1" fmla="*/ 325 h 621"/>
                <a:gd name="T2" fmla="*/ 17 w 506"/>
                <a:gd name="T3" fmla="*/ 325 h 621"/>
                <a:gd name="T4" fmla="*/ 299 w 506"/>
                <a:gd name="T5" fmla="*/ 620 h 621"/>
                <a:gd name="T6" fmla="*/ 505 w 506"/>
                <a:gd name="T7" fmla="*/ 620 h 621"/>
                <a:gd name="T8" fmla="*/ 505 w 506"/>
                <a:gd name="T9" fmla="*/ 245 h 621"/>
                <a:gd name="T10" fmla="*/ 257 w 506"/>
                <a:gd name="T11" fmla="*/ 0 h 621"/>
                <a:gd name="T12" fmla="*/ 257 w 506"/>
                <a:gd name="T13" fmla="*/ 388 h 621"/>
                <a:gd name="T14" fmla="*/ 105 w 506"/>
                <a:gd name="T15" fmla="*/ 241 h 621"/>
                <a:gd name="T16" fmla="*/ 17 w 506"/>
                <a:gd name="T17" fmla="*/ 237 h 621"/>
                <a:gd name="T18" fmla="*/ 0 w 506"/>
                <a:gd name="T19" fmla="*/ 279 h 621"/>
                <a:gd name="T20" fmla="*/ 17 w 506"/>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621">
                  <a:moveTo>
                    <a:pt x="17" y="325"/>
                  </a:moveTo>
                  <a:lnTo>
                    <a:pt x="17" y="325"/>
                  </a:lnTo>
                  <a:cubicBezTo>
                    <a:pt x="299" y="620"/>
                    <a:pt x="299" y="620"/>
                    <a:pt x="299" y="620"/>
                  </a:cubicBezTo>
                  <a:cubicBezTo>
                    <a:pt x="505" y="620"/>
                    <a:pt x="505" y="620"/>
                    <a:pt x="505" y="620"/>
                  </a:cubicBezTo>
                  <a:cubicBezTo>
                    <a:pt x="505" y="245"/>
                    <a:pt x="505" y="245"/>
                    <a:pt x="505" y="245"/>
                  </a:cubicBezTo>
                  <a:cubicBezTo>
                    <a:pt x="257" y="0"/>
                    <a:pt x="257" y="0"/>
                    <a:pt x="257" y="0"/>
                  </a:cubicBezTo>
                  <a:cubicBezTo>
                    <a:pt x="257" y="388"/>
                    <a:pt x="257" y="388"/>
                    <a:pt x="257" y="388"/>
                  </a:cubicBezTo>
                  <a:cubicBezTo>
                    <a:pt x="105" y="241"/>
                    <a:pt x="105" y="241"/>
                    <a:pt x="105" y="241"/>
                  </a:cubicBezTo>
                  <a:cubicBezTo>
                    <a:pt x="84" y="216"/>
                    <a:pt x="42" y="211"/>
                    <a:pt x="17" y="237"/>
                  </a:cubicBezTo>
                  <a:cubicBezTo>
                    <a:pt x="8" y="249"/>
                    <a:pt x="0" y="262"/>
                    <a:pt x="0" y="279"/>
                  </a:cubicBezTo>
                  <a:cubicBezTo>
                    <a:pt x="0" y="296"/>
                    <a:pt x="4"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10"/>
            <p:cNvSpPr>
              <a:spLocks noChangeArrowheads="1"/>
            </p:cNvSpPr>
            <p:nvPr/>
          </p:nvSpPr>
          <p:spPr bwMode="auto">
            <a:xfrm>
              <a:off x="3492551" y="1668601"/>
              <a:ext cx="180975" cy="287338"/>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1"/>
            <p:cNvSpPr>
              <a:spLocks noChangeArrowheads="1"/>
            </p:cNvSpPr>
            <p:nvPr/>
          </p:nvSpPr>
          <p:spPr bwMode="auto">
            <a:xfrm>
              <a:off x="3492551" y="1668601"/>
              <a:ext cx="180975" cy="287338"/>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2"/>
            <p:cNvSpPr>
              <a:spLocks noChangeArrowheads="1"/>
            </p:cNvSpPr>
            <p:nvPr/>
          </p:nvSpPr>
          <p:spPr bwMode="auto">
            <a:xfrm>
              <a:off x="3606851" y="1970226"/>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13"/>
            <p:cNvSpPr>
              <a:spLocks noChangeArrowheads="1"/>
            </p:cNvSpPr>
            <p:nvPr/>
          </p:nvSpPr>
          <p:spPr bwMode="auto">
            <a:xfrm>
              <a:off x="3606851" y="1970226"/>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14"/>
            <p:cNvSpPr>
              <a:spLocks noChangeArrowheads="1"/>
            </p:cNvSpPr>
            <p:nvPr/>
          </p:nvSpPr>
          <p:spPr bwMode="auto">
            <a:xfrm>
              <a:off x="3581451" y="1941651"/>
              <a:ext cx="12700" cy="15875"/>
            </a:xfrm>
            <a:custGeom>
              <a:avLst/>
              <a:gdLst>
                <a:gd name="T0" fmla="*/ 0 w 35"/>
                <a:gd name="T1" fmla="*/ 0 h 43"/>
                <a:gd name="T2" fmla="*/ 0 w 35"/>
                <a:gd name="T3" fmla="*/ 0 h 43"/>
                <a:gd name="T4" fmla="*/ 0 w 35"/>
                <a:gd name="T5" fmla="*/ 42 h 43"/>
                <a:gd name="T6" fmla="*/ 34 w 35"/>
                <a:gd name="T7" fmla="*/ 42 h 43"/>
                <a:gd name="T8" fmla="*/ 17 w 35"/>
                <a:gd name="T9" fmla="*/ 25 h 43"/>
                <a:gd name="T10" fmla="*/ 17 w 35"/>
                <a:gd name="T11" fmla="*/ 25 h 43"/>
                <a:gd name="T12" fmla="*/ 0 w 3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0" y="0"/>
                  </a:moveTo>
                  <a:lnTo>
                    <a:pt x="0" y="0"/>
                  </a:lnTo>
                  <a:cubicBezTo>
                    <a:pt x="0" y="42"/>
                    <a:pt x="0" y="42"/>
                    <a:pt x="0" y="42"/>
                  </a:cubicBezTo>
                  <a:cubicBezTo>
                    <a:pt x="34" y="42"/>
                    <a:pt x="34" y="42"/>
                    <a:pt x="34" y="42"/>
                  </a:cubicBezTo>
                  <a:cubicBezTo>
                    <a:pt x="17" y="25"/>
                    <a:pt x="17" y="25"/>
                    <a:pt x="17" y="25"/>
                  </a:cubicBezTo>
                  <a:lnTo>
                    <a:pt x="17" y="25"/>
                  </a:lnTo>
                  <a:cubicBezTo>
                    <a:pt x="8" y="16"/>
                    <a:pt x="4" y="8"/>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15"/>
            <p:cNvSpPr>
              <a:spLocks noChangeArrowheads="1"/>
            </p:cNvSpPr>
            <p:nvPr/>
          </p:nvSpPr>
          <p:spPr bwMode="auto">
            <a:xfrm>
              <a:off x="3581451" y="1955939"/>
              <a:ext cx="36512" cy="23812"/>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16"/>
            <p:cNvSpPr>
              <a:spLocks noChangeArrowheads="1"/>
            </p:cNvSpPr>
            <p:nvPr/>
          </p:nvSpPr>
          <p:spPr bwMode="auto">
            <a:xfrm>
              <a:off x="3581451" y="1955939"/>
              <a:ext cx="36512" cy="23812"/>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17"/>
            <p:cNvSpPr>
              <a:spLocks noChangeArrowheads="1"/>
            </p:cNvSpPr>
            <p:nvPr/>
          </p:nvSpPr>
          <p:spPr bwMode="auto">
            <a:xfrm>
              <a:off x="3581451" y="1955939"/>
              <a:ext cx="12700" cy="1587"/>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18"/>
            <p:cNvSpPr>
              <a:spLocks noChangeArrowheads="1"/>
            </p:cNvSpPr>
            <p:nvPr/>
          </p:nvSpPr>
          <p:spPr bwMode="auto">
            <a:xfrm>
              <a:off x="3581451" y="1955939"/>
              <a:ext cx="12700" cy="1587"/>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19"/>
            <p:cNvSpPr>
              <a:spLocks noChangeArrowheads="1"/>
            </p:cNvSpPr>
            <p:nvPr/>
          </p:nvSpPr>
          <p:spPr bwMode="auto">
            <a:xfrm>
              <a:off x="3581451" y="1938476"/>
              <a:ext cx="6350" cy="11113"/>
            </a:xfrm>
            <a:custGeom>
              <a:avLst/>
              <a:gdLst>
                <a:gd name="T0" fmla="*/ 0 w 18"/>
                <a:gd name="T1" fmla="*/ 0 h 31"/>
                <a:gd name="T2" fmla="*/ 0 w 18"/>
                <a:gd name="T3" fmla="*/ 0 h 31"/>
                <a:gd name="T4" fmla="*/ 0 w 18"/>
                <a:gd name="T5" fmla="*/ 5 h 31"/>
                <a:gd name="T6" fmla="*/ 17 w 18"/>
                <a:gd name="T7" fmla="*/ 30 h 31"/>
                <a:gd name="T8" fmla="*/ 0 w 18"/>
                <a:gd name="T9" fmla="*/ 0 h 31"/>
              </a:gdLst>
              <a:ahLst/>
              <a:cxnLst>
                <a:cxn ang="0">
                  <a:pos x="T0" y="T1"/>
                </a:cxn>
                <a:cxn ang="0">
                  <a:pos x="T2" y="T3"/>
                </a:cxn>
                <a:cxn ang="0">
                  <a:pos x="T4" y="T5"/>
                </a:cxn>
                <a:cxn ang="0">
                  <a:pos x="T6" y="T7"/>
                </a:cxn>
                <a:cxn ang="0">
                  <a:pos x="T8" y="T9"/>
                </a:cxn>
              </a:cxnLst>
              <a:rect l="0" t="0" r="r" b="b"/>
              <a:pathLst>
                <a:path w="18" h="31">
                  <a:moveTo>
                    <a:pt x="0" y="0"/>
                  </a:moveTo>
                  <a:lnTo>
                    <a:pt x="0" y="0"/>
                  </a:lnTo>
                  <a:cubicBezTo>
                    <a:pt x="0" y="5"/>
                    <a:pt x="0" y="5"/>
                    <a:pt x="0" y="5"/>
                  </a:cubicBezTo>
                  <a:cubicBezTo>
                    <a:pt x="4" y="13"/>
                    <a:pt x="8" y="21"/>
                    <a:pt x="17" y="30"/>
                  </a:cubicBez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20"/>
            <p:cNvSpPr>
              <a:spLocks noChangeArrowheads="1"/>
            </p:cNvSpPr>
            <p:nvPr/>
          </p:nvSpPr>
          <p:spPr bwMode="auto">
            <a:xfrm>
              <a:off x="3475088" y="1651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21"/>
            <p:cNvSpPr>
              <a:spLocks noChangeArrowheads="1"/>
            </p:cNvSpPr>
            <p:nvPr/>
          </p:nvSpPr>
          <p:spPr bwMode="auto">
            <a:xfrm>
              <a:off x="3475088" y="1651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22"/>
            <p:cNvSpPr>
              <a:spLocks noChangeArrowheads="1"/>
            </p:cNvSpPr>
            <p:nvPr/>
          </p:nvSpPr>
          <p:spPr bwMode="auto">
            <a:xfrm>
              <a:off x="3581451" y="1668601"/>
              <a:ext cx="88900" cy="249238"/>
            </a:xfrm>
            <a:custGeom>
              <a:avLst/>
              <a:gdLst>
                <a:gd name="T0" fmla="*/ 244 w 245"/>
                <a:gd name="T1" fmla="*/ 0 h 692"/>
                <a:gd name="T2" fmla="*/ 244 w 245"/>
                <a:gd name="T3" fmla="*/ 0 h 692"/>
                <a:gd name="T4" fmla="*/ 0 w 245"/>
                <a:gd name="T5" fmla="*/ 0 h 692"/>
                <a:gd name="T6" fmla="*/ 0 w 245"/>
                <a:gd name="T7" fmla="*/ 653 h 692"/>
                <a:gd name="T8" fmla="*/ 21 w 245"/>
                <a:gd name="T9" fmla="*/ 624 h 692"/>
                <a:gd name="T10" fmla="*/ 21 w 245"/>
                <a:gd name="T11" fmla="*/ 624 h 692"/>
                <a:gd name="T12" fmla="*/ 21 w 245"/>
                <a:gd name="T13" fmla="*/ 624 h 692"/>
                <a:gd name="T14" fmla="*/ 101 w 245"/>
                <a:gd name="T15" fmla="*/ 590 h 692"/>
                <a:gd name="T16" fmla="*/ 181 w 245"/>
                <a:gd name="T17" fmla="*/ 624 h 692"/>
                <a:gd name="T18" fmla="*/ 244 w 245"/>
                <a:gd name="T19" fmla="*/ 691 h 692"/>
                <a:gd name="T20" fmla="*/ 244 w 245"/>
                <a:gd name="T21" fmla="*/ 308 h 692"/>
                <a:gd name="T22" fmla="*/ 244 w 245"/>
                <a:gd name="T23" fmla="*/ 308 h 692"/>
                <a:gd name="T24" fmla="*/ 244 w 245"/>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692">
                  <a:moveTo>
                    <a:pt x="244" y="0"/>
                  </a:moveTo>
                  <a:lnTo>
                    <a:pt x="244" y="0"/>
                  </a:lnTo>
                  <a:cubicBezTo>
                    <a:pt x="0" y="0"/>
                    <a:pt x="0" y="0"/>
                    <a:pt x="0" y="0"/>
                  </a:cubicBezTo>
                  <a:cubicBezTo>
                    <a:pt x="0" y="653"/>
                    <a:pt x="0" y="653"/>
                    <a:pt x="0" y="653"/>
                  </a:cubicBezTo>
                  <a:cubicBezTo>
                    <a:pt x="4" y="641"/>
                    <a:pt x="13" y="632"/>
                    <a:pt x="21" y="624"/>
                  </a:cubicBezTo>
                  <a:lnTo>
                    <a:pt x="21" y="624"/>
                  </a:lnTo>
                  <a:lnTo>
                    <a:pt x="21" y="624"/>
                  </a:lnTo>
                  <a:cubicBezTo>
                    <a:pt x="42" y="603"/>
                    <a:pt x="72" y="590"/>
                    <a:pt x="101" y="590"/>
                  </a:cubicBezTo>
                  <a:cubicBezTo>
                    <a:pt x="130" y="590"/>
                    <a:pt x="160" y="603"/>
                    <a:pt x="181" y="624"/>
                  </a:cubicBezTo>
                  <a:cubicBezTo>
                    <a:pt x="244" y="691"/>
                    <a:pt x="244" y="691"/>
                    <a:pt x="244" y="691"/>
                  </a:cubicBezTo>
                  <a:cubicBezTo>
                    <a:pt x="244" y="308"/>
                    <a:pt x="244" y="308"/>
                    <a:pt x="244" y="308"/>
                  </a:cubicBezTo>
                  <a:lnTo>
                    <a:pt x="244" y="308"/>
                  </a:lnTo>
                  <a:cubicBezTo>
                    <a:pt x="244" y="0"/>
                    <a:pt x="244" y="0"/>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23"/>
            <p:cNvSpPr>
              <a:spLocks noChangeArrowheads="1"/>
            </p:cNvSpPr>
            <p:nvPr/>
          </p:nvSpPr>
          <p:spPr bwMode="auto">
            <a:xfrm>
              <a:off x="3668763" y="1779726"/>
              <a:ext cx="4763" cy="3175"/>
            </a:xfrm>
            <a:custGeom>
              <a:avLst/>
              <a:gdLst>
                <a:gd name="T0" fmla="*/ 0 w 14"/>
                <a:gd name="T1" fmla="*/ 0 h 9"/>
                <a:gd name="T2" fmla="*/ 0 w 14"/>
                <a:gd name="T3" fmla="*/ 0 h 9"/>
                <a:gd name="T4" fmla="*/ 13 w 14"/>
                <a:gd name="T5" fmla="*/ 8 h 9"/>
                <a:gd name="T6" fmla="*/ 0 w 14"/>
                <a:gd name="T7" fmla="*/ 0 h 9"/>
                <a:gd name="T8" fmla="*/ 0 w 14"/>
                <a:gd name="T9" fmla="*/ 0 h 9"/>
                <a:gd name="T10" fmla="*/ 0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0" y="0"/>
                  </a:moveTo>
                  <a:lnTo>
                    <a:pt x="0" y="0"/>
                  </a:lnTo>
                  <a:lnTo>
                    <a:pt x="13" y="8"/>
                  </a:lnTo>
                  <a:lnTo>
                    <a:pt x="0" y="0"/>
                  </a:lnTo>
                  <a:close/>
                  <a:moveTo>
                    <a:pt x="0" y="0"/>
                  </a:move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24"/>
            <p:cNvSpPr>
              <a:spLocks noChangeArrowheads="1"/>
            </p:cNvSpPr>
            <p:nvPr/>
          </p:nvSpPr>
          <p:spPr bwMode="auto">
            <a:xfrm>
              <a:off x="3668763" y="1779726"/>
              <a:ext cx="4763" cy="3175"/>
            </a:xfrm>
            <a:custGeom>
              <a:avLst/>
              <a:gdLst>
                <a:gd name="T0" fmla="*/ 0 w 14"/>
                <a:gd name="T1" fmla="*/ 0 h 9"/>
                <a:gd name="T2" fmla="*/ 0 w 14"/>
                <a:gd name="T3" fmla="*/ 0 h 9"/>
                <a:gd name="T4" fmla="*/ 13 w 14"/>
                <a:gd name="T5" fmla="*/ 8 h 9"/>
                <a:gd name="T6" fmla="*/ 0 w 14"/>
                <a:gd name="T7" fmla="*/ 0 h 9"/>
              </a:gdLst>
              <a:ahLst/>
              <a:cxnLst>
                <a:cxn ang="0">
                  <a:pos x="T0" y="T1"/>
                </a:cxn>
                <a:cxn ang="0">
                  <a:pos x="T2" y="T3"/>
                </a:cxn>
                <a:cxn ang="0">
                  <a:pos x="T4" y="T5"/>
                </a:cxn>
                <a:cxn ang="0">
                  <a:pos x="T6" y="T7"/>
                </a:cxn>
              </a:cxnLst>
              <a:rect l="0" t="0" r="r" b="b"/>
              <a:pathLst>
                <a:path w="14" h="9">
                  <a:moveTo>
                    <a:pt x="0" y="0"/>
                  </a:moveTo>
                  <a:lnTo>
                    <a:pt x="0" y="0"/>
                  </a:lnTo>
                  <a:lnTo>
                    <a:pt x="13"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25"/>
            <p:cNvSpPr>
              <a:spLocks noChangeArrowheads="1"/>
            </p:cNvSpPr>
            <p:nvPr/>
          </p:nvSpPr>
          <p:spPr bwMode="auto">
            <a:xfrm>
              <a:off x="3668763" y="1779726"/>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26"/>
            <p:cNvSpPr>
              <a:spLocks noChangeArrowheads="1"/>
            </p:cNvSpPr>
            <p:nvPr/>
          </p:nvSpPr>
          <p:spPr bwMode="auto">
            <a:xfrm>
              <a:off x="3581451" y="1881326"/>
              <a:ext cx="88900" cy="36513"/>
            </a:xfrm>
            <a:custGeom>
              <a:avLst/>
              <a:gdLst>
                <a:gd name="T0" fmla="*/ 21 w 245"/>
                <a:gd name="T1" fmla="*/ 34 h 102"/>
                <a:gd name="T2" fmla="*/ 21 w 245"/>
                <a:gd name="T3" fmla="*/ 34 h 102"/>
                <a:gd name="T4" fmla="*/ 0 w 245"/>
                <a:gd name="T5" fmla="*/ 63 h 102"/>
                <a:gd name="T6" fmla="*/ 0 w 245"/>
                <a:gd name="T7" fmla="*/ 63 h 102"/>
                <a:gd name="T8" fmla="*/ 21 w 245"/>
                <a:gd name="T9" fmla="*/ 34 h 102"/>
                <a:gd name="T10" fmla="*/ 101 w 245"/>
                <a:gd name="T11" fmla="*/ 0 h 102"/>
                <a:gd name="T12" fmla="*/ 101 w 245"/>
                <a:gd name="T13" fmla="*/ 0 h 102"/>
                <a:gd name="T14" fmla="*/ 21 w 245"/>
                <a:gd name="T15" fmla="*/ 34 h 102"/>
                <a:gd name="T16" fmla="*/ 21 w 245"/>
                <a:gd name="T17" fmla="*/ 34 h 102"/>
                <a:gd name="T18" fmla="*/ 21 w 245"/>
                <a:gd name="T19" fmla="*/ 34 h 102"/>
                <a:gd name="T20" fmla="*/ 101 w 245"/>
                <a:gd name="T21" fmla="*/ 0 h 102"/>
                <a:gd name="T22" fmla="*/ 181 w 245"/>
                <a:gd name="T23" fmla="*/ 34 h 102"/>
                <a:gd name="T24" fmla="*/ 244 w 245"/>
                <a:gd name="T25" fmla="*/ 101 h 102"/>
                <a:gd name="T26" fmla="*/ 181 w 245"/>
                <a:gd name="T27" fmla="*/ 34 h 102"/>
                <a:gd name="T28" fmla="*/ 101 w 245"/>
                <a:gd name="T29" fmla="*/ 0 h 102"/>
                <a:gd name="T30" fmla="*/ 21 w 245"/>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102">
                  <a:moveTo>
                    <a:pt x="21" y="34"/>
                  </a:moveTo>
                  <a:lnTo>
                    <a:pt x="21" y="34"/>
                  </a:lnTo>
                  <a:cubicBezTo>
                    <a:pt x="13" y="42"/>
                    <a:pt x="4" y="51"/>
                    <a:pt x="0" y="63"/>
                  </a:cubicBezTo>
                  <a:lnTo>
                    <a:pt x="0" y="63"/>
                  </a:lnTo>
                  <a:cubicBezTo>
                    <a:pt x="4" y="51"/>
                    <a:pt x="13" y="42"/>
                    <a:pt x="21" y="34"/>
                  </a:cubicBezTo>
                  <a:lnTo>
                    <a:pt x="101" y="0"/>
                  </a:lnTo>
                  <a:lnTo>
                    <a:pt x="101" y="0"/>
                  </a:lnTo>
                  <a:cubicBezTo>
                    <a:pt x="72" y="0"/>
                    <a:pt x="42" y="13"/>
                    <a:pt x="21" y="34"/>
                  </a:cubicBezTo>
                  <a:lnTo>
                    <a:pt x="21" y="34"/>
                  </a:lnTo>
                  <a:lnTo>
                    <a:pt x="21" y="34"/>
                  </a:lnTo>
                  <a:cubicBezTo>
                    <a:pt x="42" y="13"/>
                    <a:pt x="72" y="0"/>
                    <a:pt x="101" y="0"/>
                  </a:cubicBezTo>
                  <a:cubicBezTo>
                    <a:pt x="130" y="0"/>
                    <a:pt x="160" y="13"/>
                    <a:pt x="181" y="34"/>
                  </a:cubicBezTo>
                  <a:cubicBezTo>
                    <a:pt x="244" y="101"/>
                    <a:pt x="244" y="101"/>
                    <a:pt x="244" y="101"/>
                  </a:cubicBezTo>
                  <a:cubicBezTo>
                    <a:pt x="181" y="34"/>
                    <a:pt x="181" y="34"/>
                    <a:pt x="181" y="34"/>
                  </a:cubicBezTo>
                  <a:cubicBezTo>
                    <a:pt x="160" y="13"/>
                    <a:pt x="130" y="0"/>
                    <a:pt x="101" y="0"/>
                  </a:cubicBezTo>
                  <a:lnTo>
                    <a:pt x="21"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27"/>
            <p:cNvSpPr>
              <a:spLocks noChangeArrowheads="1"/>
            </p:cNvSpPr>
            <p:nvPr/>
          </p:nvSpPr>
          <p:spPr bwMode="auto">
            <a:xfrm>
              <a:off x="3573513" y="1963876"/>
              <a:ext cx="15875" cy="15875"/>
            </a:xfrm>
            <a:custGeom>
              <a:avLst/>
              <a:gdLst>
                <a:gd name="T0" fmla="*/ 21 w 43"/>
                <a:gd name="T1" fmla="*/ 42 h 43"/>
                <a:gd name="T2" fmla="*/ 21 w 43"/>
                <a:gd name="T3" fmla="*/ 42 h 43"/>
                <a:gd name="T4" fmla="*/ 42 w 43"/>
                <a:gd name="T5" fmla="*/ 21 h 43"/>
                <a:gd name="T6" fmla="*/ 21 w 43"/>
                <a:gd name="T7" fmla="*/ 0 h 43"/>
                <a:gd name="T8" fmla="*/ 0 w 43"/>
                <a:gd name="T9" fmla="*/ 21 h 43"/>
                <a:gd name="T10" fmla="*/ 21 w 43"/>
                <a:gd name="T11" fmla="*/ 42 h 43"/>
              </a:gdLst>
              <a:ahLst/>
              <a:cxnLst>
                <a:cxn ang="0">
                  <a:pos x="T0" y="T1"/>
                </a:cxn>
                <a:cxn ang="0">
                  <a:pos x="T2" y="T3"/>
                </a:cxn>
                <a:cxn ang="0">
                  <a:pos x="T4" y="T5"/>
                </a:cxn>
                <a:cxn ang="0">
                  <a:pos x="T6" y="T7"/>
                </a:cxn>
                <a:cxn ang="0">
                  <a:pos x="T8" y="T9"/>
                </a:cxn>
                <a:cxn ang="0">
                  <a:pos x="T10" y="T11"/>
                </a:cxn>
              </a:cxnLst>
              <a:rect l="0" t="0" r="r" b="b"/>
              <a:pathLst>
                <a:path w="43" h="43">
                  <a:moveTo>
                    <a:pt x="21" y="42"/>
                  </a:moveTo>
                  <a:lnTo>
                    <a:pt x="21" y="42"/>
                  </a:lnTo>
                  <a:cubicBezTo>
                    <a:pt x="34" y="42"/>
                    <a:pt x="42" y="34"/>
                    <a:pt x="42" y="21"/>
                  </a:cubicBezTo>
                  <a:cubicBezTo>
                    <a:pt x="42" y="8"/>
                    <a:pt x="34" y="0"/>
                    <a:pt x="21" y="0"/>
                  </a:cubicBezTo>
                  <a:cubicBezTo>
                    <a:pt x="8" y="0"/>
                    <a:pt x="0" y="8"/>
                    <a:pt x="0" y="21"/>
                  </a:cubicBezTo>
                  <a:cubicBezTo>
                    <a:pt x="0" y="34"/>
                    <a:pt x="8"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28"/>
            <p:cNvSpPr>
              <a:spLocks noChangeArrowheads="1"/>
            </p:cNvSpPr>
            <p:nvPr/>
          </p:nvSpPr>
          <p:spPr bwMode="auto">
            <a:xfrm>
              <a:off x="3576688" y="1779726"/>
              <a:ext cx="219075" cy="282575"/>
            </a:xfrm>
            <a:custGeom>
              <a:avLst/>
              <a:gdLst>
                <a:gd name="T0" fmla="*/ 607 w 608"/>
                <a:gd name="T1" fmla="*/ 784 h 785"/>
                <a:gd name="T2" fmla="*/ 607 w 608"/>
                <a:gd name="T3" fmla="*/ 784 h 785"/>
                <a:gd name="T4" fmla="*/ 329 w 608"/>
                <a:gd name="T5" fmla="*/ 784 h 785"/>
                <a:gd name="T6" fmla="*/ 30 w 608"/>
                <a:gd name="T7" fmla="*/ 472 h 785"/>
                <a:gd name="T8" fmla="*/ 0 w 608"/>
                <a:gd name="T9" fmla="*/ 392 h 785"/>
                <a:gd name="T10" fmla="*/ 34 w 608"/>
                <a:gd name="T11" fmla="*/ 316 h 785"/>
                <a:gd name="T12" fmla="*/ 194 w 608"/>
                <a:gd name="T13" fmla="*/ 316 h 785"/>
                <a:gd name="T14" fmla="*/ 257 w 608"/>
                <a:gd name="T15" fmla="*/ 383 h 785"/>
                <a:gd name="T16" fmla="*/ 257 w 608"/>
                <a:gd name="T17" fmla="*/ 0 h 785"/>
                <a:gd name="T18" fmla="*/ 607 w 608"/>
                <a:gd name="T19" fmla="*/ 337 h 785"/>
                <a:gd name="T20" fmla="*/ 607 w 608"/>
                <a:gd name="T21" fmla="*/ 784 h 785"/>
                <a:gd name="T22" fmla="*/ 350 w 608"/>
                <a:gd name="T23" fmla="*/ 733 h 785"/>
                <a:gd name="T24" fmla="*/ 350 w 608"/>
                <a:gd name="T25" fmla="*/ 733 h 785"/>
                <a:gd name="T26" fmla="*/ 556 w 608"/>
                <a:gd name="T27" fmla="*/ 733 h 785"/>
                <a:gd name="T28" fmla="*/ 556 w 608"/>
                <a:gd name="T29" fmla="*/ 358 h 785"/>
                <a:gd name="T30" fmla="*/ 308 w 608"/>
                <a:gd name="T31" fmla="*/ 113 h 785"/>
                <a:gd name="T32" fmla="*/ 308 w 608"/>
                <a:gd name="T33" fmla="*/ 501 h 785"/>
                <a:gd name="T34" fmla="*/ 156 w 608"/>
                <a:gd name="T35" fmla="*/ 354 h 785"/>
                <a:gd name="T36" fmla="*/ 68 w 608"/>
                <a:gd name="T37" fmla="*/ 350 h 785"/>
                <a:gd name="T38" fmla="*/ 51 w 608"/>
                <a:gd name="T39" fmla="*/ 392 h 785"/>
                <a:gd name="T40" fmla="*/ 68 w 608"/>
                <a:gd name="T41" fmla="*/ 438 h 785"/>
                <a:gd name="T42" fmla="*/ 350 w 608"/>
                <a:gd name="T43" fmla="*/ 733 h 785"/>
                <a:gd name="T44" fmla="*/ 607 w 608"/>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85">
                  <a:moveTo>
                    <a:pt x="607" y="784"/>
                  </a:moveTo>
                  <a:lnTo>
                    <a:pt x="607" y="784"/>
                  </a:lnTo>
                  <a:cubicBezTo>
                    <a:pt x="329" y="784"/>
                    <a:pt x="329" y="784"/>
                    <a:pt x="329" y="784"/>
                  </a:cubicBezTo>
                  <a:cubicBezTo>
                    <a:pt x="30" y="472"/>
                    <a:pt x="30" y="472"/>
                    <a:pt x="30" y="472"/>
                  </a:cubicBezTo>
                  <a:cubicBezTo>
                    <a:pt x="13" y="451"/>
                    <a:pt x="0" y="421"/>
                    <a:pt x="0" y="392"/>
                  </a:cubicBezTo>
                  <a:cubicBezTo>
                    <a:pt x="0" y="362"/>
                    <a:pt x="13" y="333"/>
                    <a:pt x="34" y="316"/>
                  </a:cubicBezTo>
                  <a:cubicBezTo>
                    <a:pt x="80" y="270"/>
                    <a:pt x="152" y="274"/>
                    <a:pt x="194" y="316"/>
                  </a:cubicBezTo>
                  <a:cubicBezTo>
                    <a:pt x="257" y="383"/>
                    <a:pt x="257" y="383"/>
                    <a:pt x="257" y="383"/>
                  </a:cubicBezTo>
                  <a:cubicBezTo>
                    <a:pt x="257" y="0"/>
                    <a:pt x="257" y="0"/>
                    <a:pt x="257" y="0"/>
                  </a:cubicBezTo>
                  <a:cubicBezTo>
                    <a:pt x="607" y="337"/>
                    <a:pt x="607" y="337"/>
                    <a:pt x="607" y="337"/>
                  </a:cubicBezTo>
                  <a:cubicBezTo>
                    <a:pt x="607" y="784"/>
                    <a:pt x="607" y="784"/>
                    <a:pt x="607" y="784"/>
                  </a:cubicBezTo>
                  <a:lnTo>
                    <a:pt x="350" y="733"/>
                  </a:lnTo>
                  <a:lnTo>
                    <a:pt x="350" y="733"/>
                  </a:lnTo>
                  <a:cubicBezTo>
                    <a:pt x="556" y="733"/>
                    <a:pt x="556" y="733"/>
                    <a:pt x="556" y="733"/>
                  </a:cubicBezTo>
                  <a:cubicBezTo>
                    <a:pt x="556" y="358"/>
                    <a:pt x="556" y="358"/>
                    <a:pt x="556" y="358"/>
                  </a:cubicBezTo>
                  <a:cubicBezTo>
                    <a:pt x="308" y="113"/>
                    <a:pt x="308" y="113"/>
                    <a:pt x="308" y="113"/>
                  </a:cubicBezTo>
                  <a:cubicBezTo>
                    <a:pt x="308" y="501"/>
                    <a:pt x="308" y="501"/>
                    <a:pt x="308" y="501"/>
                  </a:cubicBezTo>
                  <a:cubicBezTo>
                    <a:pt x="156" y="354"/>
                    <a:pt x="156" y="354"/>
                    <a:pt x="156" y="354"/>
                  </a:cubicBezTo>
                  <a:cubicBezTo>
                    <a:pt x="135" y="329"/>
                    <a:pt x="93" y="324"/>
                    <a:pt x="68" y="350"/>
                  </a:cubicBezTo>
                  <a:cubicBezTo>
                    <a:pt x="59" y="362"/>
                    <a:pt x="51" y="375"/>
                    <a:pt x="51" y="392"/>
                  </a:cubicBezTo>
                  <a:cubicBezTo>
                    <a:pt x="51" y="409"/>
                    <a:pt x="55" y="426"/>
                    <a:pt x="68" y="438"/>
                  </a:cubicBezTo>
                  <a:cubicBezTo>
                    <a:pt x="350" y="733"/>
                    <a:pt x="350" y="733"/>
                    <a:pt x="350" y="733"/>
                  </a:cubicBezTo>
                  <a:lnTo>
                    <a:pt x="607"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29"/>
            <p:cNvSpPr>
              <a:spLocks noChangeArrowheads="1"/>
            </p:cNvSpPr>
            <p:nvPr/>
          </p:nvSpPr>
          <p:spPr bwMode="auto">
            <a:xfrm>
              <a:off x="3616376" y="1821001"/>
              <a:ext cx="158750" cy="223838"/>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30"/>
            <p:cNvSpPr>
              <a:spLocks noChangeArrowheads="1"/>
            </p:cNvSpPr>
            <p:nvPr/>
          </p:nvSpPr>
          <p:spPr bwMode="auto">
            <a:xfrm>
              <a:off x="3616376" y="1821001"/>
              <a:ext cx="158750" cy="223838"/>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31"/>
            <p:cNvSpPr>
              <a:spLocks noChangeArrowheads="1"/>
            </p:cNvSpPr>
            <p:nvPr/>
          </p:nvSpPr>
          <p:spPr bwMode="auto">
            <a:xfrm>
              <a:off x="3594151" y="1900376"/>
              <a:ext cx="79375" cy="57150"/>
            </a:xfrm>
            <a:custGeom>
              <a:avLst/>
              <a:gdLst>
                <a:gd name="T0" fmla="*/ 63 w 220"/>
                <a:gd name="T1" fmla="*/ 0 h 157"/>
                <a:gd name="T2" fmla="*/ 63 w 220"/>
                <a:gd name="T3" fmla="*/ 0 h 157"/>
                <a:gd name="T4" fmla="*/ 17 w 220"/>
                <a:gd name="T5" fmla="*/ 17 h 157"/>
                <a:gd name="T6" fmla="*/ 0 w 220"/>
                <a:gd name="T7" fmla="*/ 59 h 157"/>
                <a:gd name="T8" fmla="*/ 0 w 220"/>
                <a:gd name="T9" fmla="*/ 63 h 157"/>
                <a:gd name="T10" fmla="*/ 17 w 220"/>
                <a:gd name="T11" fmla="*/ 105 h 157"/>
                <a:gd name="T12" fmla="*/ 63 w 220"/>
                <a:gd name="T13" fmla="*/ 156 h 157"/>
                <a:gd name="T14" fmla="*/ 219 w 220"/>
                <a:gd name="T15" fmla="*/ 156 h 157"/>
                <a:gd name="T16" fmla="*/ 219 w 220"/>
                <a:gd name="T17" fmla="*/ 130 h 157"/>
                <a:gd name="T18" fmla="*/ 105 w 220"/>
                <a:gd name="T19" fmla="*/ 21 h 157"/>
                <a:gd name="T20" fmla="*/ 63 w 220"/>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57">
                  <a:moveTo>
                    <a:pt x="63" y="0"/>
                  </a:moveTo>
                  <a:lnTo>
                    <a:pt x="63" y="0"/>
                  </a:lnTo>
                  <a:cubicBezTo>
                    <a:pt x="46" y="0"/>
                    <a:pt x="29" y="4"/>
                    <a:pt x="17" y="17"/>
                  </a:cubicBezTo>
                  <a:cubicBezTo>
                    <a:pt x="8" y="29"/>
                    <a:pt x="0" y="42"/>
                    <a:pt x="0" y="59"/>
                  </a:cubicBezTo>
                  <a:cubicBezTo>
                    <a:pt x="0" y="63"/>
                    <a:pt x="0" y="63"/>
                    <a:pt x="0" y="63"/>
                  </a:cubicBezTo>
                  <a:cubicBezTo>
                    <a:pt x="0" y="80"/>
                    <a:pt x="4" y="93"/>
                    <a:pt x="17" y="105"/>
                  </a:cubicBezTo>
                  <a:cubicBezTo>
                    <a:pt x="63" y="156"/>
                    <a:pt x="63" y="156"/>
                    <a:pt x="63" y="156"/>
                  </a:cubicBezTo>
                  <a:cubicBezTo>
                    <a:pt x="219" y="156"/>
                    <a:pt x="219" y="156"/>
                    <a:pt x="219" y="156"/>
                  </a:cubicBezTo>
                  <a:cubicBezTo>
                    <a:pt x="219" y="130"/>
                    <a:pt x="219" y="130"/>
                    <a:pt x="219" y="130"/>
                  </a:cubicBezTo>
                  <a:cubicBezTo>
                    <a:pt x="105" y="21"/>
                    <a:pt x="105" y="21"/>
                    <a:pt x="105" y="21"/>
                  </a:cubicBezTo>
                  <a:cubicBezTo>
                    <a:pt x="92" y="8"/>
                    <a:pt x="76" y="0"/>
                    <a:pt x="6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32"/>
            <p:cNvSpPr>
              <a:spLocks noChangeArrowheads="1"/>
            </p:cNvSpPr>
            <p:nvPr/>
          </p:nvSpPr>
          <p:spPr bwMode="auto">
            <a:xfrm>
              <a:off x="3686226" y="1821001"/>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33"/>
            <p:cNvSpPr>
              <a:spLocks noChangeArrowheads="1"/>
            </p:cNvSpPr>
            <p:nvPr/>
          </p:nvSpPr>
          <p:spPr bwMode="auto">
            <a:xfrm>
              <a:off x="3686226" y="1821001"/>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34"/>
            <p:cNvSpPr>
              <a:spLocks noChangeArrowheads="1"/>
            </p:cNvSpPr>
            <p:nvPr/>
          </p:nvSpPr>
          <p:spPr bwMode="auto">
            <a:xfrm>
              <a:off x="3516363" y="1728926"/>
              <a:ext cx="130175" cy="120650"/>
            </a:xfrm>
            <a:custGeom>
              <a:avLst/>
              <a:gdLst>
                <a:gd name="T0" fmla="*/ 362 w 363"/>
                <a:gd name="T1" fmla="*/ 0 h 334"/>
                <a:gd name="T2" fmla="*/ 0 w 363"/>
                <a:gd name="T3" fmla="*/ 0 h 334"/>
                <a:gd name="T4" fmla="*/ 0 w 363"/>
                <a:gd name="T5" fmla="*/ 257 h 334"/>
                <a:gd name="T6" fmla="*/ 210 w 363"/>
                <a:gd name="T7" fmla="*/ 257 h 334"/>
                <a:gd name="T8" fmla="*/ 282 w 363"/>
                <a:gd name="T9" fmla="*/ 333 h 334"/>
                <a:gd name="T10" fmla="*/ 282 w 363"/>
                <a:gd name="T11" fmla="*/ 257 h 334"/>
                <a:gd name="T12" fmla="*/ 362 w 363"/>
                <a:gd name="T13" fmla="*/ 257 h 334"/>
                <a:gd name="T14" fmla="*/ 362 w 363"/>
                <a:gd name="T15" fmla="*/ 0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334">
                  <a:moveTo>
                    <a:pt x="362" y="0"/>
                  </a:moveTo>
                  <a:lnTo>
                    <a:pt x="0" y="0"/>
                  </a:lnTo>
                  <a:lnTo>
                    <a:pt x="0" y="257"/>
                  </a:lnTo>
                  <a:lnTo>
                    <a:pt x="210" y="257"/>
                  </a:lnTo>
                  <a:lnTo>
                    <a:pt x="282" y="333"/>
                  </a:lnTo>
                  <a:lnTo>
                    <a:pt x="282" y="257"/>
                  </a:lnTo>
                  <a:lnTo>
                    <a:pt x="362" y="257"/>
                  </a:lnTo>
                  <a:lnTo>
                    <a:pt x="36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9" name="Group 78"/>
          <p:cNvGrpSpPr/>
          <p:nvPr/>
        </p:nvGrpSpPr>
        <p:grpSpPr>
          <a:xfrm rot="5400000">
            <a:off x="2883451" y="3579925"/>
            <a:ext cx="432244" cy="597892"/>
            <a:chOff x="6713069" y="1663779"/>
            <a:chExt cx="265113" cy="366712"/>
          </a:xfrm>
        </p:grpSpPr>
        <p:sp>
          <p:nvSpPr>
            <p:cNvPr id="80" name="Freeform 1249"/>
            <p:cNvSpPr>
              <a:spLocks noChangeArrowheads="1"/>
            </p:cNvSpPr>
            <p:nvPr/>
          </p:nvSpPr>
          <p:spPr bwMode="auto">
            <a:xfrm>
              <a:off x="6721007" y="1671716"/>
              <a:ext cx="249237" cy="347663"/>
            </a:xfrm>
            <a:custGeom>
              <a:avLst/>
              <a:gdLst>
                <a:gd name="T0" fmla="*/ 693 w 694"/>
                <a:gd name="T1" fmla="*/ 966 h 967"/>
                <a:gd name="T2" fmla="*/ 0 w 694"/>
                <a:gd name="T3" fmla="*/ 966 h 967"/>
                <a:gd name="T4" fmla="*/ 0 w 694"/>
                <a:gd name="T5" fmla="*/ 0 h 967"/>
                <a:gd name="T6" fmla="*/ 693 w 694"/>
                <a:gd name="T7" fmla="*/ 0 h 967"/>
                <a:gd name="T8" fmla="*/ 693 w 694"/>
                <a:gd name="T9" fmla="*/ 966 h 967"/>
              </a:gdLst>
              <a:ahLst/>
              <a:cxnLst>
                <a:cxn ang="0">
                  <a:pos x="T0" y="T1"/>
                </a:cxn>
                <a:cxn ang="0">
                  <a:pos x="T2" y="T3"/>
                </a:cxn>
                <a:cxn ang="0">
                  <a:pos x="T4" y="T5"/>
                </a:cxn>
                <a:cxn ang="0">
                  <a:pos x="T6" y="T7"/>
                </a:cxn>
                <a:cxn ang="0">
                  <a:pos x="T8" y="T9"/>
                </a:cxn>
              </a:cxnLst>
              <a:rect l="0" t="0" r="r" b="b"/>
              <a:pathLst>
                <a:path w="694" h="967">
                  <a:moveTo>
                    <a:pt x="693" y="966"/>
                  </a:moveTo>
                  <a:lnTo>
                    <a:pt x="0" y="966"/>
                  </a:lnTo>
                  <a:lnTo>
                    <a:pt x="0" y="0"/>
                  </a:lnTo>
                  <a:lnTo>
                    <a:pt x="693" y="0"/>
                  </a:lnTo>
                  <a:lnTo>
                    <a:pt x="693" y="966"/>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1251"/>
            <p:cNvSpPr>
              <a:spLocks noChangeArrowheads="1"/>
            </p:cNvSpPr>
            <p:nvPr/>
          </p:nvSpPr>
          <p:spPr bwMode="auto">
            <a:xfrm>
              <a:off x="6846419" y="1671716"/>
              <a:ext cx="125413" cy="347663"/>
            </a:xfrm>
            <a:custGeom>
              <a:avLst/>
              <a:gdLst>
                <a:gd name="T0" fmla="*/ 348 w 349"/>
                <a:gd name="T1" fmla="*/ 0 h 967"/>
                <a:gd name="T2" fmla="*/ 0 w 349"/>
                <a:gd name="T3" fmla="*/ 0 h 967"/>
                <a:gd name="T4" fmla="*/ 348 w 349"/>
                <a:gd name="T5" fmla="*/ 0 h 967"/>
                <a:gd name="T6" fmla="*/ 348 w 349"/>
                <a:gd name="T7" fmla="*/ 966 h 967"/>
                <a:gd name="T8" fmla="*/ 0 w 349"/>
                <a:gd name="T9" fmla="*/ 966 h 967"/>
                <a:gd name="T10" fmla="*/ 0 w 349"/>
                <a:gd name="T11" fmla="*/ 966 h 967"/>
                <a:gd name="T12" fmla="*/ 348 w 349"/>
                <a:gd name="T13" fmla="*/ 966 h 967"/>
                <a:gd name="T14" fmla="*/ 348 w 349"/>
                <a:gd name="T15" fmla="*/ 0 h 9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967">
                  <a:moveTo>
                    <a:pt x="348" y="0"/>
                  </a:moveTo>
                  <a:lnTo>
                    <a:pt x="0" y="0"/>
                  </a:lnTo>
                  <a:lnTo>
                    <a:pt x="348" y="0"/>
                  </a:lnTo>
                  <a:lnTo>
                    <a:pt x="348" y="966"/>
                  </a:lnTo>
                  <a:lnTo>
                    <a:pt x="0" y="966"/>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1252"/>
            <p:cNvSpPr>
              <a:spLocks noChangeArrowheads="1"/>
            </p:cNvSpPr>
            <p:nvPr/>
          </p:nvSpPr>
          <p:spPr bwMode="auto">
            <a:xfrm>
              <a:off x="6846419" y="1671716"/>
              <a:ext cx="125413" cy="347663"/>
            </a:xfrm>
            <a:custGeom>
              <a:avLst/>
              <a:gdLst>
                <a:gd name="T0" fmla="*/ 348 w 349"/>
                <a:gd name="T1" fmla="*/ 0 h 967"/>
                <a:gd name="T2" fmla="*/ 0 w 349"/>
                <a:gd name="T3" fmla="*/ 0 h 967"/>
                <a:gd name="T4" fmla="*/ 348 w 349"/>
                <a:gd name="T5" fmla="*/ 0 h 967"/>
                <a:gd name="T6" fmla="*/ 348 w 349"/>
                <a:gd name="T7" fmla="*/ 966 h 967"/>
                <a:gd name="T8" fmla="*/ 0 w 349"/>
                <a:gd name="T9" fmla="*/ 966 h 967"/>
                <a:gd name="T10" fmla="*/ 0 w 349"/>
                <a:gd name="T11" fmla="*/ 966 h 967"/>
                <a:gd name="T12" fmla="*/ 348 w 349"/>
                <a:gd name="T13" fmla="*/ 966 h 967"/>
                <a:gd name="T14" fmla="*/ 348 w 349"/>
                <a:gd name="T15" fmla="*/ 0 h 9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967">
                  <a:moveTo>
                    <a:pt x="348" y="0"/>
                  </a:moveTo>
                  <a:lnTo>
                    <a:pt x="0" y="0"/>
                  </a:lnTo>
                  <a:lnTo>
                    <a:pt x="348" y="0"/>
                  </a:lnTo>
                  <a:lnTo>
                    <a:pt x="348" y="966"/>
                  </a:lnTo>
                  <a:lnTo>
                    <a:pt x="0" y="966"/>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1254"/>
            <p:cNvSpPr>
              <a:spLocks noChangeArrowheads="1"/>
            </p:cNvSpPr>
            <p:nvPr/>
          </p:nvSpPr>
          <p:spPr bwMode="auto">
            <a:xfrm>
              <a:off x="6723143" y="1671716"/>
              <a:ext cx="248690" cy="168813"/>
            </a:xfrm>
            <a:custGeom>
              <a:avLst/>
              <a:gdLst>
                <a:gd name="T0" fmla="*/ 348 w 349"/>
                <a:gd name="T1" fmla="*/ 0 h 967"/>
                <a:gd name="T2" fmla="*/ 0 w 349"/>
                <a:gd name="T3" fmla="*/ 0 h 967"/>
                <a:gd name="T4" fmla="*/ 0 w 349"/>
                <a:gd name="T5" fmla="*/ 966 h 967"/>
                <a:gd name="T6" fmla="*/ 348 w 349"/>
                <a:gd name="T7" fmla="*/ 966 h 967"/>
                <a:gd name="T8" fmla="*/ 348 w 349"/>
                <a:gd name="T9" fmla="*/ 0 h 967"/>
              </a:gdLst>
              <a:ahLst/>
              <a:cxnLst>
                <a:cxn ang="0">
                  <a:pos x="T0" y="T1"/>
                </a:cxn>
                <a:cxn ang="0">
                  <a:pos x="T2" y="T3"/>
                </a:cxn>
                <a:cxn ang="0">
                  <a:pos x="T4" y="T5"/>
                </a:cxn>
                <a:cxn ang="0">
                  <a:pos x="T6" y="T7"/>
                </a:cxn>
                <a:cxn ang="0">
                  <a:pos x="T8" y="T9"/>
                </a:cxn>
              </a:cxnLst>
              <a:rect l="0" t="0" r="r" b="b"/>
              <a:pathLst>
                <a:path w="349" h="967">
                  <a:moveTo>
                    <a:pt x="348" y="0"/>
                  </a:moveTo>
                  <a:lnTo>
                    <a:pt x="0" y="0"/>
                  </a:lnTo>
                  <a:lnTo>
                    <a:pt x="0" y="966"/>
                  </a:lnTo>
                  <a:lnTo>
                    <a:pt x="348" y="966"/>
                  </a:lnTo>
                  <a:lnTo>
                    <a:pt x="34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86" name="Freeform 1255"/>
            <p:cNvSpPr>
              <a:spLocks noChangeArrowheads="1"/>
            </p:cNvSpPr>
            <p:nvPr/>
          </p:nvSpPr>
          <p:spPr bwMode="auto">
            <a:xfrm>
              <a:off x="6713069" y="1663779"/>
              <a:ext cx="265113" cy="366712"/>
            </a:xfrm>
            <a:custGeom>
              <a:avLst/>
              <a:gdLst>
                <a:gd name="T0" fmla="*/ 0 w 738"/>
                <a:gd name="T1" fmla="*/ 0 h 1017"/>
                <a:gd name="T2" fmla="*/ 0 w 738"/>
                <a:gd name="T3" fmla="*/ 1016 h 1017"/>
                <a:gd name="T4" fmla="*/ 737 w 738"/>
                <a:gd name="T5" fmla="*/ 1016 h 1017"/>
                <a:gd name="T6" fmla="*/ 737 w 738"/>
                <a:gd name="T7" fmla="*/ 0 h 1017"/>
                <a:gd name="T8" fmla="*/ 0 w 738"/>
                <a:gd name="T9" fmla="*/ 0 h 1017"/>
                <a:gd name="T10" fmla="*/ 692 w 738"/>
                <a:gd name="T11" fmla="*/ 49 h 1017"/>
                <a:gd name="T12" fmla="*/ 692 w 738"/>
                <a:gd name="T13" fmla="*/ 906 h 1017"/>
                <a:gd name="T14" fmla="*/ 49 w 738"/>
                <a:gd name="T15" fmla="*/ 906 h 1017"/>
                <a:gd name="T16" fmla="*/ 49 w 738"/>
                <a:gd name="T17" fmla="*/ 49 h 1017"/>
                <a:gd name="T18" fmla="*/ 692 w 738"/>
                <a:gd name="T19" fmla="*/ 4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1017">
                  <a:moveTo>
                    <a:pt x="0" y="0"/>
                  </a:moveTo>
                  <a:lnTo>
                    <a:pt x="0" y="1016"/>
                  </a:lnTo>
                  <a:lnTo>
                    <a:pt x="737" y="1016"/>
                  </a:lnTo>
                  <a:lnTo>
                    <a:pt x="737" y="0"/>
                  </a:lnTo>
                  <a:lnTo>
                    <a:pt x="0" y="0"/>
                  </a:lnTo>
                  <a:close/>
                  <a:moveTo>
                    <a:pt x="692" y="49"/>
                  </a:moveTo>
                  <a:lnTo>
                    <a:pt x="692" y="906"/>
                  </a:lnTo>
                  <a:lnTo>
                    <a:pt x="49" y="906"/>
                  </a:lnTo>
                  <a:lnTo>
                    <a:pt x="49" y="49"/>
                  </a:lnTo>
                  <a:lnTo>
                    <a:pt x="692"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1256"/>
            <p:cNvSpPr>
              <a:spLocks noChangeArrowheads="1"/>
            </p:cNvSpPr>
            <p:nvPr/>
          </p:nvSpPr>
          <p:spPr bwMode="auto">
            <a:xfrm>
              <a:off x="6835307" y="2000329"/>
              <a:ext cx="20637" cy="19050"/>
            </a:xfrm>
            <a:custGeom>
              <a:avLst/>
              <a:gdLst>
                <a:gd name="T0" fmla="*/ 29 w 58"/>
                <a:gd name="T1" fmla="*/ 53 h 54"/>
                <a:gd name="T2" fmla="*/ 29 w 58"/>
                <a:gd name="T3" fmla="*/ 53 h 54"/>
                <a:gd name="T4" fmla="*/ 57 w 58"/>
                <a:gd name="T5" fmla="*/ 25 h 54"/>
                <a:gd name="T6" fmla="*/ 29 w 58"/>
                <a:gd name="T7" fmla="*/ 0 h 54"/>
                <a:gd name="T8" fmla="*/ 0 w 58"/>
                <a:gd name="T9" fmla="*/ 25 h 54"/>
                <a:gd name="T10" fmla="*/ 29 w 58"/>
                <a:gd name="T11" fmla="*/ 53 h 54"/>
              </a:gdLst>
              <a:ahLst/>
              <a:cxnLst>
                <a:cxn ang="0">
                  <a:pos x="T0" y="T1"/>
                </a:cxn>
                <a:cxn ang="0">
                  <a:pos x="T2" y="T3"/>
                </a:cxn>
                <a:cxn ang="0">
                  <a:pos x="T4" y="T5"/>
                </a:cxn>
                <a:cxn ang="0">
                  <a:pos x="T6" y="T7"/>
                </a:cxn>
                <a:cxn ang="0">
                  <a:pos x="T8" y="T9"/>
                </a:cxn>
                <a:cxn ang="0">
                  <a:pos x="T10" y="T11"/>
                </a:cxn>
              </a:cxnLst>
              <a:rect l="0" t="0" r="r" b="b"/>
              <a:pathLst>
                <a:path w="58" h="54">
                  <a:moveTo>
                    <a:pt x="29" y="53"/>
                  </a:moveTo>
                  <a:lnTo>
                    <a:pt x="29" y="53"/>
                  </a:lnTo>
                  <a:cubicBezTo>
                    <a:pt x="45" y="53"/>
                    <a:pt x="57" y="41"/>
                    <a:pt x="57" y="25"/>
                  </a:cubicBezTo>
                  <a:cubicBezTo>
                    <a:pt x="57" y="13"/>
                    <a:pt x="45" y="0"/>
                    <a:pt x="29" y="0"/>
                  </a:cubicBezTo>
                  <a:cubicBezTo>
                    <a:pt x="12" y="0"/>
                    <a:pt x="0" y="13"/>
                    <a:pt x="0" y="25"/>
                  </a:cubicBezTo>
                  <a:cubicBezTo>
                    <a:pt x="0" y="41"/>
                    <a:pt x="12" y="53"/>
                    <a:pt x="29" y="5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8" name="Group 87"/>
          <p:cNvGrpSpPr/>
          <p:nvPr/>
        </p:nvGrpSpPr>
        <p:grpSpPr>
          <a:xfrm>
            <a:off x="2933303" y="3764285"/>
            <a:ext cx="367647" cy="235185"/>
            <a:chOff x="1180633" y="1779569"/>
            <a:chExt cx="215900" cy="138112"/>
          </a:xfrm>
        </p:grpSpPr>
        <p:sp>
          <p:nvSpPr>
            <p:cNvPr id="91" name="Freeform 1012"/>
            <p:cNvSpPr>
              <a:spLocks noChangeArrowheads="1"/>
            </p:cNvSpPr>
            <p:nvPr/>
          </p:nvSpPr>
          <p:spPr bwMode="auto">
            <a:xfrm>
              <a:off x="1307633" y="1779569"/>
              <a:ext cx="88900" cy="17462"/>
            </a:xfrm>
            <a:custGeom>
              <a:avLst/>
              <a:gdLst>
                <a:gd name="T0" fmla="*/ 248 w 249"/>
                <a:gd name="T1" fmla="*/ 0 h 49"/>
                <a:gd name="T2" fmla="*/ 0 w 249"/>
                <a:gd name="T3" fmla="*/ 0 h 49"/>
                <a:gd name="T4" fmla="*/ 0 w 249"/>
                <a:gd name="T5" fmla="*/ 48 h 49"/>
                <a:gd name="T6" fmla="*/ 248 w 249"/>
                <a:gd name="T7" fmla="*/ 48 h 49"/>
                <a:gd name="T8" fmla="*/ 248 w 249"/>
                <a:gd name="T9" fmla="*/ 0 h 49"/>
              </a:gdLst>
              <a:ahLst/>
              <a:cxnLst>
                <a:cxn ang="0">
                  <a:pos x="T0" y="T1"/>
                </a:cxn>
                <a:cxn ang="0">
                  <a:pos x="T2" y="T3"/>
                </a:cxn>
                <a:cxn ang="0">
                  <a:pos x="T4" y="T5"/>
                </a:cxn>
                <a:cxn ang="0">
                  <a:pos x="T6" y="T7"/>
                </a:cxn>
                <a:cxn ang="0">
                  <a:pos x="T8" y="T9"/>
                </a:cxn>
              </a:cxnLst>
              <a:rect l="0" t="0" r="r" b="b"/>
              <a:pathLst>
                <a:path w="249" h="49">
                  <a:moveTo>
                    <a:pt x="248" y="0"/>
                  </a:moveTo>
                  <a:lnTo>
                    <a:pt x="0" y="0"/>
                  </a:lnTo>
                  <a:lnTo>
                    <a:pt x="0" y="48"/>
                  </a:lnTo>
                  <a:lnTo>
                    <a:pt x="248" y="48"/>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1013"/>
            <p:cNvSpPr>
              <a:spLocks noChangeArrowheads="1"/>
            </p:cNvSpPr>
            <p:nvPr/>
          </p:nvSpPr>
          <p:spPr bwMode="auto">
            <a:xfrm>
              <a:off x="1307633" y="1820844"/>
              <a:ext cx="88900" cy="15875"/>
            </a:xfrm>
            <a:custGeom>
              <a:avLst/>
              <a:gdLst>
                <a:gd name="T0" fmla="*/ 248 w 249"/>
                <a:gd name="T1" fmla="*/ 0 h 44"/>
                <a:gd name="T2" fmla="*/ 0 w 249"/>
                <a:gd name="T3" fmla="*/ 0 h 44"/>
                <a:gd name="T4" fmla="*/ 0 w 249"/>
                <a:gd name="T5" fmla="*/ 43 h 44"/>
                <a:gd name="T6" fmla="*/ 248 w 249"/>
                <a:gd name="T7" fmla="*/ 43 h 44"/>
                <a:gd name="T8" fmla="*/ 248 w 249"/>
                <a:gd name="T9" fmla="*/ 0 h 44"/>
              </a:gdLst>
              <a:ahLst/>
              <a:cxnLst>
                <a:cxn ang="0">
                  <a:pos x="T0" y="T1"/>
                </a:cxn>
                <a:cxn ang="0">
                  <a:pos x="T2" y="T3"/>
                </a:cxn>
                <a:cxn ang="0">
                  <a:pos x="T4" y="T5"/>
                </a:cxn>
                <a:cxn ang="0">
                  <a:pos x="T6" y="T7"/>
                </a:cxn>
                <a:cxn ang="0">
                  <a:pos x="T8" y="T9"/>
                </a:cxn>
              </a:cxnLst>
              <a:rect l="0" t="0" r="r" b="b"/>
              <a:pathLst>
                <a:path w="249" h="44">
                  <a:moveTo>
                    <a:pt x="248" y="0"/>
                  </a:moveTo>
                  <a:lnTo>
                    <a:pt x="0" y="0"/>
                  </a:lnTo>
                  <a:lnTo>
                    <a:pt x="0" y="43"/>
                  </a:lnTo>
                  <a:lnTo>
                    <a:pt x="248" y="43"/>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014"/>
            <p:cNvSpPr>
              <a:spLocks noChangeArrowheads="1"/>
            </p:cNvSpPr>
            <p:nvPr/>
          </p:nvSpPr>
          <p:spPr bwMode="auto">
            <a:xfrm>
              <a:off x="1307633" y="1860531"/>
              <a:ext cx="88900" cy="15875"/>
            </a:xfrm>
            <a:custGeom>
              <a:avLst/>
              <a:gdLst>
                <a:gd name="T0" fmla="*/ 248 w 249"/>
                <a:gd name="T1" fmla="*/ 0 h 44"/>
                <a:gd name="T2" fmla="*/ 0 w 249"/>
                <a:gd name="T3" fmla="*/ 0 h 44"/>
                <a:gd name="T4" fmla="*/ 0 w 249"/>
                <a:gd name="T5" fmla="*/ 43 h 44"/>
                <a:gd name="T6" fmla="*/ 248 w 249"/>
                <a:gd name="T7" fmla="*/ 43 h 44"/>
                <a:gd name="T8" fmla="*/ 248 w 249"/>
                <a:gd name="T9" fmla="*/ 0 h 44"/>
              </a:gdLst>
              <a:ahLst/>
              <a:cxnLst>
                <a:cxn ang="0">
                  <a:pos x="T0" y="T1"/>
                </a:cxn>
                <a:cxn ang="0">
                  <a:pos x="T2" y="T3"/>
                </a:cxn>
                <a:cxn ang="0">
                  <a:pos x="T4" y="T5"/>
                </a:cxn>
                <a:cxn ang="0">
                  <a:pos x="T6" y="T7"/>
                </a:cxn>
                <a:cxn ang="0">
                  <a:pos x="T8" y="T9"/>
                </a:cxn>
              </a:cxnLst>
              <a:rect l="0" t="0" r="r" b="b"/>
              <a:pathLst>
                <a:path w="249" h="44">
                  <a:moveTo>
                    <a:pt x="248" y="0"/>
                  </a:moveTo>
                  <a:lnTo>
                    <a:pt x="0" y="0"/>
                  </a:lnTo>
                  <a:lnTo>
                    <a:pt x="0" y="43"/>
                  </a:lnTo>
                  <a:lnTo>
                    <a:pt x="248" y="43"/>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1015"/>
            <p:cNvSpPr>
              <a:spLocks noChangeArrowheads="1"/>
            </p:cNvSpPr>
            <p:nvPr/>
          </p:nvSpPr>
          <p:spPr bwMode="auto">
            <a:xfrm>
              <a:off x="1180633" y="1900219"/>
              <a:ext cx="215900" cy="17462"/>
            </a:xfrm>
            <a:custGeom>
              <a:avLst/>
              <a:gdLst>
                <a:gd name="T0" fmla="*/ 0 w 601"/>
                <a:gd name="T1" fmla="*/ 48 h 49"/>
                <a:gd name="T2" fmla="*/ 600 w 601"/>
                <a:gd name="T3" fmla="*/ 48 h 49"/>
                <a:gd name="T4" fmla="*/ 600 w 601"/>
                <a:gd name="T5" fmla="*/ 0 h 49"/>
                <a:gd name="T6" fmla="*/ 0 w 601"/>
                <a:gd name="T7" fmla="*/ 0 h 49"/>
                <a:gd name="T8" fmla="*/ 0 w 601"/>
                <a:gd name="T9" fmla="*/ 48 h 49"/>
              </a:gdLst>
              <a:ahLst/>
              <a:cxnLst>
                <a:cxn ang="0">
                  <a:pos x="T0" y="T1"/>
                </a:cxn>
                <a:cxn ang="0">
                  <a:pos x="T2" y="T3"/>
                </a:cxn>
                <a:cxn ang="0">
                  <a:pos x="T4" y="T5"/>
                </a:cxn>
                <a:cxn ang="0">
                  <a:pos x="T6" y="T7"/>
                </a:cxn>
                <a:cxn ang="0">
                  <a:pos x="T8" y="T9"/>
                </a:cxn>
              </a:cxnLst>
              <a:rect l="0" t="0" r="r" b="b"/>
              <a:pathLst>
                <a:path w="601" h="49">
                  <a:moveTo>
                    <a:pt x="0" y="48"/>
                  </a:moveTo>
                  <a:lnTo>
                    <a:pt x="600" y="48"/>
                  </a:lnTo>
                  <a:lnTo>
                    <a:pt x="600" y="0"/>
                  </a:lnTo>
                  <a:lnTo>
                    <a:pt x="0" y="0"/>
                  </a:lnTo>
                  <a:lnTo>
                    <a:pt x="0" y="4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1017"/>
            <p:cNvSpPr>
              <a:spLocks noChangeArrowheads="1"/>
            </p:cNvSpPr>
            <p:nvPr/>
          </p:nvSpPr>
          <p:spPr bwMode="auto">
            <a:xfrm>
              <a:off x="1180633" y="1781156"/>
              <a:ext cx="88900" cy="95250"/>
            </a:xfrm>
            <a:custGeom>
              <a:avLst/>
              <a:gdLst>
                <a:gd name="T0" fmla="*/ 248 w 249"/>
                <a:gd name="T1" fmla="*/ 0 h 266"/>
                <a:gd name="T2" fmla="*/ 0 w 249"/>
                <a:gd name="T3" fmla="*/ 0 h 266"/>
                <a:gd name="T4" fmla="*/ 0 w 249"/>
                <a:gd name="T5" fmla="*/ 265 h 266"/>
                <a:gd name="T6" fmla="*/ 248 w 249"/>
                <a:gd name="T7" fmla="*/ 265 h 266"/>
                <a:gd name="T8" fmla="*/ 248 w 249"/>
                <a:gd name="T9" fmla="*/ 0 h 266"/>
              </a:gdLst>
              <a:ahLst/>
              <a:cxnLst>
                <a:cxn ang="0">
                  <a:pos x="T0" y="T1"/>
                </a:cxn>
                <a:cxn ang="0">
                  <a:pos x="T2" y="T3"/>
                </a:cxn>
                <a:cxn ang="0">
                  <a:pos x="T4" y="T5"/>
                </a:cxn>
                <a:cxn ang="0">
                  <a:pos x="T6" y="T7"/>
                </a:cxn>
                <a:cxn ang="0">
                  <a:pos x="T8" y="T9"/>
                </a:cxn>
              </a:cxnLst>
              <a:rect l="0" t="0" r="r" b="b"/>
              <a:pathLst>
                <a:path w="249" h="266">
                  <a:moveTo>
                    <a:pt x="248" y="0"/>
                  </a:moveTo>
                  <a:lnTo>
                    <a:pt x="0" y="0"/>
                  </a:lnTo>
                  <a:lnTo>
                    <a:pt x="0" y="265"/>
                  </a:lnTo>
                  <a:lnTo>
                    <a:pt x="248" y="265"/>
                  </a:lnTo>
                  <a:lnTo>
                    <a:pt x="248"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8015315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1" y="364634"/>
            <a:ext cx="8226356" cy="326545"/>
          </a:xfrm>
        </p:spPr>
        <p:txBody>
          <a:bodyPr anchor="t"/>
          <a:lstStyle/>
          <a:p>
            <a:r>
              <a:rPr lang="en-US" altLang="en-US" dirty="0">
                <a:solidFill>
                  <a:srgbClr val="C00000"/>
                </a:solidFill>
                <a:latin typeface="+mn-lt"/>
              </a:rPr>
              <a:t>244</a:t>
            </a:r>
            <a:r>
              <a:rPr lang="en-US" altLang="en-US" dirty="0">
                <a:solidFill>
                  <a:schemeClr val="tx2"/>
                </a:solidFill>
                <a:latin typeface="+mn-lt"/>
              </a:rPr>
              <a:t> </a:t>
            </a:r>
            <a:r>
              <a:rPr lang="en-US" altLang="en-US" dirty="0">
                <a:latin typeface="+mn-lt"/>
              </a:rPr>
              <a:t>New Malware Samples Identified Every Minute </a:t>
            </a:r>
            <a:br>
              <a:rPr lang="en-US" altLang="en-US" dirty="0">
                <a:latin typeface="+mn-lt"/>
              </a:rPr>
            </a:br>
            <a:endParaRPr lang="en-US" sz="1200" dirty="0">
              <a:solidFill>
                <a:schemeClr val="bg2"/>
              </a:solidFill>
              <a:latin typeface="+mn-lt"/>
            </a:endParaRPr>
          </a:p>
        </p:txBody>
      </p:sp>
      <p:sp>
        <p:nvSpPr>
          <p:cNvPr id="3" name="Text Placeholder 2"/>
          <p:cNvSpPr>
            <a:spLocks noGrp="1"/>
          </p:cNvSpPr>
          <p:nvPr>
            <p:ph type="body" sz="quarter" idx="13"/>
          </p:nvPr>
        </p:nvSpPr>
        <p:spPr>
          <a:xfrm>
            <a:off x="457200" y="4738255"/>
            <a:ext cx="7065214" cy="117913"/>
          </a:xfrm>
        </p:spPr>
        <p:txBody>
          <a:bodyPr/>
          <a:lstStyle/>
          <a:p>
            <a:r>
              <a:rPr lang="en-US" dirty="0"/>
              <a:t>Source: McAfee Labs  Threats Report – June &amp; December 2017; all percentages are increases since past 4 quarters except Mac malware which is  growth in Q2 2017 </a:t>
            </a:r>
          </a:p>
        </p:txBody>
      </p:sp>
      <p:sp>
        <p:nvSpPr>
          <p:cNvPr id="20" name="Arrow: Down 19">
            <a:extLst/>
          </p:cNvPr>
          <p:cNvSpPr/>
          <p:nvPr/>
        </p:nvSpPr>
        <p:spPr>
          <a:xfrm rot="10800000">
            <a:off x="510696" y="1377978"/>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grpSp>
        <p:nvGrpSpPr>
          <p:cNvPr id="6" name="Group 5"/>
          <p:cNvGrpSpPr/>
          <p:nvPr/>
        </p:nvGrpSpPr>
        <p:grpSpPr>
          <a:xfrm>
            <a:off x="648950" y="1498527"/>
            <a:ext cx="3194531" cy="1234963"/>
            <a:chOff x="664189" y="1330886"/>
            <a:chExt cx="3194531" cy="1234963"/>
          </a:xfrm>
        </p:grpSpPr>
        <p:sp>
          <p:nvSpPr>
            <p:cNvPr id="19" name="Freeform: Shape 18">
              <a:extLst/>
            </p:cNvPr>
            <p:cNvSpPr/>
            <p:nvPr/>
          </p:nvSpPr>
          <p:spPr>
            <a:xfrm flipV="1">
              <a:off x="664189" y="1985453"/>
              <a:ext cx="3194531" cy="47006"/>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grpSp>
          <p:nvGrpSpPr>
            <p:cNvPr id="4" name="Group 3"/>
            <p:cNvGrpSpPr/>
            <p:nvPr/>
          </p:nvGrpSpPr>
          <p:grpSpPr>
            <a:xfrm>
              <a:off x="964602" y="1330886"/>
              <a:ext cx="2023709" cy="1234963"/>
              <a:chOff x="964602" y="1330886"/>
              <a:chExt cx="2023709" cy="1234963"/>
            </a:xfrm>
          </p:grpSpPr>
          <p:sp>
            <p:nvSpPr>
              <p:cNvPr id="18" name="TextBox 35">
                <a:extLst/>
              </p:cNvPr>
              <p:cNvSpPr txBox="1">
                <a:spLocks noChangeArrowheads="1"/>
              </p:cNvSpPr>
              <p:nvPr/>
            </p:nvSpPr>
            <p:spPr bwMode="auto">
              <a:xfrm>
                <a:off x="964602" y="2122238"/>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a:endParaRPr lang="en-US" altLang="en-US" sz="1600" b="1" dirty="0">
                  <a:solidFill>
                    <a:srgbClr val="C00000"/>
                  </a:solidFill>
                </a:endParaRPr>
              </a:p>
              <a:p>
                <a:pPr algn="r"/>
                <a:r>
                  <a:rPr lang="en-US" sz="1600" dirty="0">
                    <a:latin typeface="+mn-lt"/>
                  </a:rPr>
                  <a:t>PC malware</a:t>
                </a:r>
              </a:p>
              <a:p>
                <a:pPr algn="r"/>
                <a:r>
                  <a:rPr lang="en-US" altLang="en-US" sz="1600" dirty="0"/>
                  <a:t>781 million </a:t>
                </a:r>
              </a:p>
              <a:p>
                <a:pPr algn="r"/>
                <a:endParaRPr lang="en-US" sz="1600" dirty="0">
                  <a:latin typeface="+mn-lt"/>
                </a:endParaRPr>
              </a:p>
            </p:txBody>
          </p:sp>
          <p:sp>
            <p:nvSpPr>
              <p:cNvPr id="21" name="Rectangle 20">
                <a:extLst/>
              </p:cNvPr>
              <p:cNvSpPr/>
              <p:nvPr/>
            </p:nvSpPr>
            <p:spPr>
              <a:xfrm>
                <a:off x="1779326" y="1330886"/>
                <a:ext cx="1208985" cy="769441"/>
              </a:xfrm>
              <a:prstGeom prst="rect">
                <a:avLst/>
              </a:prstGeom>
            </p:spPr>
            <p:txBody>
              <a:bodyPr wrap="none">
                <a:spAutoFit/>
              </a:bodyPr>
              <a:lstStyle/>
              <a:p>
                <a:pPr algn="r" defTabSz="914294"/>
                <a:r>
                  <a:rPr lang="en-US" sz="4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27</a:t>
                </a:r>
                <a:r>
                  <a:rPr lang="en-US" sz="3600" dirty="0">
                    <a:solidFill>
                      <a:schemeClr val="bg2"/>
                    </a:solidFill>
                    <a:ea typeface="Open Sans Semibold" panose="020B0706030804020204" pitchFamily="34" charset="0"/>
                    <a:cs typeface="Open Sans Semibold" panose="020B0706030804020204" pitchFamily="34" charset="0"/>
                  </a:rPr>
                  <a:t>%</a:t>
                </a:r>
              </a:p>
            </p:txBody>
          </p:sp>
        </p:grpSp>
      </p:grpSp>
      <p:sp>
        <p:nvSpPr>
          <p:cNvPr id="25" name="Arrow: Down 24">
            <a:extLst/>
          </p:cNvPr>
          <p:cNvSpPr/>
          <p:nvPr/>
        </p:nvSpPr>
        <p:spPr>
          <a:xfrm rot="10800000">
            <a:off x="507063" y="2902587"/>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grpSp>
        <p:nvGrpSpPr>
          <p:cNvPr id="9" name="Group 8"/>
          <p:cNvGrpSpPr/>
          <p:nvPr/>
        </p:nvGrpSpPr>
        <p:grpSpPr>
          <a:xfrm>
            <a:off x="648950" y="3020976"/>
            <a:ext cx="3505644" cy="1234963"/>
            <a:chOff x="664189" y="2853335"/>
            <a:chExt cx="3505644" cy="1234963"/>
          </a:xfrm>
        </p:grpSpPr>
        <p:sp>
          <p:nvSpPr>
            <p:cNvPr id="23" name="TextBox 35">
              <a:extLst/>
            </p:cNvPr>
            <p:cNvSpPr txBox="1">
              <a:spLocks noChangeArrowheads="1"/>
            </p:cNvSpPr>
            <p:nvPr/>
          </p:nvSpPr>
          <p:spPr bwMode="auto">
            <a:xfrm>
              <a:off x="960969" y="3644687"/>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a:endParaRPr lang="en-US" altLang="en-US" sz="1600" b="1" dirty="0">
                <a:solidFill>
                  <a:srgbClr val="C00000"/>
                </a:solidFill>
              </a:endParaRPr>
            </a:p>
            <a:p>
              <a:pPr algn="r"/>
              <a:r>
                <a:rPr lang="en-US" sz="1600" dirty="0">
                  <a:latin typeface="+mn-lt"/>
                </a:rPr>
                <a:t>Mobile malware</a:t>
              </a:r>
            </a:p>
            <a:p>
              <a:pPr algn="r"/>
              <a:r>
                <a:rPr lang="en-US" altLang="en-US" sz="1600" dirty="0"/>
                <a:t>21 million </a:t>
              </a:r>
            </a:p>
            <a:p>
              <a:pPr algn="r"/>
              <a:endParaRPr lang="en-US" sz="1600" dirty="0">
                <a:latin typeface="+mn-lt"/>
              </a:endParaRPr>
            </a:p>
          </p:txBody>
        </p:sp>
        <p:sp>
          <p:nvSpPr>
            <p:cNvPr id="24" name="Freeform: Shape 23">
              <a:extLst/>
            </p:cNvPr>
            <p:cNvSpPr/>
            <p:nvPr/>
          </p:nvSpPr>
          <p:spPr>
            <a:xfrm flipV="1">
              <a:off x="664189" y="3507903"/>
              <a:ext cx="3505644"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26" name="Rectangle 25">
              <a:extLst/>
            </p:cNvPr>
            <p:cNvSpPr/>
            <p:nvPr/>
          </p:nvSpPr>
          <p:spPr>
            <a:xfrm>
              <a:off x="1775693" y="2853335"/>
              <a:ext cx="1208985" cy="769441"/>
            </a:xfrm>
            <a:prstGeom prst="rect">
              <a:avLst/>
            </a:prstGeom>
          </p:spPr>
          <p:txBody>
            <a:bodyPr wrap="none">
              <a:spAutoFit/>
            </a:bodyPr>
            <a:lstStyle/>
            <a:p>
              <a:pPr algn="r" defTabSz="914294"/>
              <a:r>
                <a:rPr lang="en-US" sz="4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56</a:t>
              </a:r>
              <a:r>
                <a:rPr lang="en-US" sz="3600" dirty="0">
                  <a:solidFill>
                    <a:schemeClr val="bg2"/>
                  </a:solidFill>
                  <a:ea typeface="Open Sans Semibold" panose="020B0706030804020204" pitchFamily="34" charset="0"/>
                  <a:cs typeface="Open Sans Semibold" panose="020B0706030804020204" pitchFamily="34" charset="0"/>
                </a:rPr>
                <a:t>%</a:t>
              </a:r>
            </a:p>
          </p:txBody>
        </p:sp>
      </p:grpSp>
      <p:grpSp>
        <p:nvGrpSpPr>
          <p:cNvPr id="7" name="Group 6"/>
          <p:cNvGrpSpPr/>
          <p:nvPr/>
        </p:nvGrpSpPr>
        <p:grpSpPr>
          <a:xfrm>
            <a:off x="5252627" y="1498526"/>
            <a:ext cx="3245402" cy="1233615"/>
            <a:chOff x="5222146" y="1330886"/>
            <a:chExt cx="3245402" cy="1233615"/>
          </a:xfrm>
        </p:grpSpPr>
        <p:sp>
          <p:nvSpPr>
            <p:cNvPr id="28" name="TextBox 35">
              <a:extLst/>
            </p:cNvPr>
            <p:cNvSpPr txBox="1">
              <a:spLocks noChangeArrowheads="1"/>
            </p:cNvSpPr>
            <p:nvPr/>
          </p:nvSpPr>
          <p:spPr bwMode="auto">
            <a:xfrm>
              <a:off x="6430051" y="2120890"/>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endParaRPr lang="en-US" altLang="en-US" sz="1600" b="1" dirty="0">
                <a:solidFill>
                  <a:srgbClr val="C00000"/>
                </a:solidFill>
              </a:endParaRPr>
            </a:p>
            <a:p>
              <a:r>
                <a:rPr lang="en-US" sz="1600" dirty="0">
                  <a:latin typeface="+mn-lt"/>
                </a:rPr>
                <a:t>Mac malware</a:t>
              </a:r>
            </a:p>
            <a:p>
              <a:r>
                <a:rPr lang="en-US" altLang="en-US" sz="1600" dirty="0"/>
                <a:t>700 thousand</a:t>
              </a:r>
            </a:p>
            <a:p>
              <a:endParaRPr lang="en-US" sz="1600" dirty="0">
                <a:latin typeface="+mn-lt"/>
              </a:endParaRPr>
            </a:p>
          </p:txBody>
        </p:sp>
        <p:sp>
          <p:nvSpPr>
            <p:cNvPr id="29" name="Freeform: Shape 28">
              <a:extLst/>
            </p:cNvPr>
            <p:cNvSpPr/>
            <p:nvPr/>
          </p:nvSpPr>
          <p:spPr>
            <a:xfrm flipV="1">
              <a:off x="5222146" y="1991466"/>
              <a:ext cx="3245402"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33" name="Rectangle 32">
              <a:extLst/>
            </p:cNvPr>
            <p:cNvSpPr/>
            <p:nvPr/>
          </p:nvSpPr>
          <p:spPr>
            <a:xfrm>
              <a:off x="6313427" y="1330886"/>
              <a:ext cx="886782" cy="769441"/>
            </a:xfrm>
            <a:prstGeom prst="rect">
              <a:avLst/>
            </a:prstGeom>
          </p:spPr>
          <p:txBody>
            <a:bodyPr wrap="none">
              <a:spAutoFit/>
            </a:bodyPr>
            <a:lstStyle/>
            <a:p>
              <a:pPr algn="r" defTabSz="914294"/>
              <a:r>
                <a:rPr lang="en-US" sz="4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7</a:t>
              </a:r>
              <a:r>
                <a:rPr lang="en-US" sz="3600" dirty="0">
                  <a:solidFill>
                    <a:schemeClr val="bg2"/>
                  </a:solidFill>
                  <a:ea typeface="Open Sans Semibold" panose="020B0706030804020204" pitchFamily="34" charset="0"/>
                  <a:cs typeface="Open Sans Semibold" panose="020B0706030804020204" pitchFamily="34" charset="0"/>
                </a:rPr>
                <a:t>%</a:t>
              </a:r>
            </a:p>
          </p:txBody>
        </p:sp>
      </p:grpSp>
      <p:sp>
        <p:nvSpPr>
          <p:cNvPr id="38" name="Arrow: Down 37">
            <a:extLst/>
          </p:cNvPr>
          <p:cNvSpPr/>
          <p:nvPr/>
        </p:nvSpPr>
        <p:spPr>
          <a:xfrm rot="10800000">
            <a:off x="8087794" y="2894979"/>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grpSp>
        <p:nvGrpSpPr>
          <p:cNvPr id="8" name="Group 7"/>
          <p:cNvGrpSpPr/>
          <p:nvPr/>
        </p:nvGrpSpPr>
        <p:grpSpPr>
          <a:xfrm>
            <a:off x="4983862" y="2993332"/>
            <a:ext cx="3514166" cy="1242330"/>
            <a:chOff x="4953384" y="2825692"/>
            <a:chExt cx="3514165" cy="1242330"/>
          </a:xfrm>
        </p:grpSpPr>
        <p:sp>
          <p:nvSpPr>
            <p:cNvPr id="36" name="TextBox 35">
              <a:extLst/>
            </p:cNvPr>
            <p:cNvSpPr txBox="1">
              <a:spLocks noChangeArrowheads="1"/>
            </p:cNvSpPr>
            <p:nvPr/>
          </p:nvSpPr>
          <p:spPr bwMode="auto">
            <a:xfrm>
              <a:off x="6371739" y="3624411"/>
              <a:ext cx="1913577" cy="44361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0">
              <a:no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endParaRPr lang="en-US" altLang="en-US" sz="1600" b="1" dirty="0">
                <a:solidFill>
                  <a:srgbClr val="C00000"/>
                </a:solidFill>
              </a:endParaRPr>
            </a:p>
            <a:p>
              <a:r>
                <a:rPr lang="en-US" sz="1600" dirty="0">
                  <a:latin typeface="+mn-lt"/>
                </a:rPr>
                <a:t>Ransomware</a:t>
              </a:r>
            </a:p>
            <a:p>
              <a:r>
                <a:rPr lang="en-US" altLang="en-US" sz="1600" dirty="0"/>
                <a:t>12.3 million</a:t>
              </a:r>
            </a:p>
            <a:p>
              <a:endParaRPr lang="en-US" sz="1600" dirty="0">
                <a:latin typeface="+mn-lt"/>
              </a:endParaRPr>
            </a:p>
          </p:txBody>
        </p:sp>
        <p:sp>
          <p:nvSpPr>
            <p:cNvPr id="37" name="Freeform: Shape 36">
              <a:extLst/>
            </p:cNvPr>
            <p:cNvSpPr/>
            <p:nvPr/>
          </p:nvSpPr>
          <p:spPr>
            <a:xfrm>
              <a:off x="4953384" y="3548442"/>
              <a:ext cx="3514165" cy="45719"/>
            </a:xfrm>
            <a:custGeom>
              <a:avLst/>
              <a:gdLst>
                <a:gd name="connsiteX0" fmla="*/ 0 w 2623060"/>
                <a:gd name="connsiteY0" fmla="*/ 0 h 0"/>
                <a:gd name="connsiteX1" fmla="*/ 2623060 w 2623060"/>
                <a:gd name="connsiteY1" fmla="*/ 0 h 0"/>
              </a:gdLst>
              <a:ahLst/>
              <a:cxnLst>
                <a:cxn ang="0">
                  <a:pos x="connsiteX0" y="connsiteY0"/>
                </a:cxn>
                <a:cxn ang="0">
                  <a:pos x="connsiteX1" y="connsiteY1"/>
                </a:cxn>
              </a:cxnLst>
              <a:rect l="l" t="t" r="r" b="b"/>
              <a:pathLst>
                <a:path w="2623060">
                  <a:moveTo>
                    <a:pt x="0" y="0"/>
                  </a:moveTo>
                  <a:lnTo>
                    <a:pt x="2623060" y="0"/>
                  </a:lnTo>
                </a:path>
              </a:pathLst>
            </a:custGeom>
            <a:noFill/>
            <a:ln w="9525">
              <a:solidFill>
                <a:schemeClr val="accent2">
                  <a:lumMod val="40000"/>
                  <a:lumOff val="60000"/>
                </a:schemeClr>
              </a:solidFill>
            </a:ln>
          </p:spPr>
          <p:txBody>
            <a:bodyPr rtlCol="0" anchor="ctr"/>
            <a:lstStyle/>
            <a:p>
              <a:pPr algn="ctr"/>
              <a:endParaRPr lang="en-US"/>
            </a:p>
          </p:txBody>
        </p:sp>
        <p:sp>
          <p:nvSpPr>
            <p:cNvPr id="39" name="Rectangle 38">
              <a:extLst/>
            </p:cNvPr>
            <p:cNvSpPr/>
            <p:nvPr/>
          </p:nvSpPr>
          <p:spPr>
            <a:xfrm>
              <a:off x="6313428" y="2825692"/>
              <a:ext cx="1208985" cy="769441"/>
            </a:xfrm>
            <a:prstGeom prst="rect">
              <a:avLst/>
            </a:prstGeom>
          </p:spPr>
          <p:txBody>
            <a:bodyPr wrap="none">
              <a:spAutoFit/>
            </a:bodyPr>
            <a:lstStyle/>
            <a:p>
              <a:pPr algn="r" defTabSz="914294"/>
              <a:r>
                <a:rPr lang="en-US" sz="4400" dirty="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44</a:t>
              </a:r>
              <a:r>
                <a:rPr lang="en-US" sz="3600" dirty="0">
                  <a:solidFill>
                    <a:schemeClr val="bg2"/>
                  </a:solidFill>
                  <a:ea typeface="Open Sans Semibold" panose="020B0706030804020204" pitchFamily="34" charset="0"/>
                  <a:cs typeface="Open Sans Semibold" panose="020B0706030804020204" pitchFamily="34" charset="0"/>
                </a:rPr>
                <a:t>%</a:t>
              </a:r>
            </a:p>
          </p:txBody>
        </p:sp>
      </p:grpSp>
      <p:sp>
        <p:nvSpPr>
          <p:cNvPr id="27" name="Text Placeholder 3"/>
          <p:cNvSpPr txBox="1">
            <a:spLocks/>
          </p:cNvSpPr>
          <p:nvPr/>
        </p:nvSpPr>
        <p:spPr>
          <a:xfrm>
            <a:off x="457200" y="801688"/>
            <a:ext cx="4801899" cy="193465"/>
          </a:xfrm>
          <a:prstGeom prst="rect">
            <a:avLst/>
          </a:prstGeom>
        </p:spPr>
        <p:txBody>
          <a:bodyPr/>
          <a:lstStyle>
            <a:lvl1pPr marL="0" indent="0" algn="l" defTabSz="685783"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46" indent="-171446" algn="l" defTabSz="685783"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189" indent="-171446" algn="l" defTabSz="685783"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31"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675" indent="-171446" algn="l" defTabSz="685783"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2"/>
                </a:solidFill>
              </a:rPr>
              <a:t>That’s 4+ new malware samples every second!</a:t>
            </a:r>
          </a:p>
        </p:txBody>
      </p:sp>
      <p:grpSp>
        <p:nvGrpSpPr>
          <p:cNvPr id="31" name="Group 30"/>
          <p:cNvGrpSpPr/>
          <p:nvPr/>
        </p:nvGrpSpPr>
        <p:grpSpPr>
          <a:xfrm>
            <a:off x="3383153" y="1642172"/>
            <a:ext cx="2585870" cy="2585870"/>
            <a:chOff x="8291513" y="1677988"/>
            <a:chExt cx="357187" cy="357187"/>
          </a:xfrm>
        </p:grpSpPr>
        <p:sp>
          <p:nvSpPr>
            <p:cNvPr id="32" name="Freeform 36"/>
            <p:cNvSpPr>
              <a:spLocks noChangeArrowheads="1"/>
            </p:cNvSpPr>
            <p:nvPr/>
          </p:nvSpPr>
          <p:spPr bwMode="auto">
            <a:xfrm>
              <a:off x="8307388" y="1695450"/>
              <a:ext cx="325437" cy="323850"/>
            </a:xfrm>
            <a:custGeom>
              <a:avLst/>
              <a:gdLst>
                <a:gd name="T0" fmla="*/ 453 w 906"/>
                <a:gd name="T1" fmla="*/ 0 h 898"/>
                <a:gd name="T2" fmla="*/ 453 w 906"/>
                <a:gd name="T3" fmla="*/ 0 h 898"/>
                <a:gd name="T4" fmla="*/ 0 w 906"/>
                <a:gd name="T5" fmla="*/ 447 h 898"/>
                <a:gd name="T6" fmla="*/ 453 w 906"/>
                <a:gd name="T7" fmla="*/ 897 h 898"/>
                <a:gd name="T8" fmla="*/ 905 w 906"/>
                <a:gd name="T9" fmla="*/ 447 h 898"/>
                <a:gd name="T10" fmla="*/ 453 w 906"/>
                <a:gd name="T11" fmla="*/ 0 h 898"/>
              </a:gdLst>
              <a:ahLst/>
              <a:cxnLst>
                <a:cxn ang="0">
                  <a:pos x="T0" y="T1"/>
                </a:cxn>
                <a:cxn ang="0">
                  <a:pos x="T2" y="T3"/>
                </a:cxn>
                <a:cxn ang="0">
                  <a:pos x="T4" y="T5"/>
                </a:cxn>
                <a:cxn ang="0">
                  <a:pos x="T6" y="T7"/>
                </a:cxn>
                <a:cxn ang="0">
                  <a:pos x="T8" y="T9"/>
                </a:cxn>
                <a:cxn ang="0">
                  <a:pos x="T10" y="T11"/>
                </a:cxn>
              </a:cxnLst>
              <a:rect l="0" t="0" r="r" b="b"/>
              <a:pathLst>
                <a:path w="906" h="898">
                  <a:moveTo>
                    <a:pt x="453" y="0"/>
                  </a:moveTo>
                  <a:lnTo>
                    <a:pt x="453" y="0"/>
                  </a:lnTo>
                  <a:cubicBezTo>
                    <a:pt x="205" y="0"/>
                    <a:pt x="0" y="200"/>
                    <a:pt x="0" y="447"/>
                  </a:cubicBezTo>
                  <a:cubicBezTo>
                    <a:pt x="0" y="693"/>
                    <a:pt x="205" y="897"/>
                    <a:pt x="453" y="897"/>
                  </a:cubicBezTo>
                  <a:cubicBezTo>
                    <a:pt x="700" y="897"/>
                    <a:pt x="905" y="693"/>
                    <a:pt x="905" y="447"/>
                  </a:cubicBezTo>
                  <a:cubicBezTo>
                    <a:pt x="905" y="200"/>
                    <a:pt x="700" y="0"/>
                    <a:pt x="453"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7"/>
            <p:cNvSpPr>
              <a:spLocks noChangeArrowheads="1"/>
            </p:cNvSpPr>
            <p:nvPr/>
          </p:nvSpPr>
          <p:spPr bwMode="auto">
            <a:xfrm>
              <a:off x="8470900" y="1685925"/>
              <a:ext cx="171450" cy="339725"/>
            </a:xfrm>
            <a:custGeom>
              <a:avLst/>
              <a:gdLst>
                <a:gd name="T0" fmla="*/ 0 w 476"/>
                <a:gd name="T1" fmla="*/ 943 h 944"/>
                <a:gd name="T2" fmla="*/ 0 w 476"/>
                <a:gd name="T3" fmla="*/ 943 h 944"/>
                <a:gd name="T4" fmla="*/ 475 w 476"/>
                <a:gd name="T5" fmla="*/ 470 h 944"/>
                <a:gd name="T6" fmla="*/ 0 w 476"/>
                <a:gd name="T7" fmla="*/ 0 h 944"/>
                <a:gd name="T8" fmla="*/ 0 w 476"/>
                <a:gd name="T9" fmla="*/ 943 h 944"/>
              </a:gdLst>
              <a:ahLst/>
              <a:cxnLst>
                <a:cxn ang="0">
                  <a:pos x="T0" y="T1"/>
                </a:cxn>
                <a:cxn ang="0">
                  <a:pos x="T2" y="T3"/>
                </a:cxn>
                <a:cxn ang="0">
                  <a:pos x="T4" y="T5"/>
                </a:cxn>
                <a:cxn ang="0">
                  <a:pos x="T6" y="T7"/>
                </a:cxn>
                <a:cxn ang="0">
                  <a:pos x="T8" y="T9"/>
                </a:cxn>
              </a:cxnLst>
              <a:rect l="0" t="0" r="r" b="b"/>
              <a:pathLst>
                <a:path w="476" h="944">
                  <a:moveTo>
                    <a:pt x="0" y="943"/>
                  </a:moveTo>
                  <a:lnTo>
                    <a:pt x="0" y="943"/>
                  </a:lnTo>
                  <a:cubicBezTo>
                    <a:pt x="263" y="943"/>
                    <a:pt x="475" y="732"/>
                    <a:pt x="475" y="470"/>
                  </a:cubicBezTo>
                  <a:cubicBezTo>
                    <a:pt x="475" y="211"/>
                    <a:pt x="263" y="0"/>
                    <a:pt x="0" y="0"/>
                  </a:cubicBezTo>
                  <a:lnTo>
                    <a:pt x="0" y="943"/>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8"/>
            <p:cNvSpPr>
              <a:spLocks noChangeArrowheads="1"/>
            </p:cNvSpPr>
            <p:nvPr/>
          </p:nvSpPr>
          <p:spPr bwMode="auto">
            <a:xfrm>
              <a:off x="8421688" y="1730375"/>
              <a:ext cx="95250" cy="60325"/>
            </a:xfrm>
            <a:custGeom>
              <a:avLst/>
              <a:gdLst>
                <a:gd name="T0" fmla="*/ 134 w 264"/>
                <a:gd name="T1" fmla="*/ 47 h 169"/>
                <a:gd name="T2" fmla="*/ 134 w 264"/>
                <a:gd name="T3" fmla="*/ 47 h 169"/>
                <a:gd name="T4" fmla="*/ 216 w 264"/>
                <a:gd name="T5" fmla="*/ 133 h 169"/>
                <a:gd name="T6" fmla="*/ 216 w 264"/>
                <a:gd name="T7" fmla="*/ 168 h 169"/>
                <a:gd name="T8" fmla="*/ 263 w 264"/>
                <a:gd name="T9" fmla="*/ 121 h 169"/>
                <a:gd name="T10" fmla="*/ 134 w 264"/>
                <a:gd name="T11" fmla="*/ 0 h 169"/>
                <a:gd name="T12" fmla="*/ 0 w 264"/>
                <a:gd name="T13" fmla="*/ 133 h 169"/>
                <a:gd name="T14" fmla="*/ 47 w 264"/>
                <a:gd name="T15" fmla="*/ 133 h 169"/>
                <a:gd name="T16" fmla="*/ 134 w 264"/>
                <a:gd name="T17" fmla="*/ 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69">
                  <a:moveTo>
                    <a:pt x="134" y="47"/>
                  </a:moveTo>
                  <a:lnTo>
                    <a:pt x="134" y="47"/>
                  </a:lnTo>
                  <a:cubicBezTo>
                    <a:pt x="181" y="47"/>
                    <a:pt x="216" y="86"/>
                    <a:pt x="216" y="133"/>
                  </a:cubicBezTo>
                  <a:cubicBezTo>
                    <a:pt x="216" y="168"/>
                    <a:pt x="216" y="168"/>
                    <a:pt x="216" y="168"/>
                  </a:cubicBezTo>
                  <a:cubicBezTo>
                    <a:pt x="263" y="121"/>
                    <a:pt x="263" y="121"/>
                    <a:pt x="263" y="121"/>
                  </a:cubicBezTo>
                  <a:cubicBezTo>
                    <a:pt x="259" y="55"/>
                    <a:pt x="200" y="0"/>
                    <a:pt x="134" y="0"/>
                  </a:cubicBezTo>
                  <a:cubicBezTo>
                    <a:pt x="59" y="0"/>
                    <a:pt x="0" y="59"/>
                    <a:pt x="0" y="133"/>
                  </a:cubicBezTo>
                  <a:cubicBezTo>
                    <a:pt x="47" y="133"/>
                    <a:pt x="47" y="133"/>
                    <a:pt x="47" y="133"/>
                  </a:cubicBezTo>
                  <a:cubicBezTo>
                    <a:pt x="47" y="86"/>
                    <a:pt x="86" y="47"/>
                    <a:pt x="134" y="4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9"/>
            <p:cNvSpPr>
              <a:spLocks noChangeArrowheads="1"/>
            </p:cNvSpPr>
            <p:nvPr/>
          </p:nvSpPr>
          <p:spPr bwMode="auto">
            <a:xfrm>
              <a:off x="8412163" y="1785938"/>
              <a:ext cx="176212" cy="142875"/>
            </a:xfrm>
            <a:custGeom>
              <a:avLst/>
              <a:gdLst>
                <a:gd name="T0" fmla="*/ 323 w 489"/>
                <a:gd name="T1" fmla="*/ 254 h 396"/>
                <a:gd name="T2" fmla="*/ 323 w 489"/>
                <a:gd name="T3" fmla="*/ 223 h 396"/>
                <a:gd name="T4" fmla="*/ 476 w 489"/>
                <a:gd name="T5" fmla="*/ 223 h 396"/>
                <a:gd name="T6" fmla="*/ 476 w 489"/>
                <a:gd name="T7" fmla="*/ 176 h 396"/>
                <a:gd name="T8" fmla="*/ 323 w 489"/>
                <a:gd name="T9" fmla="*/ 176 h 396"/>
                <a:gd name="T10" fmla="*/ 323 w 489"/>
                <a:gd name="T11" fmla="*/ 145 h 396"/>
                <a:gd name="T12" fmla="*/ 390 w 489"/>
                <a:gd name="T13" fmla="*/ 133 h 396"/>
                <a:gd name="T14" fmla="*/ 488 w 489"/>
                <a:gd name="T15" fmla="*/ 35 h 396"/>
                <a:gd name="T16" fmla="*/ 457 w 489"/>
                <a:gd name="T17" fmla="*/ 0 h 396"/>
                <a:gd name="T18" fmla="*/ 370 w 489"/>
                <a:gd name="T19" fmla="*/ 90 h 396"/>
                <a:gd name="T20" fmla="*/ 323 w 489"/>
                <a:gd name="T21" fmla="*/ 98 h 396"/>
                <a:gd name="T22" fmla="*/ 323 w 489"/>
                <a:gd name="T23" fmla="*/ 47 h 396"/>
                <a:gd name="T24" fmla="*/ 291 w 489"/>
                <a:gd name="T25" fmla="*/ 47 h 396"/>
                <a:gd name="T26" fmla="*/ 291 w 489"/>
                <a:gd name="T27" fmla="*/ 35 h 396"/>
                <a:gd name="T28" fmla="*/ 0 w 489"/>
                <a:gd name="T29" fmla="*/ 325 h 396"/>
                <a:gd name="T30" fmla="*/ 0 w 489"/>
                <a:gd name="T31" fmla="*/ 391 h 396"/>
                <a:gd name="T32" fmla="*/ 323 w 489"/>
                <a:gd name="T33" fmla="*/ 391 h 396"/>
                <a:gd name="T34" fmla="*/ 323 w 489"/>
                <a:gd name="T35" fmla="*/ 301 h 396"/>
                <a:gd name="T36" fmla="*/ 370 w 489"/>
                <a:gd name="T37" fmla="*/ 309 h 396"/>
                <a:gd name="T38" fmla="*/ 457 w 489"/>
                <a:gd name="T39" fmla="*/ 395 h 396"/>
                <a:gd name="T40" fmla="*/ 488 w 489"/>
                <a:gd name="T41" fmla="*/ 364 h 396"/>
                <a:gd name="T42" fmla="*/ 390 w 489"/>
                <a:gd name="T43" fmla="*/ 266 h 396"/>
                <a:gd name="T44" fmla="*/ 323 w 489"/>
                <a:gd name="T45" fmla="*/ 25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396">
                  <a:moveTo>
                    <a:pt x="323" y="254"/>
                  </a:moveTo>
                  <a:lnTo>
                    <a:pt x="323" y="223"/>
                  </a:lnTo>
                  <a:lnTo>
                    <a:pt x="476" y="223"/>
                  </a:lnTo>
                  <a:lnTo>
                    <a:pt x="476" y="176"/>
                  </a:lnTo>
                  <a:lnTo>
                    <a:pt x="323" y="176"/>
                  </a:lnTo>
                  <a:lnTo>
                    <a:pt x="323" y="145"/>
                  </a:lnTo>
                  <a:lnTo>
                    <a:pt x="390" y="133"/>
                  </a:lnTo>
                  <a:lnTo>
                    <a:pt x="488" y="35"/>
                  </a:lnTo>
                  <a:lnTo>
                    <a:pt x="457" y="0"/>
                  </a:lnTo>
                  <a:lnTo>
                    <a:pt x="370" y="90"/>
                  </a:lnTo>
                  <a:lnTo>
                    <a:pt x="323" y="98"/>
                  </a:lnTo>
                  <a:lnTo>
                    <a:pt x="323" y="47"/>
                  </a:lnTo>
                  <a:lnTo>
                    <a:pt x="291" y="47"/>
                  </a:lnTo>
                  <a:lnTo>
                    <a:pt x="291" y="35"/>
                  </a:lnTo>
                  <a:lnTo>
                    <a:pt x="0" y="325"/>
                  </a:lnTo>
                  <a:lnTo>
                    <a:pt x="0" y="391"/>
                  </a:lnTo>
                  <a:lnTo>
                    <a:pt x="323" y="391"/>
                  </a:lnTo>
                  <a:lnTo>
                    <a:pt x="323" y="301"/>
                  </a:lnTo>
                  <a:lnTo>
                    <a:pt x="370" y="309"/>
                  </a:lnTo>
                  <a:lnTo>
                    <a:pt x="457" y="395"/>
                  </a:lnTo>
                  <a:lnTo>
                    <a:pt x="488" y="364"/>
                  </a:lnTo>
                  <a:lnTo>
                    <a:pt x="390" y="266"/>
                  </a:lnTo>
                  <a:lnTo>
                    <a:pt x="323" y="25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40"/>
            <p:cNvSpPr>
              <a:spLocks noChangeArrowheads="1"/>
            </p:cNvSpPr>
            <p:nvPr/>
          </p:nvSpPr>
          <p:spPr bwMode="auto">
            <a:xfrm>
              <a:off x="8350250" y="1785938"/>
              <a:ext cx="139700" cy="142875"/>
            </a:xfrm>
            <a:custGeom>
              <a:avLst/>
              <a:gdLst>
                <a:gd name="T0" fmla="*/ 103 w 387"/>
                <a:gd name="T1" fmla="*/ 266 h 396"/>
                <a:gd name="T2" fmla="*/ 0 w 387"/>
                <a:gd name="T3" fmla="*/ 364 h 396"/>
                <a:gd name="T4" fmla="*/ 36 w 387"/>
                <a:gd name="T5" fmla="*/ 395 h 396"/>
                <a:gd name="T6" fmla="*/ 122 w 387"/>
                <a:gd name="T7" fmla="*/ 309 h 396"/>
                <a:gd name="T8" fmla="*/ 122 w 387"/>
                <a:gd name="T9" fmla="*/ 309 h 396"/>
                <a:gd name="T10" fmla="*/ 386 w 387"/>
                <a:gd name="T11" fmla="*/ 47 h 396"/>
                <a:gd name="T12" fmla="*/ 173 w 387"/>
                <a:gd name="T13" fmla="*/ 47 h 396"/>
                <a:gd name="T14" fmla="*/ 173 w 387"/>
                <a:gd name="T15" fmla="*/ 98 h 396"/>
                <a:gd name="T16" fmla="*/ 122 w 387"/>
                <a:gd name="T17" fmla="*/ 90 h 396"/>
                <a:gd name="T18" fmla="*/ 36 w 387"/>
                <a:gd name="T19" fmla="*/ 0 h 396"/>
                <a:gd name="T20" fmla="*/ 0 w 387"/>
                <a:gd name="T21" fmla="*/ 35 h 396"/>
                <a:gd name="T22" fmla="*/ 103 w 387"/>
                <a:gd name="T23" fmla="*/ 133 h 396"/>
                <a:gd name="T24" fmla="*/ 173 w 387"/>
                <a:gd name="T25" fmla="*/ 145 h 396"/>
                <a:gd name="T26" fmla="*/ 173 w 387"/>
                <a:gd name="T27" fmla="*/ 176 h 396"/>
                <a:gd name="T28" fmla="*/ 20 w 387"/>
                <a:gd name="T29" fmla="*/ 176 h 396"/>
                <a:gd name="T30" fmla="*/ 20 w 387"/>
                <a:gd name="T31" fmla="*/ 223 h 396"/>
                <a:gd name="T32" fmla="*/ 173 w 387"/>
                <a:gd name="T33" fmla="*/ 223 h 396"/>
                <a:gd name="T34" fmla="*/ 173 w 387"/>
                <a:gd name="T35" fmla="*/ 254 h 396"/>
                <a:gd name="T36" fmla="*/ 103 w 387"/>
                <a:gd name="T37" fmla="*/ 2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396">
                  <a:moveTo>
                    <a:pt x="103" y="266"/>
                  </a:moveTo>
                  <a:lnTo>
                    <a:pt x="0" y="364"/>
                  </a:lnTo>
                  <a:lnTo>
                    <a:pt x="36" y="395"/>
                  </a:lnTo>
                  <a:lnTo>
                    <a:pt x="122" y="309"/>
                  </a:lnTo>
                  <a:lnTo>
                    <a:pt x="122" y="309"/>
                  </a:lnTo>
                  <a:lnTo>
                    <a:pt x="386" y="47"/>
                  </a:lnTo>
                  <a:lnTo>
                    <a:pt x="173" y="47"/>
                  </a:lnTo>
                  <a:lnTo>
                    <a:pt x="173" y="98"/>
                  </a:lnTo>
                  <a:lnTo>
                    <a:pt x="122" y="90"/>
                  </a:lnTo>
                  <a:lnTo>
                    <a:pt x="36" y="0"/>
                  </a:lnTo>
                  <a:lnTo>
                    <a:pt x="0" y="35"/>
                  </a:lnTo>
                  <a:lnTo>
                    <a:pt x="103" y="133"/>
                  </a:lnTo>
                  <a:lnTo>
                    <a:pt x="173" y="145"/>
                  </a:lnTo>
                  <a:lnTo>
                    <a:pt x="173" y="176"/>
                  </a:lnTo>
                  <a:lnTo>
                    <a:pt x="20" y="176"/>
                  </a:lnTo>
                  <a:lnTo>
                    <a:pt x="20" y="223"/>
                  </a:lnTo>
                  <a:lnTo>
                    <a:pt x="173" y="223"/>
                  </a:lnTo>
                  <a:lnTo>
                    <a:pt x="173" y="254"/>
                  </a:lnTo>
                  <a:lnTo>
                    <a:pt x="103" y="266"/>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41"/>
            <p:cNvSpPr>
              <a:spLocks noChangeArrowheads="1"/>
            </p:cNvSpPr>
            <p:nvPr/>
          </p:nvSpPr>
          <p:spPr bwMode="auto">
            <a:xfrm>
              <a:off x="8291513" y="1677988"/>
              <a:ext cx="357187"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47 h 992"/>
                <a:gd name="T14" fmla="*/ 496 w 992"/>
                <a:gd name="T15" fmla="*/ 47 h 992"/>
                <a:gd name="T16" fmla="*/ 798 w 992"/>
                <a:gd name="T17" fmla="*/ 161 h 992"/>
                <a:gd name="T18" fmla="*/ 161 w 992"/>
                <a:gd name="T19" fmla="*/ 795 h 992"/>
                <a:gd name="T20" fmla="*/ 43 w 992"/>
                <a:gd name="T21" fmla="*/ 494 h 992"/>
                <a:gd name="T22" fmla="*/ 496 w 992"/>
                <a:gd name="T23" fmla="*/ 47 h 992"/>
                <a:gd name="T24" fmla="*/ 496 w 992"/>
                <a:gd name="T25" fmla="*/ 944 h 992"/>
                <a:gd name="T26" fmla="*/ 496 w 992"/>
                <a:gd name="T27" fmla="*/ 944 h 992"/>
                <a:gd name="T28" fmla="*/ 193 w 992"/>
                <a:gd name="T29" fmla="*/ 826 h 992"/>
                <a:gd name="T30" fmla="*/ 830 w 992"/>
                <a:gd name="T31" fmla="*/ 196 h 992"/>
                <a:gd name="T32" fmla="*/ 948 w 992"/>
                <a:gd name="T33" fmla="*/ 494 h 992"/>
                <a:gd name="T34" fmla="*/ 496 w 992"/>
                <a:gd name="T35"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47"/>
                  </a:moveTo>
                  <a:lnTo>
                    <a:pt x="496" y="47"/>
                  </a:lnTo>
                  <a:cubicBezTo>
                    <a:pt x="610" y="47"/>
                    <a:pt x="716" y="90"/>
                    <a:pt x="798" y="161"/>
                  </a:cubicBezTo>
                  <a:cubicBezTo>
                    <a:pt x="161" y="795"/>
                    <a:pt x="161" y="795"/>
                    <a:pt x="161" y="795"/>
                  </a:cubicBezTo>
                  <a:cubicBezTo>
                    <a:pt x="91" y="717"/>
                    <a:pt x="43" y="611"/>
                    <a:pt x="43" y="494"/>
                  </a:cubicBezTo>
                  <a:cubicBezTo>
                    <a:pt x="43" y="247"/>
                    <a:pt x="248" y="47"/>
                    <a:pt x="496" y="47"/>
                  </a:cubicBezTo>
                  <a:close/>
                  <a:moveTo>
                    <a:pt x="496" y="944"/>
                  </a:moveTo>
                  <a:lnTo>
                    <a:pt x="496" y="944"/>
                  </a:lnTo>
                  <a:cubicBezTo>
                    <a:pt x="382" y="944"/>
                    <a:pt x="275" y="901"/>
                    <a:pt x="193" y="826"/>
                  </a:cubicBezTo>
                  <a:cubicBezTo>
                    <a:pt x="830" y="196"/>
                    <a:pt x="830" y="196"/>
                    <a:pt x="830" y="196"/>
                  </a:cubicBezTo>
                  <a:cubicBezTo>
                    <a:pt x="901" y="274"/>
                    <a:pt x="948" y="380"/>
                    <a:pt x="948" y="494"/>
                  </a:cubicBezTo>
                  <a:cubicBezTo>
                    <a:pt x="948" y="740"/>
                    <a:pt x="743" y="944"/>
                    <a:pt x="496" y="9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0" name="Arrow: Down 49">
            <a:extLst/>
          </p:cNvPr>
          <p:cNvSpPr/>
          <p:nvPr/>
        </p:nvSpPr>
        <p:spPr>
          <a:xfrm rot="10800000">
            <a:off x="8087794" y="1385674"/>
            <a:ext cx="543968" cy="821248"/>
          </a:xfrm>
          <a:prstGeom prst="downArrow">
            <a:avLst/>
          </a:prstGeom>
          <a:solidFill>
            <a:srgbClr val="C0181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p>
        </p:txBody>
      </p:sp>
    </p:spTree>
    <p:extLst>
      <p:ext uri="{BB962C8B-B14F-4D97-AF65-F5344CB8AC3E}">
        <p14:creationId xmlns:p14="http://schemas.microsoft.com/office/powerpoint/2010/main" val="250156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294"/>
          <p:cNvSpPr/>
          <p:nvPr/>
        </p:nvSpPr>
        <p:spPr>
          <a:xfrm>
            <a:off x="-1621" y="1921532"/>
            <a:ext cx="9144000" cy="1860054"/>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3" name="Title 12"/>
          <p:cNvSpPr>
            <a:spLocks noGrp="1"/>
          </p:cNvSpPr>
          <p:nvPr>
            <p:ph type="title"/>
          </p:nvPr>
        </p:nvSpPr>
        <p:spPr/>
        <p:txBody>
          <a:bodyPr/>
          <a:lstStyle/>
          <a:p>
            <a:r>
              <a:rPr lang="en-US" dirty="0"/>
              <a:t>Growth of Cybercrime </a:t>
            </a:r>
          </a:p>
        </p:txBody>
      </p:sp>
      <p:sp>
        <p:nvSpPr>
          <p:cNvPr id="14" name="Content Placeholder 13"/>
          <p:cNvSpPr>
            <a:spLocks noGrp="1"/>
          </p:cNvSpPr>
          <p:nvPr>
            <p:ph idx="1"/>
          </p:nvPr>
        </p:nvSpPr>
        <p:spPr>
          <a:xfrm>
            <a:off x="457201" y="1297875"/>
            <a:ext cx="8119532" cy="554819"/>
          </a:xfrm>
        </p:spPr>
        <p:txBody>
          <a:bodyPr/>
          <a:lstStyle/>
          <a:p>
            <a:pPr>
              <a:spcBef>
                <a:spcPts val="0"/>
              </a:spcBef>
            </a:pPr>
            <a:r>
              <a:rPr lang="en-US" dirty="0"/>
              <a:t>Every second </a:t>
            </a:r>
            <a:r>
              <a:rPr lang="en-US" b="1" dirty="0">
                <a:solidFill>
                  <a:srgbClr val="C00000"/>
                </a:solidFill>
              </a:rPr>
              <a:t>12 people </a:t>
            </a:r>
            <a:r>
              <a:rPr lang="en-US" dirty="0"/>
              <a:t>online become a victim of cybercrime, totaling more than </a:t>
            </a:r>
            <a:br>
              <a:rPr lang="en-US" dirty="0"/>
            </a:br>
            <a:r>
              <a:rPr lang="en-US" b="1" dirty="0">
                <a:solidFill>
                  <a:srgbClr val="C00000"/>
                </a:solidFill>
              </a:rPr>
              <a:t>1 million victims around the world every day.</a:t>
            </a:r>
          </a:p>
          <a:p>
            <a:pPr>
              <a:spcBef>
                <a:spcPts val="0"/>
              </a:spcBef>
            </a:pPr>
            <a:endParaRPr lang="en-US" dirty="0">
              <a:solidFill>
                <a:srgbClr val="C00000"/>
              </a:solidFill>
            </a:endParaRPr>
          </a:p>
        </p:txBody>
      </p:sp>
      <p:sp>
        <p:nvSpPr>
          <p:cNvPr id="4" name="Slide Number Placeholder 3"/>
          <p:cNvSpPr>
            <a:spLocks noGrp="1"/>
          </p:cNvSpPr>
          <p:nvPr>
            <p:ph type="sldNum" sz="quarter" idx="4"/>
          </p:nvPr>
        </p:nvSpPr>
        <p:spPr/>
        <p:txBody>
          <a:bodyPr/>
          <a:lstStyle/>
          <a:p>
            <a:fld id="{EEB8B06D-99A5-468B-806E-293788FE9637}" type="slidenum">
              <a:rPr lang="en-US" smtClean="0">
                <a:solidFill>
                  <a:srgbClr val="727478"/>
                </a:solidFill>
              </a:rPr>
              <a:pPr/>
              <a:t>6</a:t>
            </a:fld>
            <a:endParaRPr lang="en-US" dirty="0">
              <a:solidFill>
                <a:srgbClr val="727478"/>
              </a:solidFill>
            </a:endParaRPr>
          </a:p>
        </p:txBody>
      </p:sp>
      <p:sp>
        <p:nvSpPr>
          <p:cNvPr id="16" name="Text Placeholder 15"/>
          <p:cNvSpPr>
            <a:spLocks noGrp="1"/>
          </p:cNvSpPr>
          <p:nvPr>
            <p:ph type="body" sz="quarter" idx="22"/>
          </p:nvPr>
        </p:nvSpPr>
        <p:spPr>
          <a:xfrm>
            <a:off x="457202" y="4724161"/>
            <a:ext cx="6804025" cy="152400"/>
          </a:xfrm>
        </p:spPr>
        <p:txBody>
          <a:bodyPr/>
          <a:lstStyle/>
          <a:p>
            <a:r>
              <a:rPr lang="en-US" sz="800" dirty="0"/>
              <a:t>Source: </a:t>
            </a:r>
            <a:r>
              <a:rPr lang="en-US" sz="800" dirty="0">
                <a:hlinkClick r:id="rId2"/>
              </a:rPr>
              <a:t>http://securityaffairs.co/wordpress/50680/cyber-crime/global-cost-of-cybercrime.html</a:t>
            </a:r>
            <a:r>
              <a:rPr lang="en-US" sz="800" dirty="0"/>
              <a:t> </a:t>
            </a:r>
          </a:p>
        </p:txBody>
      </p:sp>
      <p:sp>
        <p:nvSpPr>
          <p:cNvPr id="18" name="Rectangle 17"/>
          <p:cNvSpPr/>
          <p:nvPr/>
        </p:nvSpPr>
        <p:spPr>
          <a:xfrm>
            <a:off x="7030636" y="3268897"/>
            <a:ext cx="1898484" cy="338554"/>
          </a:xfrm>
          <a:prstGeom prst="rect">
            <a:avLst/>
          </a:prstGeom>
        </p:spPr>
        <p:txBody>
          <a:bodyPr wrap="square">
            <a:spAutoFit/>
          </a:bodyPr>
          <a:lstStyle/>
          <a:p>
            <a:pPr defTabSz="914316"/>
            <a:r>
              <a:rPr lang="en-US" sz="1600" b="1" dirty="0">
                <a:solidFill>
                  <a:srgbClr val="C00000"/>
                </a:solidFill>
              </a:rPr>
              <a:t>$158 billion</a:t>
            </a:r>
            <a:endParaRPr lang="en-US" sz="1600" dirty="0">
              <a:solidFill>
                <a:srgbClr val="53565A"/>
              </a:solidFill>
            </a:endParaRPr>
          </a:p>
        </p:txBody>
      </p:sp>
      <p:grpSp>
        <p:nvGrpSpPr>
          <p:cNvPr id="15" name="Group 14"/>
          <p:cNvGrpSpPr/>
          <p:nvPr/>
        </p:nvGrpSpPr>
        <p:grpSpPr>
          <a:xfrm>
            <a:off x="801784" y="2147967"/>
            <a:ext cx="1286170" cy="1381835"/>
            <a:chOff x="7458384" y="1651942"/>
            <a:chExt cx="384175" cy="412750"/>
          </a:xfrm>
        </p:grpSpPr>
        <p:sp>
          <p:nvSpPr>
            <p:cNvPr id="1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 name="Freeform 167"/>
          <p:cNvSpPr>
            <a:spLocks noEditPoints="1"/>
          </p:cNvSpPr>
          <p:nvPr/>
        </p:nvSpPr>
        <p:spPr bwMode="auto">
          <a:xfrm>
            <a:off x="2754366" y="2165727"/>
            <a:ext cx="325438" cy="352425"/>
          </a:xfrm>
          <a:custGeom>
            <a:avLst/>
            <a:gdLst>
              <a:gd name="T0" fmla="*/ 631 w 823"/>
              <a:gd name="T1" fmla="*/ 602 h 890"/>
              <a:gd name="T2" fmla="*/ 548 w 823"/>
              <a:gd name="T3" fmla="*/ 587 h 890"/>
              <a:gd name="T4" fmla="*/ 519 w 823"/>
              <a:gd name="T5" fmla="*/ 496 h 890"/>
              <a:gd name="T6" fmla="*/ 580 w 823"/>
              <a:gd name="T7" fmla="*/ 382 h 890"/>
              <a:gd name="T8" fmla="*/ 662 w 823"/>
              <a:gd name="T9" fmla="*/ 341 h 890"/>
              <a:gd name="T10" fmla="*/ 414 w 823"/>
              <a:gd name="T11" fmla="*/ 0 h 890"/>
              <a:gd name="T12" fmla="*/ 182 w 823"/>
              <a:gd name="T13" fmla="*/ 458 h 890"/>
              <a:gd name="T14" fmla="*/ 270 w 823"/>
              <a:gd name="T15" fmla="*/ 440 h 890"/>
              <a:gd name="T16" fmla="*/ 303 w 823"/>
              <a:gd name="T17" fmla="*/ 498 h 890"/>
              <a:gd name="T18" fmla="*/ 193 w 823"/>
              <a:gd name="T19" fmla="*/ 615 h 890"/>
              <a:gd name="T20" fmla="*/ 78 w 823"/>
              <a:gd name="T21" fmla="*/ 635 h 890"/>
              <a:gd name="T22" fmla="*/ 823 w 823"/>
              <a:gd name="T23" fmla="*/ 890 h 890"/>
              <a:gd name="T24" fmla="*/ 555 w 823"/>
              <a:gd name="T25" fmla="*/ 381 h 890"/>
              <a:gd name="T26" fmla="*/ 413 w 823"/>
              <a:gd name="T27" fmla="*/ 534 h 890"/>
              <a:gd name="T28" fmla="*/ 270 w 823"/>
              <a:gd name="T29" fmla="*/ 384 h 890"/>
              <a:gd name="T30" fmla="*/ 257 w 823"/>
              <a:gd name="T31" fmla="*/ 333 h 890"/>
              <a:gd name="T32" fmla="*/ 558 w 823"/>
              <a:gd name="T33" fmla="*/ 181 h 890"/>
              <a:gd name="T34" fmla="*/ 556 w 823"/>
              <a:gd name="T35" fmla="*/ 381 h 890"/>
              <a:gd name="T36" fmla="*/ 201 w 823"/>
              <a:gd name="T37" fmla="*/ 440 h 890"/>
              <a:gd name="T38" fmla="*/ 414 w 823"/>
              <a:gd name="T39" fmla="*/ 24 h 890"/>
              <a:gd name="T40" fmla="*/ 640 w 823"/>
              <a:gd name="T41" fmla="*/ 332 h 890"/>
              <a:gd name="T42" fmla="*/ 591 w 823"/>
              <a:gd name="T43" fmla="*/ 159 h 890"/>
              <a:gd name="T44" fmla="*/ 567 w 823"/>
              <a:gd name="T45" fmla="*/ 158 h 890"/>
              <a:gd name="T46" fmla="*/ 252 w 823"/>
              <a:gd name="T47" fmla="*/ 300 h 890"/>
              <a:gd name="T48" fmla="*/ 232 w 823"/>
              <a:gd name="T49" fmla="*/ 327 h 890"/>
              <a:gd name="T50" fmla="*/ 260 w 823"/>
              <a:gd name="T51" fmla="*/ 419 h 890"/>
              <a:gd name="T52" fmla="*/ 631 w 823"/>
              <a:gd name="T53" fmla="*/ 708 h 890"/>
              <a:gd name="T54" fmla="*/ 193 w 823"/>
              <a:gd name="T55" fmla="*/ 639 h 890"/>
              <a:gd name="T56" fmla="*/ 286 w 823"/>
              <a:gd name="T57" fmla="*/ 608 h 890"/>
              <a:gd name="T58" fmla="*/ 324 w 823"/>
              <a:gd name="T59" fmla="*/ 515 h 890"/>
              <a:gd name="T60" fmla="*/ 414 w 823"/>
              <a:gd name="T61" fmla="*/ 557 h 890"/>
              <a:gd name="T62" fmla="*/ 530 w 823"/>
              <a:gd name="T63" fmla="*/ 603 h 890"/>
              <a:gd name="T64" fmla="*/ 629 w 823"/>
              <a:gd name="T65" fmla="*/ 639 h 890"/>
              <a:gd name="T66" fmla="*/ 631 w 823"/>
              <a:gd name="T67" fmla="*/ 708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3" h="890">
                <a:moveTo>
                  <a:pt x="746" y="635"/>
                </a:moveTo>
                <a:cubicBezTo>
                  <a:pt x="631" y="602"/>
                  <a:pt x="631" y="602"/>
                  <a:pt x="631" y="602"/>
                </a:cubicBezTo>
                <a:cubicBezTo>
                  <a:pt x="631" y="615"/>
                  <a:pt x="631" y="615"/>
                  <a:pt x="631" y="615"/>
                </a:cubicBezTo>
                <a:cubicBezTo>
                  <a:pt x="548" y="587"/>
                  <a:pt x="548" y="587"/>
                  <a:pt x="548" y="587"/>
                </a:cubicBezTo>
                <a:cubicBezTo>
                  <a:pt x="542" y="575"/>
                  <a:pt x="521" y="534"/>
                  <a:pt x="520" y="498"/>
                </a:cubicBezTo>
                <a:cubicBezTo>
                  <a:pt x="520" y="498"/>
                  <a:pt x="520" y="497"/>
                  <a:pt x="519" y="496"/>
                </a:cubicBezTo>
                <a:cubicBezTo>
                  <a:pt x="540" y="472"/>
                  <a:pt x="560" y="438"/>
                  <a:pt x="577" y="390"/>
                </a:cubicBezTo>
                <a:cubicBezTo>
                  <a:pt x="577" y="388"/>
                  <a:pt x="578" y="386"/>
                  <a:pt x="580" y="382"/>
                </a:cubicBezTo>
                <a:cubicBezTo>
                  <a:pt x="662" y="348"/>
                  <a:pt x="662" y="348"/>
                  <a:pt x="662" y="348"/>
                </a:cubicBezTo>
                <a:cubicBezTo>
                  <a:pt x="662" y="341"/>
                  <a:pt x="662" y="341"/>
                  <a:pt x="662" y="341"/>
                </a:cubicBezTo>
                <a:cubicBezTo>
                  <a:pt x="669" y="206"/>
                  <a:pt x="648" y="119"/>
                  <a:pt x="597" y="65"/>
                </a:cubicBezTo>
                <a:cubicBezTo>
                  <a:pt x="556" y="21"/>
                  <a:pt x="496" y="0"/>
                  <a:pt x="414" y="0"/>
                </a:cubicBezTo>
                <a:cubicBezTo>
                  <a:pt x="320" y="0"/>
                  <a:pt x="249" y="31"/>
                  <a:pt x="204" y="92"/>
                </a:cubicBezTo>
                <a:cubicBezTo>
                  <a:pt x="144" y="173"/>
                  <a:pt x="136" y="307"/>
                  <a:pt x="182" y="458"/>
                </a:cubicBezTo>
                <a:cubicBezTo>
                  <a:pt x="186" y="470"/>
                  <a:pt x="186" y="470"/>
                  <a:pt x="186" y="470"/>
                </a:cubicBezTo>
                <a:cubicBezTo>
                  <a:pt x="270" y="440"/>
                  <a:pt x="270" y="440"/>
                  <a:pt x="270" y="440"/>
                </a:cubicBezTo>
                <a:cubicBezTo>
                  <a:pt x="281" y="461"/>
                  <a:pt x="292" y="479"/>
                  <a:pt x="304" y="493"/>
                </a:cubicBezTo>
                <a:cubicBezTo>
                  <a:pt x="303" y="495"/>
                  <a:pt x="303" y="496"/>
                  <a:pt x="303" y="498"/>
                </a:cubicBezTo>
                <a:cubicBezTo>
                  <a:pt x="302" y="533"/>
                  <a:pt x="281" y="575"/>
                  <a:pt x="274" y="587"/>
                </a:cubicBezTo>
                <a:cubicBezTo>
                  <a:pt x="193" y="615"/>
                  <a:pt x="193" y="615"/>
                  <a:pt x="193" y="615"/>
                </a:cubicBezTo>
                <a:cubicBezTo>
                  <a:pt x="193" y="602"/>
                  <a:pt x="193" y="602"/>
                  <a:pt x="193" y="602"/>
                </a:cubicBezTo>
                <a:cubicBezTo>
                  <a:pt x="78" y="635"/>
                  <a:pt x="78" y="635"/>
                  <a:pt x="78" y="635"/>
                </a:cubicBezTo>
                <a:cubicBezTo>
                  <a:pt x="0" y="890"/>
                  <a:pt x="0" y="890"/>
                  <a:pt x="0" y="890"/>
                </a:cubicBezTo>
                <a:cubicBezTo>
                  <a:pt x="823" y="890"/>
                  <a:pt x="823" y="890"/>
                  <a:pt x="823" y="890"/>
                </a:cubicBezTo>
                <a:cubicBezTo>
                  <a:pt x="746" y="635"/>
                  <a:pt x="746" y="635"/>
                  <a:pt x="746" y="635"/>
                </a:cubicBezTo>
                <a:moveTo>
                  <a:pt x="555" y="381"/>
                </a:moveTo>
                <a:cubicBezTo>
                  <a:pt x="502" y="534"/>
                  <a:pt x="417" y="534"/>
                  <a:pt x="414" y="534"/>
                </a:cubicBezTo>
                <a:cubicBezTo>
                  <a:pt x="413" y="534"/>
                  <a:pt x="413" y="534"/>
                  <a:pt x="413" y="534"/>
                </a:cubicBezTo>
                <a:cubicBezTo>
                  <a:pt x="413" y="534"/>
                  <a:pt x="413" y="534"/>
                  <a:pt x="413" y="534"/>
                </a:cubicBezTo>
                <a:cubicBezTo>
                  <a:pt x="412" y="534"/>
                  <a:pt x="327" y="537"/>
                  <a:pt x="270" y="384"/>
                </a:cubicBezTo>
                <a:cubicBezTo>
                  <a:pt x="270" y="383"/>
                  <a:pt x="270" y="383"/>
                  <a:pt x="270" y="383"/>
                </a:cubicBezTo>
                <a:cubicBezTo>
                  <a:pt x="270" y="382"/>
                  <a:pt x="262" y="366"/>
                  <a:pt x="257" y="333"/>
                </a:cubicBezTo>
                <a:cubicBezTo>
                  <a:pt x="258" y="333"/>
                  <a:pt x="258" y="333"/>
                  <a:pt x="258" y="333"/>
                </a:cubicBezTo>
                <a:cubicBezTo>
                  <a:pt x="353" y="192"/>
                  <a:pt x="446" y="181"/>
                  <a:pt x="558" y="181"/>
                </a:cubicBezTo>
                <a:cubicBezTo>
                  <a:pt x="570" y="181"/>
                  <a:pt x="570" y="181"/>
                  <a:pt x="570" y="181"/>
                </a:cubicBezTo>
                <a:cubicBezTo>
                  <a:pt x="583" y="316"/>
                  <a:pt x="556" y="380"/>
                  <a:pt x="556" y="381"/>
                </a:cubicBezTo>
                <a:cubicBezTo>
                  <a:pt x="555" y="381"/>
                  <a:pt x="555" y="381"/>
                  <a:pt x="555" y="381"/>
                </a:cubicBezTo>
                <a:moveTo>
                  <a:pt x="201" y="440"/>
                </a:moveTo>
                <a:cubicBezTo>
                  <a:pt x="161" y="300"/>
                  <a:pt x="169" y="179"/>
                  <a:pt x="223" y="106"/>
                </a:cubicBezTo>
                <a:cubicBezTo>
                  <a:pt x="263" y="51"/>
                  <a:pt x="328" y="24"/>
                  <a:pt x="414" y="24"/>
                </a:cubicBezTo>
                <a:cubicBezTo>
                  <a:pt x="490" y="24"/>
                  <a:pt x="544" y="42"/>
                  <a:pt x="581" y="81"/>
                </a:cubicBezTo>
                <a:cubicBezTo>
                  <a:pt x="626" y="129"/>
                  <a:pt x="645" y="209"/>
                  <a:pt x="640" y="332"/>
                </a:cubicBezTo>
                <a:cubicBezTo>
                  <a:pt x="587" y="354"/>
                  <a:pt x="587" y="354"/>
                  <a:pt x="587" y="354"/>
                </a:cubicBezTo>
                <a:cubicBezTo>
                  <a:pt x="595" y="318"/>
                  <a:pt x="602" y="254"/>
                  <a:pt x="591" y="159"/>
                </a:cubicBezTo>
                <a:cubicBezTo>
                  <a:pt x="584" y="158"/>
                  <a:pt x="576" y="158"/>
                  <a:pt x="567" y="158"/>
                </a:cubicBezTo>
                <a:cubicBezTo>
                  <a:pt x="567" y="158"/>
                  <a:pt x="567" y="158"/>
                  <a:pt x="567" y="158"/>
                </a:cubicBezTo>
                <a:cubicBezTo>
                  <a:pt x="558" y="158"/>
                  <a:pt x="558" y="158"/>
                  <a:pt x="558" y="158"/>
                </a:cubicBezTo>
                <a:cubicBezTo>
                  <a:pt x="448" y="158"/>
                  <a:pt x="349" y="169"/>
                  <a:pt x="252" y="300"/>
                </a:cubicBezTo>
                <a:cubicBezTo>
                  <a:pt x="252" y="300"/>
                  <a:pt x="252" y="300"/>
                  <a:pt x="252" y="300"/>
                </a:cubicBezTo>
                <a:cubicBezTo>
                  <a:pt x="246" y="309"/>
                  <a:pt x="238" y="319"/>
                  <a:pt x="232" y="327"/>
                </a:cubicBezTo>
                <a:cubicBezTo>
                  <a:pt x="238" y="367"/>
                  <a:pt x="247" y="388"/>
                  <a:pt x="249" y="392"/>
                </a:cubicBezTo>
                <a:cubicBezTo>
                  <a:pt x="252" y="402"/>
                  <a:pt x="256" y="411"/>
                  <a:pt x="260" y="419"/>
                </a:cubicBezTo>
                <a:cubicBezTo>
                  <a:pt x="201" y="440"/>
                  <a:pt x="201" y="440"/>
                  <a:pt x="201" y="440"/>
                </a:cubicBezTo>
                <a:moveTo>
                  <a:pt x="631" y="708"/>
                </a:moveTo>
                <a:cubicBezTo>
                  <a:pt x="193" y="708"/>
                  <a:pt x="193" y="708"/>
                  <a:pt x="193" y="708"/>
                </a:cubicBezTo>
                <a:cubicBezTo>
                  <a:pt x="193" y="639"/>
                  <a:pt x="193" y="639"/>
                  <a:pt x="193" y="639"/>
                </a:cubicBezTo>
                <a:cubicBezTo>
                  <a:pt x="193" y="639"/>
                  <a:pt x="194" y="639"/>
                  <a:pt x="194" y="639"/>
                </a:cubicBezTo>
                <a:cubicBezTo>
                  <a:pt x="286" y="608"/>
                  <a:pt x="286" y="608"/>
                  <a:pt x="286" y="608"/>
                </a:cubicBezTo>
                <a:cubicBezTo>
                  <a:pt x="289" y="607"/>
                  <a:pt x="291" y="605"/>
                  <a:pt x="292" y="603"/>
                </a:cubicBezTo>
                <a:cubicBezTo>
                  <a:pt x="294" y="601"/>
                  <a:pt x="318" y="558"/>
                  <a:pt x="324" y="515"/>
                </a:cubicBezTo>
                <a:cubicBezTo>
                  <a:pt x="366" y="555"/>
                  <a:pt x="404" y="557"/>
                  <a:pt x="413" y="557"/>
                </a:cubicBezTo>
                <a:cubicBezTo>
                  <a:pt x="413" y="557"/>
                  <a:pt x="413" y="557"/>
                  <a:pt x="414" y="557"/>
                </a:cubicBezTo>
                <a:cubicBezTo>
                  <a:pt x="419" y="557"/>
                  <a:pt x="457" y="556"/>
                  <a:pt x="499" y="518"/>
                </a:cubicBezTo>
                <a:cubicBezTo>
                  <a:pt x="506" y="560"/>
                  <a:pt x="529" y="601"/>
                  <a:pt x="530" y="603"/>
                </a:cubicBezTo>
                <a:cubicBezTo>
                  <a:pt x="532" y="605"/>
                  <a:pt x="534" y="607"/>
                  <a:pt x="537" y="608"/>
                </a:cubicBezTo>
                <a:cubicBezTo>
                  <a:pt x="629" y="639"/>
                  <a:pt x="629" y="639"/>
                  <a:pt x="629" y="639"/>
                </a:cubicBezTo>
                <a:cubicBezTo>
                  <a:pt x="629" y="639"/>
                  <a:pt x="630" y="639"/>
                  <a:pt x="631" y="639"/>
                </a:cubicBezTo>
                <a:cubicBezTo>
                  <a:pt x="631" y="708"/>
                  <a:pt x="631" y="708"/>
                  <a:pt x="631" y="708"/>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38"/>
          <p:cNvSpPr>
            <a:spLocks/>
          </p:cNvSpPr>
          <p:nvPr/>
        </p:nvSpPr>
        <p:spPr bwMode="auto">
          <a:xfrm>
            <a:off x="2834976" y="2789965"/>
            <a:ext cx="15875" cy="36513"/>
          </a:xfrm>
          <a:custGeom>
            <a:avLst/>
            <a:gdLst>
              <a:gd name="T0" fmla="*/ 3 w 41"/>
              <a:gd name="T1" fmla="*/ 36 h 90"/>
              <a:gd name="T2" fmla="*/ 7 w 41"/>
              <a:gd name="T3" fmla="*/ 2 h 90"/>
              <a:gd name="T4" fmla="*/ 16 w 41"/>
              <a:gd name="T5" fmla="*/ 0 h 90"/>
              <a:gd name="T6" fmla="*/ 28 w 41"/>
              <a:gd name="T7" fmla="*/ 20 h 90"/>
              <a:gd name="T8" fmla="*/ 41 w 41"/>
              <a:gd name="T9" fmla="*/ 90 h 90"/>
              <a:gd name="T10" fmla="*/ 3 w 41"/>
              <a:gd name="T11" fmla="*/ 36 h 90"/>
            </a:gdLst>
            <a:ahLst/>
            <a:cxnLst>
              <a:cxn ang="0">
                <a:pos x="T0" y="T1"/>
              </a:cxn>
              <a:cxn ang="0">
                <a:pos x="T2" y="T3"/>
              </a:cxn>
              <a:cxn ang="0">
                <a:pos x="T4" y="T5"/>
              </a:cxn>
              <a:cxn ang="0">
                <a:pos x="T6" y="T7"/>
              </a:cxn>
              <a:cxn ang="0">
                <a:pos x="T8" y="T9"/>
              </a:cxn>
              <a:cxn ang="0">
                <a:pos x="T10" y="T11"/>
              </a:cxn>
            </a:cxnLst>
            <a:rect l="0" t="0" r="r" b="b"/>
            <a:pathLst>
              <a:path w="41" h="90">
                <a:moveTo>
                  <a:pt x="3" y="36"/>
                </a:moveTo>
                <a:cubicBezTo>
                  <a:pt x="0" y="14"/>
                  <a:pt x="4" y="6"/>
                  <a:pt x="7" y="2"/>
                </a:cubicBezTo>
                <a:cubicBezTo>
                  <a:pt x="9" y="1"/>
                  <a:pt x="12" y="0"/>
                  <a:pt x="16" y="0"/>
                </a:cubicBezTo>
                <a:cubicBezTo>
                  <a:pt x="20" y="7"/>
                  <a:pt x="24" y="14"/>
                  <a:pt x="28" y="20"/>
                </a:cubicBezTo>
                <a:cubicBezTo>
                  <a:pt x="31" y="53"/>
                  <a:pt x="36" y="76"/>
                  <a:pt x="41" y="90"/>
                </a:cubicBezTo>
                <a:cubicBezTo>
                  <a:pt x="20" y="85"/>
                  <a:pt x="8" y="68"/>
                  <a:pt x="3"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39"/>
          <p:cNvSpPr>
            <a:spLocks/>
          </p:cNvSpPr>
          <p:nvPr/>
        </p:nvSpPr>
        <p:spPr bwMode="auto">
          <a:xfrm>
            <a:off x="2855613" y="2778852"/>
            <a:ext cx="125413" cy="111125"/>
          </a:xfrm>
          <a:custGeom>
            <a:avLst/>
            <a:gdLst>
              <a:gd name="T0" fmla="*/ 301 w 315"/>
              <a:gd name="T1" fmla="*/ 126 h 281"/>
              <a:gd name="T2" fmla="*/ 300 w 315"/>
              <a:gd name="T3" fmla="*/ 127 h 281"/>
              <a:gd name="T4" fmla="*/ 159 w 315"/>
              <a:gd name="T5" fmla="*/ 279 h 281"/>
              <a:gd name="T6" fmla="*/ 158 w 315"/>
              <a:gd name="T7" fmla="*/ 279 h 281"/>
              <a:gd name="T8" fmla="*/ 157 w 315"/>
              <a:gd name="T9" fmla="*/ 279 h 281"/>
              <a:gd name="T10" fmla="*/ 15 w 315"/>
              <a:gd name="T11" fmla="*/ 128 h 281"/>
              <a:gd name="T12" fmla="*/ 15 w 315"/>
              <a:gd name="T13" fmla="*/ 127 h 281"/>
              <a:gd name="T14" fmla="*/ 0 w 315"/>
              <a:gd name="T15" fmla="*/ 66 h 281"/>
              <a:gd name="T16" fmla="*/ 6 w 315"/>
              <a:gd name="T17" fmla="*/ 64 h 281"/>
              <a:gd name="T18" fmla="*/ 12 w 315"/>
              <a:gd name="T19" fmla="*/ 50 h 281"/>
              <a:gd name="T20" fmla="*/ 91 w 315"/>
              <a:gd name="T21" fmla="*/ 82 h 281"/>
              <a:gd name="T22" fmla="*/ 142 w 315"/>
              <a:gd name="T23" fmla="*/ 16 h 281"/>
              <a:gd name="T24" fmla="*/ 157 w 315"/>
              <a:gd name="T25" fmla="*/ 0 h 281"/>
              <a:gd name="T26" fmla="*/ 172 w 315"/>
              <a:gd name="T27" fmla="*/ 16 h 281"/>
              <a:gd name="T28" fmla="*/ 223 w 315"/>
              <a:gd name="T29" fmla="*/ 82 h 281"/>
              <a:gd name="T30" fmla="*/ 293 w 315"/>
              <a:gd name="T31" fmla="*/ 65 h 281"/>
              <a:gd name="T32" fmla="*/ 299 w 315"/>
              <a:gd name="T33" fmla="*/ 67 h 281"/>
              <a:gd name="T34" fmla="*/ 315 w 315"/>
              <a:gd name="T35" fmla="*/ 59 h 281"/>
              <a:gd name="T36" fmla="*/ 301 w 315"/>
              <a:gd name="T37" fmla="*/ 12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5" h="281">
                <a:moveTo>
                  <a:pt x="301" y="126"/>
                </a:moveTo>
                <a:cubicBezTo>
                  <a:pt x="300" y="127"/>
                  <a:pt x="300" y="127"/>
                  <a:pt x="300" y="127"/>
                </a:cubicBezTo>
                <a:cubicBezTo>
                  <a:pt x="246" y="279"/>
                  <a:pt x="162" y="279"/>
                  <a:pt x="159" y="279"/>
                </a:cubicBezTo>
                <a:cubicBezTo>
                  <a:pt x="158" y="279"/>
                  <a:pt x="158" y="279"/>
                  <a:pt x="158" y="279"/>
                </a:cubicBezTo>
                <a:cubicBezTo>
                  <a:pt x="157" y="279"/>
                  <a:pt x="157" y="279"/>
                  <a:pt x="157" y="279"/>
                </a:cubicBezTo>
                <a:cubicBezTo>
                  <a:pt x="157" y="279"/>
                  <a:pt x="71" y="281"/>
                  <a:pt x="15" y="128"/>
                </a:cubicBezTo>
                <a:cubicBezTo>
                  <a:pt x="15" y="127"/>
                  <a:pt x="15" y="127"/>
                  <a:pt x="15" y="127"/>
                </a:cubicBezTo>
                <a:cubicBezTo>
                  <a:pt x="15" y="127"/>
                  <a:pt x="6" y="107"/>
                  <a:pt x="0" y="66"/>
                </a:cubicBezTo>
                <a:cubicBezTo>
                  <a:pt x="2" y="66"/>
                  <a:pt x="4" y="66"/>
                  <a:pt x="6" y="64"/>
                </a:cubicBezTo>
                <a:cubicBezTo>
                  <a:pt x="11" y="61"/>
                  <a:pt x="13" y="56"/>
                  <a:pt x="12" y="50"/>
                </a:cubicBezTo>
                <a:cubicBezTo>
                  <a:pt x="24" y="79"/>
                  <a:pt x="49" y="82"/>
                  <a:pt x="91" y="82"/>
                </a:cubicBezTo>
                <a:cubicBezTo>
                  <a:pt x="137" y="81"/>
                  <a:pt x="141" y="31"/>
                  <a:pt x="142" y="16"/>
                </a:cubicBezTo>
                <a:cubicBezTo>
                  <a:pt x="144" y="1"/>
                  <a:pt x="157" y="0"/>
                  <a:pt x="157" y="0"/>
                </a:cubicBezTo>
                <a:cubicBezTo>
                  <a:pt x="157" y="0"/>
                  <a:pt x="171" y="1"/>
                  <a:pt x="172" y="16"/>
                </a:cubicBezTo>
                <a:cubicBezTo>
                  <a:pt x="173" y="31"/>
                  <a:pt x="176" y="82"/>
                  <a:pt x="223" y="82"/>
                </a:cubicBezTo>
                <a:cubicBezTo>
                  <a:pt x="256" y="82"/>
                  <a:pt x="279" y="80"/>
                  <a:pt x="293" y="65"/>
                </a:cubicBezTo>
                <a:cubicBezTo>
                  <a:pt x="295" y="66"/>
                  <a:pt x="297" y="67"/>
                  <a:pt x="299" y="67"/>
                </a:cubicBezTo>
                <a:cubicBezTo>
                  <a:pt x="305" y="67"/>
                  <a:pt x="311" y="63"/>
                  <a:pt x="315" y="59"/>
                </a:cubicBezTo>
                <a:cubicBezTo>
                  <a:pt x="310" y="104"/>
                  <a:pt x="301" y="125"/>
                  <a:pt x="301" y="1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40"/>
          <p:cNvSpPr>
            <a:spLocks/>
          </p:cNvSpPr>
          <p:nvPr/>
        </p:nvSpPr>
        <p:spPr bwMode="auto">
          <a:xfrm>
            <a:off x="2860376" y="2724877"/>
            <a:ext cx="112713" cy="46038"/>
          </a:xfrm>
          <a:custGeom>
            <a:avLst/>
            <a:gdLst>
              <a:gd name="T0" fmla="*/ 3 w 283"/>
              <a:gd name="T1" fmla="*/ 52 h 117"/>
              <a:gd name="T2" fmla="*/ 4 w 283"/>
              <a:gd name="T3" fmla="*/ 36 h 117"/>
              <a:gd name="T4" fmla="*/ 81 w 283"/>
              <a:gd name="T5" fmla="*/ 5 h 117"/>
              <a:gd name="T6" fmla="*/ 136 w 283"/>
              <a:gd name="T7" fmla="*/ 21 h 117"/>
              <a:gd name="T8" fmla="*/ 142 w 283"/>
              <a:gd name="T9" fmla="*/ 21 h 117"/>
              <a:gd name="T10" fmla="*/ 206 w 283"/>
              <a:gd name="T11" fmla="*/ 0 h 117"/>
              <a:gd name="T12" fmla="*/ 281 w 283"/>
              <a:gd name="T13" fmla="*/ 36 h 117"/>
              <a:gd name="T14" fmla="*/ 282 w 283"/>
              <a:gd name="T15" fmla="*/ 110 h 117"/>
              <a:gd name="T16" fmla="*/ 241 w 283"/>
              <a:gd name="T17" fmla="*/ 106 h 117"/>
              <a:gd name="T18" fmla="*/ 190 w 283"/>
              <a:gd name="T19" fmla="*/ 111 h 117"/>
              <a:gd name="T20" fmla="*/ 146 w 283"/>
              <a:gd name="T21" fmla="*/ 117 h 117"/>
              <a:gd name="T22" fmla="*/ 52 w 283"/>
              <a:gd name="T23" fmla="*/ 105 h 117"/>
              <a:gd name="T24" fmla="*/ 0 w 283"/>
              <a:gd name="T25" fmla="*/ 111 h 117"/>
              <a:gd name="T26" fmla="*/ 0 w 283"/>
              <a:gd name="T27" fmla="*/ 101 h 117"/>
              <a:gd name="T28" fmla="*/ 7 w 283"/>
              <a:gd name="T29" fmla="*/ 74 h 117"/>
              <a:gd name="T30" fmla="*/ 3 w 283"/>
              <a:gd name="T31" fmla="*/ 5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17">
                <a:moveTo>
                  <a:pt x="3" y="52"/>
                </a:moveTo>
                <a:cubicBezTo>
                  <a:pt x="3" y="46"/>
                  <a:pt x="4" y="41"/>
                  <a:pt x="4" y="36"/>
                </a:cubicBezTo>
                <a:cubicBezTo>
                  <a:pt x="37" y="38"/>
                  <a:pt x="67" y="25"/>
                  <a:pt x="81" y="5"/>
                </a:cubicBezTo>
                <a:cubicBezTo>
                  <a:pt x="94" y="13"/>
                  <a:pt x="111" y="21"/>
                  <a:pt x="136" y="21"/>
                </a:cubicBezTo>
                <a:cubicBezTo>
                  <a:pt x="142" y="21"/>
                  <a:pt x="142" y="21"/>
                  <a:pt x="142" y="21"/>
                </a:cubicBezTo>
                <a:cubicBezTo>
                  <a:pt x="170" y="21"/>
                  <a:pt x="190" y="12"/>
                  <a:pt x="206" y="0"/>
                </a:cubicBezTo>
                <a:cubicBezTo>
                  <a:pt x="217" y="22"/>
                  <a:pt x="247" y="38"/>
                  <a:pt x="281" y="36"/>
                </a:cubicBezTo>
                <a:cubicBezTo>
                  <a:pt x="283" y="60"/>
                  <a:pt x="283" y="86"/>
                  <a:pt x="282" y="110"/>
                </a:cubicBezTo>
                <a:cubicBezTo>
                  <a:pt x="270" y="107"/>
                  <a:pt x="255" y="106"/>
                  <a:pt x="241" y="106"/>
                </a:cubicBezTo>
                <a:cubicBezTo>
                  <a:pt x="221" y="106"/>
                  <a:pt x="205" y="108"/>
                  <a:pt x="190" y="111"/>
                </a:cubicBezTo>
                <a:cubicBezTo>
                  <a:pt x="175" y="114"/>
                  <a:pt x="161" y="117"/>
                  <a:pt x="146" y="117"/>
                </a:cubicBezTo>
                <a:cubicBezTo>
                  <a:pt x="117" y="117"/>
                  <a:pt x="91" y="105"/>
                  <a:pt x="52" y="105"/>
                </a:cubicBezTo>
                <a:cubicBezTo>
                  <a:pt x="33" y="105"/>
                  <a:pt x="14" y="108"/>
                  <a:pt x="0" y="111"/>
                </a:cubicBezTo>
                <a:cubicBezTo>
                  <a:pt x="0" y="108"/>
                  <a:pt x="0" y="105"/>
                  <a:pt x="0" y="101"/>
                </a:cubicBezTo>
                <a:cubicBezTo>
                  <a:pt x="4" y="93"/>
                  <a:pt x="7" y="83"/>
                  <a:pt x="7" y="74"/>
                </a:cubicBezTo>
                <a:cubicBezTo>
                  <a:pt x="7" y="66"/>
                  <a:pt x="5" y="59"/>
                  <a:pt x="3"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41"/>
          <p:cNvSpPr>
            <a:spLocks/>
          </p:cNvSpPr>
          <p:nvPr/>
        </p:nvSpPr>
        <p:spPr bwMode="auto">
          <a:xfrm>
            <a:off x="2930226" y="2772502"/>
            <a:ext cx="41275" cy="33338"/>
          </a:xfrm>
          <a:custGeom>
            <a:avLst/>
            <a:gdLst>
              <a:gd name="T0" fmla="*/ 104 w 104"/>
              <a:gd name="T1" fmla="*/ 21 h 82"/>
              <a:gd name="T2" fmla="*/ 100 w 104"/>
              <a:gd name="T3" fmla="*/ 64 h 82"/>
              <a:gd name="T4" fmla="*/ 100 w 104"/>
              <a:gd name="T5" fmla="*/ 65 h 82"/>
              <a:gd name="T6" fmla="*/ 50 w 104"/>
              <a:gd name="T7" fmla="*/ 82 h 82"/>
              <a:gd name="T8" fmla="*/ 2 w 104"/>
              <a:gd name="T9" fmla="*/ 25 h 82"/>
              <a:gd name="T10" fmla="*/ 28 w 104"/>
              <a:gd name="T11" fmla="*/ 1 h 82"/>
              <a:gd name="T12" fmla="*/ 74 w 104"/>
              <a:gd name="T13" fmla="*/ 0 h 82"/>
              <a:gd name="T14" fmla="*/ 104 w 104"/>
              <a:gd name="T15" fmla="*/ 2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2">
                <a:moveTo>
                  <a:pt x="104" y="21"/>
                </a:moveTo>
                <a:cubicBezTo>
                  <a:pt x="103" y="44"/>
                  <a:pt x="101" y="60"/>
                  <a:pt x="100" y="64"/>
                </a:cubicBezTo>
                <a:cubicBezTo>
                  <a:pt x="100" y="64"/>
                  <a:pt x="100" y="65"/>
                  <a:pt x="100" y="65"/>
                </a:cubicBezTo>
                <a:cubicBezTo>
                  <a:pt x="94" y="74"/>
                  <a:pt x="81" y="82"/>
                  <a:pt x="50" y="82"/>
                </a:cubicBezTo>
                <a:cubicBezTo>
                  <a:pt x="0" y="82"/>
                  <a:pt x="2" y="46"/>
                  <a:pt x="2" y="25"/>
                </a:cubicBezTo>
                <a:cubicBezTo>
                  <a:pt x="2" y="1"/>
                  <a:pt x="28" y="1"/>
                  <a:pt x="28" y="1"/>
                </a:cubicBezTo>
                <a:cubicBezTo>
                  <a:pt x="28" y="1"/>
                  <a:pt x="44" y="0"/>
                  <a:pt x="74" y="0"/>
                </a:cubicBezTo>
                <a:cubicBezTo>
                  <a:pt x="104" y="0"/>
                  <a:pt x="104" y="20"/>
                  <a:pt x="10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42"/>
          <p:cNvSpPr>
            <a:spLocks/>
          </p:cNvSpPr>
          <p:nvPr/>
        </p:nvSpPr>
        <p:spPr bwMode="auto">
          <a:xfrm>
            <a:off x="2865138" y="2772502"/>
            <a:ext cx="41275" cy="33338"/>
          </a:xfrm>
          <a:custGeom>
            <a:avLst/>
            <a:gdLst>
              <a:gd name="T0" fmla="*/ 32 w 105"/>
              <a:gd name="T1" fmla="*/ 0 h 83"/>
              <a:gd name="T2" fmla="*/ 77 w 105"/>
              <a:gd name="T3" fmla="*/ 1 h 83"/>
              <a:gd name="T4" fmla="*/ 103 w 105"/>
              <a:gd name="T5" fmla="*/ 26 h 83"/>
              <a:gd name="T6" fmla="*/ 55 w 105"/>
              <a:gd name="T7" fmla="*/ 83 h 83"/>
              <a:gd name="T8" fmla="*/ 1 w 105"/>
              <a:gd name="T9" fmla="*/ 52 h 83"/>
              <a:gd name="T10" fmla="*/ 1 w 105"/>
              <a:gd name="T11" fmla="*/ 22 h 83"/>
              <a:gd name="T12" fmla="*/ 32 w 105"/>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05" h="83">
                <a:moveTo>
                  <a:pt x="32" y="0"/>
                </a:moveTo>
                <a:cubicBezTo>
                  <a:pt x="61" y="0"/>
                  <a:pt x="77" y="1"/>
                  <a:pt x="77" y="1"/>
                </a:cubicBezTo>
                <a:cubicBezTo>
                  <a:pt x="77" y="1"/>
                  <a:pt x="103" y="2"/>
                  <a:pt x="103" y="26"/>
                </a:cubicBezTo>
                <a:cubicBezTo>
                  <a:pt x="103" y="47"/>
                  <a:pt x="105" y="83"/>
                  <a:pt x="55" y="83"/>
                </a:cubicBezTo>
                <a:cubicBezTo>
                  <a:pt x="5" y="83"/>
                  <a:pt x="1" y="59"/>
                  <a:pt x="1" y="52"/>
                </a:cubicBezTo>
                <a:cubicBezTo>
                  <a:pt x="1" y="22"/>
                  <a:pt x="1" y="22"/>
                  <a:pt x="1" y="22"/>
                </a:cubicBezTo>
                <a:cubicBezTo>
                  <a:pt x="1" y="22"/>
                  <a:pt x="0" y="0"/>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43"/>
          <p:cNvSpPr>
            <a:spLocks/>
          </p:cNvSpPr>
          <p:nvPr/>
        </p:nvSpPr>
        <p:spPr bwMode="auto">
          <a:xfrm>
            <a:off x="2985788" y="2789965"/>
            <a:ext cx="15875" cy="36513"/>
          </a:xfrm>
          <a:custGeom>
            <a:avLst/>
            <a:gdLst>
              <a:gd name="T0" fmla="*/ 33 w 40"/>
              <a:gd name="T1" fmla="*/ 4 h 91"/>
              <a:gd name="T2" fmla="*/ 37 w 40"/>
              <a:gd name="T3" fmla="*/ 37 h 91"/>
              <a:gd name="T4" fmla="*/ 0 w 40"/>
              <a:gd name="T5" fmla="*/ 91 h 91"/>
              <a:gd name="T6" fmla="*/ 14 w 40"/>
              <a:gd name="T7" fmla="*/ 1 h 91"/>
              <a:gd name="T8" fmla="*/ 33 w 40"/>
              <a:gd name="T9" fmla="*/ 4 h 91"/>
            </a:gdLst>
            <a:ahLst/>
            <a:cxnLst>
              <a:cxn ang="0">
                <a:pos x="T0" y="T1"/>
              </a:cxn>
              <a:cxn ang="0">
                <a:pos x="T2" y="T3"/>
              </a:cxn>
              <a:cxn ang="0">
                <a:pos x="T4" y="T5"/>
              </a:cxn>
              <a:cxn ang="0">
                <a:pos x="T6" y="T7"/>
              </a:cxn>
              <a:cxn ang="0">
                <a:pos x="T8" y="T9"/>
              </a:cxn>
            </a:cxnLst>
            <a:rect l="0" t="0" r="r" b="b"/>
            <a:pathLst>
              <a:path w="40" h="91">
                <a:moveTo>
                  <a:pt x="33" y="4"/>
                </a:moveTo>
                <a:cubicBezTo>
                  <a:pt x="36" y="7"/>
                  <a:pt x="40" y="15"/>
                  <a:pt x="37" y="37"/>
                </a:cubicBezTo>
                <a:cubicBezTo>
                  <a:pt x="32" y="68"/>
                  <a:pt x="20" y="85"/>
                  <a:pt x="0" y="91"/>
                </a:cubicBezTo>
                <a:cubicBezTo>
                  <a:pt x="5" y="75"/>
                  <a:pt x="12" y="45"/>
                  <a:pt x="14" y="1"/>
                </a:cubicBezTo>
                <a:cubicBezTo>
                  <a:pt x="23" y="0"/>
                  <a:pt x="30" y="1"/>
                  <a:pt x="3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44"/>
          <p:cNvSpPr>
            <a:spLocks/>
          </p:cNvSpPr>
          <p:nvPr/>
        </p:nvSpPr>
        <p:spPr bwMode="auto">
          <a:xfrm>
            <a:off x="2823863" y="2642327"/>
            <a:ext cx="188913" cy="147638"/>
          </a:xfrm>
          <a:custGeom>
            <a:avLst/>
            <a:gdLst>
              <a:gd name="T0" fmla="*/ 1 w 478"/>
              <a:gd name="T1" fmla="*/ 213 h 371"/>
              <a:gd name="T2" fmla="*/ 22 w 478"/>
              <a:gd name="T3" fmla="*/ 178 h 371"/>
              <a:gd name="T4" fmla="*/ 18 w 478"/>
              <a:gd name="T5" fmla="*/ 158 h 371"/>
              <a:gd name="T6" fmla="*/ 56 w 478"/>
              <a:gd name="T7" fmla="*/ 119 h 371"/>
              <a:gd name="T8" fmla="*/ 93 w 478"/>
              <a:gd name="T9" fmla="*/ 81 h 371"/>
              <a:gd name="T10" fmla="*/ 103 w 478"/>
              <a:gd name="T11" fmla="*/ 71 h 371"/>
              <a:gd name="T12" fmla="*/ 162 w 478"/>
              <a:gd name="T13" fmla="*/ 41 h 371"/>
              <a:gd name="T14" fmla="*/ 174 w 478"/>
              <a:gd name="T15" fmla="*/ 41 h 371"/>
              <a:gd name="T16" fmla="*/ 182 w 478"/>
              <a:gd name="T17" fmla="*/ 37 h 371"/>
              <a:gd name="T18" fmla="*/ 242 w 478"/>
              <a:gd name="T19" fmla="*/ 0 h 371"/>
              <a:gd name="T20" fmla="*/ 304 w 478"/>
              <a:gd name="T21" fmla="*/ 50 h 371"/>
              <a:gd name="T22" fmla="*/ 339 w 478"/>
              <a:gd name="T23" fmla="*/ 36 h 371"/>
              <a:gd name="T24" fmla="*/ 377 w 478"/>
              <a:gd name="T25" fmla="*/ 81 h 371"/>
              <a:gd name="T26" fmla="*/ 422 w 478"/>
              <a:gd name="T27" fmla="*/ 113 h 371"/>
              <a:gd name="T28" fmla="*/ 431 w 478"/>
              <a:gd name="T29" fmla="*/ 122 h 371"/>
              <a:gd name="T30" fmla="*/ 459 w 478"/>
              <a:gd name="T31" fmla="*/ 171 h 371"/>
              <a:gd name="T32" fmla="*/ 463 w 478"/>
              <a:gd name="T33" fmla="*/ 184 h 371"/>
              <a:gd name="T34" fmla="*/ 467 w 478"/>
              <a:gd name="T35" fmla="*/ 240 h 371"/>
              <a:gd name="T36" fmla="*/ 467 w 478"/>
              <a:gd name="T37" fmla="*/ 256 h 371"/>
              <a:gd name="T38" fmla="*/ 440 w 478"/>
              <a:gd name="T39" fmla="*/ 321 h 371"/>
              <a:gd name="T40" fmla="*/ 414 w 478"/>
              <a:gd name="T41" fmla="*/ 313 h 371"/>
              <a:gd name="T42" fmla="*/ 395 w 478"/>
              <a:gd name="T43" fmla="*/ 368 h 371"/>
              <a:gd name="T44" fmla="*/ 394 w 478"/>
              <a:gd name="T45" fmla="*/ 219 h 371"/>
              <a:gd name="T46" fmla="*/ 316 w 478"/>
              <a:gd name="T47" fmla="*/ 187 h 371"/>
              <a:gd name="T48" fmla="*/ 297 w 478"/>
              <a:gd name="T49" fmla="*/ 179 h 371"/>
              <a:gd name="T50" fmla="*/ 229 w 478"/>
              <a:gd name="T51" fmla="*/ 206 h 371"/>
              <a:gd name="T52" fmla="*/ 164 w 478"/>
              <a:gd name="T53" fmla="*/ 175 h 371"/>
              <a:gd name="T54" fmla="*/ 90 w 478"/>
              <a:gd name="T55" fmla="*/ 219 h 371"/>
              <a:gd name="T56" fmla="*/ 76 w 478"/>
              <a:gd name="T57" fmla="*/ 229 h 371"/>
              <a:gd name="T58" fmla="*/ 72 w 478"/>
              <a:gd name="T59" fmla="*/ 264 h 371"/>
              <a:gd name="T60" fmla="*/ 77 w 478"/>
              <a:gd name="T61" fmla="*/ 282 h 371"/>
              <a:gd name="T62" fmla="*/ 70 w 478"/>
              <a:gd name="T63" fmla="*/ 303 h 371"/>
              <a:gd name="T64" fmla="*/ 70 w 478"/>
              <a:gd name="T65" fmla="*/ 371 h 371"/>
              <a:gd name="T66" fmla="*/ 51 w 478"/>
              <a:gd name="T67" fmla="*/ 319 h 371"/>
              <a:gd name="T68" fmla="*/ 38 w 478"/>
              <a:gd name="T69" fmla="*/ 320 h 371"/>
              <a:gd name="T70" fmla="*/ 11 w 478"/>
              <a:gd name="T71" fmla="*/ 255 h 371"/>
              <a:gd name="T72" fmla="*/ 11 w 478"/>
              <a:gd name="T73" fmla="*/ 23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8" h="371">
                <a:moveTo>
                  <a:pt x="11" y="239"/>
                </a:moveTo>
                <a:cubicBezTo>
                  <a:pt x="4" y="232"/>
                  <a:pt x="1" y="223"/>
                  <a:pt x="1" y="213"/>
                </a:cubicBezTo>
                <a:cubicBezTo>
                  <a:pt x="1" y="201"/>
                  <a:pt x="6" y="190"/>
                  <a:pt x="16" y="183"/>
                </a:cubicBezTo>
                <a:cubicBezTo>
                  <a:pt x="22" y="178"/>
                  <a:pt x="22" y="178"/>
                  <a:pt x="22" y="178"/>
                </a:cubicBezTo>
                <a:cubicBezTo>
                  <a:pt x="20" y="170"/>
                  <a:pt x="20" y="170"/>
                  <a:pt x="20" y="170"/>
                </a:cubicBezTo>
                <a:cubicBezTo>
                  <a:pt x="18" y="165"/>
                  <a:pt x="18" y="162"/>
                  <a:pt x="18" y="158"/>
                </a:cubicBezTo>
                <a:cubicBezTo>
                  <a:pt x="18" y="140"/>
                  <a:pt x="31" y="124"/>
                  <a:pt x="49" y="121"/>
                </a:cubicBezTo>
                <a:cubicBezTo>
                  <a:pt x="56" y="119"/>
                  <a:pt x="56" y="119"/>
                  <a:pt x="56" y="119"/>
                </a:cubicBezTo>
                <a:cubicBezTo>
                  <a:pt x="58" y="112"/>
                  <a:pt x="58" y="112"/>
                  <a:pt x="58" y="112"/>
                </a:cubicBezTo>
                <a:cubicBezTo>
                  <a:pt x="61" y="95"/>
                  <a:pt x="75" y="82"/>
                  <a:pt x="93" y="81"/>
                </a:cubicBezTo>
                <a:cubicBezTo>
                  <a:pt x="103" y="81"/>
                  <a:pt x="103" y="81"/>
                  <a:pt x="103" y="81"/>
                </a:cubicBezTo>
                <a:cubicBezTo>
                  <a:pt x="103" y="71"/>
                  <a:pt x="103" y="71"/>
                  <a:pt x="103" y="71"/>
                </a:cubicBezTo>
                <a:cubicBezTo>
                  <a:pt x="105" y="51"/>
                  <a:pt x="121" y="35"/>
                  <a:pt x="141" y="35"/>
                </a:cubicBezTo>
                <a:cubicBezTo>
                  <a:pt x="148" y="35"/>
                  <a:pt x="155" y="37"/>
                  <a:pt x="162" y="41"/>
                </a:cubicBezTo>
                <a:cubicBezTo>
                  <a:pt x="168" y="45"/>
                  <a:pt x="168" y="45"/>
                  <a:pt x="168" y="45"/>
                </a:cubicBezTo>
                <a:cubicBezTo>
                  <a:pt x="174" y="41"/>
                  <a:pt x="174" y="41"/>
                  <a:pt x="174" y="41"/>
                </a:cubicBezTo>
                <a:cubicBezTo>
                  <a:pt x="175" y="41"/>
                  <a:pt x="175" y="40"/>
                  <a:pt x="176" y="40"/>
                </a:cubicBezTo>
                <a:cubicBezTo>
                  <a:pt x="182" y="37"/>
                  <a:pt x="182" y="37"/>
                  <a:pt x="182" y="37"/>
                </a:cubicBezTo>
                <a:cubicBezTo>
                  <a:pt x="183" y="32"/>
                  <a:pt x="183" y="32"/>
                  <a:pt x="183" y="32"/>
                </a:cubicBezTo>
                <a:cubicBezTo>
                  <a:pt x="186" y="16"/>
                  <a:pt x="209" y="0"/>
                  <a:pt x="242" y="0"/>
                </a:cubicBezTo>
                <a:cubicBezTo>
                  <a:pt x="273" y="0"/>
                  <a:pt x="299" y="15"/>
                  <a:pt x="302" y="33"/>
                </a:cubicBezTo>
                <a:cubicBezTo>
                  <a:pt x="304" y="50"/>
                  <a:pt x="304" y="50"/>
                  <a:pt x="304" y="50"/>
                </a:cubicBezTo>
                <a:cubicBezTo>
                  <a:pt x="319" y="41"/>
                  <a:pt x="319" y="41"/>
                  <a:pt x="319" y="41"/>
                </a:cubicBezTo>
                <a:cubicBezTo>
                  <a:pt x="325" y="37"/>
                  <a:pt x="332" y="36"/>
                  <a:pt x="339" y="36"/>
                </a:cubicBezTo>
                <a:cubicBezTo>
                  <a:pt x="359" y="36"/>
                  <a:pt x="375" y="51"/>
                  <a:pt x="376" y="71"/>
                </a:cubicBezTo>
                <a:cubicBezTo>
                  <a:pt x="377" y="81"/>
                  <a:pt x="377" y="81"/>
                  <a:pt x="377" y="81"/>
                </a:cubicBezTo>
                <a:cubicBezTo>
                  <a:pt x="387" y="82"/>
                  <a:pt x="387" y="82"/>
                  <a:pt x="387" y="82"/>
                </a:cubicBezTo>
                <a:cubicBezTo>
                  <a:pt x="404" y="83"/>
                  <a:pt x="419" y="96"/>
                  <a:pt x="422" y="113"/>
                </a:cubicBezTo>
                <a:cubicBezTo>
                  <a:pt x="423" y="120"/>
                  <a:pt x="423" y="120"/>
                  <a:pt x="423" y="120"/>
                </a:cubicBezTo>
                <a:cubicBezTo>
                  <a:pt x="431" y="122"/>
                  <a:pt x="431" y="122"/>
                  <a:pt x="431" y="122"/>
                </a:cubicBezTo>
                <a:cubicBezTo>
                  <a:pt x="449" y="125"/>
                  <a:pt x="462" y="141"/>
                  <a:pt x="461" y="159"/>
                </a:cubicBezTo>
                <a:cubicBezTo>
                  <a:pt x="461" y="163"/>
                  <a:pt x="461" y="167"/>
                  <a:pt x="459" y="171"/>
                </a:cubicBezTo>
                <a:cubicBezTo>
                  <a:pt x="457" y="179"/>
                  <a:pt x="457" y="179"/>
                  <a:pt x="457" y="179"/>
                </a:cubicBezTo>
                <a:cubicBezTo>
                  <a:pt x="463" y="184"/>
                  <a:pt x="463" y="184"/>
                  <a:pt x="463" y="184"/>
                </a:cubicBezTo>
                <a:cubicBezTo>
                  <a:pt x="473" y="191"/>
                  <a:pt x="478" y="202"/>
                  <a:pt x="478" y="214"/>
                </a:cubicBezTo>
                <a:cubicBezTo>
                  <a:pt x="478" y="224"/>
                  <a:pt x="474" y="233"/>
                  <a:pt x="467" y="240"/>
                </a:cubicBezTo>
                <a:cubicBezTo>
                  <a:pt x="460" y="248"/>
                  <a:pt x="460" y="248"/>
                  <a:pt x="460" y="248"/>
                </a:cubicBezTo>
                <a:cubicBezTo>
                  <a:pt x="467" y="256"/>
                  <a:pt x="467" y="256"/>
                  <a:pt x="467" y="256"/>
                </a:cubicBezTo>
                <a:cubicBezTo>
                  <a:pt x="474" y="264"/>
                  <a:pt x="478" y="273"/>
                  <a:pt x="478" y="283"/>
                </a:cubicBezTo>
                <a:cubicBezTo>
                  <a:pt x="478" y="304"/>
                  <a:pt x="461" y="321"/>
                  <a:pt x="440" y="321"/>
                </a:cubicBezTo>
                <a:cubicBezTo>
                  <a:pt x="435" y="321"/>
                  <a:pt x="431" y="320"/>
                  <a:pt x="426" y="318"/>
                </a:cubicBezTo>
                <a:cubicBezTo>
                  <a:pt x="414" y="313"/>
                  <a:pt x="414" y="313"/>
                  <a:pt x="414" y="313"/>
                </a:cubicBezTo>
                <a:cubicBezTo>
                  <a:pt x="411" y="326"/>
                  <a:pt x="411" y="326"/>
                  <a:pt x="411" y="326"/>
                </a:cubicBezTo>
                <a:cubicBezTo>
                  <a:pt x="406" y="342"/>
                  <a:pt x="400" y="357"/>
                  <a:pt x="395" y="368"/>
                </a:cubicBezTo>
                <a:cubicBezTo>
                  <a:pt x="398" y="334"/>
                  <a:pt x="402" y="277"/>
                  <a:pt x="396" y="230"/>
                </a:cubicBezTo>
                <a:cubicBezTo>
                  <a:pt x="394" y="219"/>
                  <a:pt x="394" y="219"/>
                  <a:pt x="394" y="219"/>
                </a:cubicBezTo>
                <a:cubicBezTo>
                  <a:pt x="383" y="221"/>
                  <a:pt x="383" y="221"/>
                  <a:pt x="383" y="221"/>
                </a:cubicBezTo>
                <a:cubicBezTo>
                  <a:pt x="349" y="226"/>
                  <a:pt x="317" y="209"/>
                  <a:pt x="316" y="187"/>
                </a:cubicBezTo>
                <a:cubicBezTo>
                  <a:pt x="315" y="163"/>
                  <a:pt x="315" y="163"/>
                  <a:pt x="315" y="163"/>
                </a:cubicBezTo>
                <a:cubicBezTo>
                  <a:pt x="297" y="179"/>
                  <a:pt x="297" y="179"/>
                  <a:pt x="297" y="179"/>
                </a:cubicBezTo>
                <a:cubicBezTo>
                  <a:pt x="283" y="192"/>
                  <a:pt x="266" y="206"/>
                  <a:pt x="235" y="206"/>
                </a:cubicBezTo>
                <a:cubicBezTo>
                  <a:pt x="229" y="206"/>
                  <a:pt x="229" y="206"/>
                  <a:pt x="229" y="206"/>
                </a:cubicBezTo>
                <a:cubicBezTo>
                  <a:pt x="204" y="205"/>
                  <a:pt x="188" y="195"/>
                  <a:pt x="177" y="186"/>
                </a:cubicBezTo>
                <a:cubicBezTo>
                  <a:pt x="164" y="175"/>
                  <a:pt x="164" y="175"/>
                  <a:pt x="164" y="175"/>
                </a:cubicBezTo>
                <a:cubicBezTo>
                  <a:pt x="159" y="192"/>
                  <a:pt x="159" y="192"/>
                  <a:pt x="159" y="192"/>
                </a:cubicBezTo>
                <a:cubicBezTo>
                  <a:pt x="153" y="212"/>
                  <a:pt x="121" y="225"/>
                  <a:pt x="90" y="219"/>
                </a:cubicBezTo>
                <a:cubicBezTo>
                  <a:pt x="78" y="217"/>
                  <a:pt x="78" y="217"/>
                  <a:pt x="78" y="217"/>
                </a:cubicBezTo>
                <a:cubicBezTo>
                  <a:pt x="76" y="229"/>
                  <a:pt x="76" y="229"/>
                  <a:pt x="76" y="229"/>
                </a:cubicBezTo>
                <a:cubicBezTo>
                  <a:pt x="75" y="239"/>
                  <a:pt x="73" y="249"/>
                  <a:pt x="72" y="261"/>
                </a:cubicBezTo>
                <a:cubicBezTo>
                  <a:pt x="72" y="264"/>
                  <a:pt x="72" y="264"/>
                  <a:pt x="72" y="264"/>
                </a:cubicBezTo>
                <a:cubicBezTo>
                  <a:pt x="73" y="266"/>
                  <a:pt x="73" y="266"/>
                  <a:pt x="73" y="266"/>
                </a:cubicBezTo>
                <a:cubicBezTo>
                  <a:pt x="76" y="271"/>
                  <a:pt x="77" y="277"/>
                  <a:pt x="77" y="282"/>
                </a:cubicBezTo>
                <a:cubicBezTo>
                  <a:pt x="77" y="288"/>
                  <a:pt x="75" y="295"/>
                  <a:pt x="71" y="301"/>
                </a:cubicBezTo>
                <a:cubicBezTo>
                  <a:pt x="70" y="303"/>
                  <a:pt x="70" y="303"/>
                  <a:pt x="70" y="303"/>
                </a:cubicBezTo>
                <a:cubicBezTo>
                  <a:pt x="70" y="306"/>
                  <a:pt x="70" y="306"/>
                  <a:pt x="70" y="306"/>
                </a:cubicBezTo>
                <a:cubicBezTo>
                  <a:pt x="69" y="331"/>
                  <a:pt x="70" y="354"/>
                  <a:pt x="70" y="371"/>
                </a:cubicBezTo>
                <a:cubicBezTo>
                  <a:pt x="65" y="361"/>
                  <a:pt x="58" y="345"/>
                  <a:pt x="53" y="328"/>
                </a:cubicBezTo>
                <a:cubicBezTo>
                  <a:pt x="51" y="319"/>
                  <a:pt x="51" y="319"/>
                  <a:pt x="51" y="319"/>
                </a:cubicBezTo>
                <a:cubicBezTo>
                  <a:pt x="41" y="320"/>
                  <a:pt x="41" y="320"/>
                  <a:pt x="41" y="320"/>
                </a:cubicBezTo>
                <a:cubicBezTo>
                  <a:pt x="41" y="320"/>
                  <a:pt x="40" y="320"/>
                  <a:pt x="38" y="320"/>
                </a:cubicBezTo>
                <a:cubicBezTo>
                  <a:pt x="17" y="320"/>
                  <a:pt x="0" y="303"/>
                  <a:pt x="0" y="282"/>
                </a:cubicBezTo>
                <a:cubicBezTo>
                  <a:pt x="0" y="272"/>
                  <a:pt x="4" y="262"/>
                  <a:pt x="11" y="255"/>
                </a:cubicBezTo>
                <a:cubicBezTo>
                  <a:pt x="19" y="247"/>
                  <a:pt x="19" y="247"/>
                  <a:pt x="19" y="247"/>
                </a:cubicBezTo>
                <a:cubicBezTo>
                  <a:pt x="11" y="239"/>
                  <a:pt x="11" y="239"/>
                  <a:pt x="11" y="2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45"/>
          <p:cNvSpPr>
            <a:spLocks/>
          </p:cNvSpPr>
          <p:nvPr/>
        </p:nvSpPr>
        <p:spPr bwMode="auto">
          <a:xfrm>
            <a:off x="2968326" y="2907440"/>
            <a:ext cx="41275" cy="93663"/>
          </a:xfrm>
          <a:custGeom>
            <a:avLst/>
            <a:gdLst>
              <a:gd name="T0" fmla="*/ 100 w 106"/>
              <a:gd name="T1" fmla="*/ 10 h 238"/>
              <a:gd name="T2" fmla="*/ 71 w 106"/>
              <a:gd name="T3" fmla="*/ 0 h 238"/>
              <a:gd name="T4" fmla="*/ 67 w 106"/>
              <a:gd name="T5" fmla="*/ 98 h 238"/>
              <a:gd name="T6" fmla="*/ 0 w 106"/>
              <a:gd name="T7" fmla="*/ 74 h 238"/>
              <a:gd name="T8" fmla="*/ 40 w 106"/>
              <a:gd name="T9" fmla="*/ 238 h 238"/>
              <a:gd name="T10" fmla="*/ 89 w 106"/>
              <a:gd name="T11" fmla="*/ 139 h 238"/>
              <a:gd name="T12" fmla="*/ 85 w 106"/>
              <a:gd name="T13" fmla="*/ 128 h 238"/>
              <a:gd name="T14" fmla="*/ 100 w 106"/>
              <a:gd name="T15" fmla="*/ 1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8">
                <a:moveTo>
                  <a:pt x="100" y="10"/>
                </a:moveTo>
                <a:cubicBezTo>
                  <a:pt x="71" y="0"/>
                  <a:pt x="71" y="0"/>
                  <a:pt x="71" y="0"/>
                </a:cubicBezTo>
                <a:cubicBezTo>
                  <a:pt x="78" y="33"/>
                  <a:pt x="77" y="66"/>
                  <a:pt x="67" y="98"/>
                </a:cubicBezTo>
                <a:cubicBezTo>
                  <a:pt x="49" y="78"/>
                  <a:pt x="24" y="68"/>
                  <a:pt x="0" y="74"/>
                </a:cubicBezTo>
                <a:cubicBezTo>
                  <a:pt x="40" y="238"/>
                  <a:pt x="40" y="238"/>
                  <a:pt x="40" y="238"/>
                </a:cubicBezTo>
                <a:cubicBezTo>
                  <a:pt x="78" y="229"/>
                  <a:pt x="100" y="184"/>
                  <a:pt x="89" y="139"/>
                </a:cubicBezTo>
                <a:cubicBezTo>
                  <a:pt x="88" y="135"/>
                  <a:pt x="87" y="131"/>
                  <a:pt x="85" y="128"/>
                </a:cubicBezTo>
                <a:cubicBezTo>
                  <a:pt x="101" y="91"/>
                  <a:pt x="106" y="50"/>
                  <a:pt x="10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46"/>
          <p:cNvSpPr>
            <a:spLocks/>
          </p:cNvSpPr>
          <p:nvPr/>
        </p:nvSpPr>
        <p:spPr bwMode="auto">
          <a:xfrm>
            <a:off x="2946101" y="2932840"/>
            <a:ext cx="33338" cy="80963"/>
          </a:xfrm>
          <a:custGeom>
            <a:avLst/>
            <a:gdLst>
              <a:gd name="T0" fmla="*/ 0 w 21"/>
              <a:gd name="T1" fmla="*/ 3 h 51"/>
              <a:gd name="T2" fmla="*/ 12 w 21"/>
              <a:gd name="T3" fmla="*/ 51 h 51"/>
              <a:gd name="T4" fmla="*/ 21 w 21"/>
              <a:gd name="T5" fmla="*/ 48 h 51"/>
              <a:gd name="T6" fmla="*/ 9 w 21"/>
              <a:gd name="T7" fmla="*/ 0 h 51"/>
              <a:gd name="T8" fmla="*/ 0 w 21"/>
              <a:gd name="T9" fmla="*/ 3 h 51"/>
            </a:gdLst>
            <a:ahLst/>
            <a:cxnLst>
              <a:cxn ang="0">
                <a:pos x="T0" y="T1"/>
              </a:cxn>
              <a:cxn ang="0">
                <a:pos x="T2" y="T3"/>
              </a:cxn>
              <a:cxn ang="0">
                <a:pos x="T4" y="T5"/>
              </a:cxn>
              <a:cxn ang="0">
                <a:pos x="T6" y="T7"/>
              </a:cxn>
              <a:cxn ang="0">
                <a:pos x="T8" y="T9"/>
              </a:cxn>
            </a:cxnLst>
            <a:rect l="0" t="0" r="r" b="b"/>
            <a:pathLst>
              <a:path w="21" h="51">
                <a:moveTo>
                  <a:pt x="0" y="3"/>
                </a:moveTo>
                <a:lnTo>
                  <a:pt x="12" y="51"/>
                </a:lnTo>
                <a:lnTo>
                  <a:pt x="21" y="48"/>
                </a:lnTo>
                <a:lnTo>
                  <a:pt x="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47"/>
          <p:cNvSpPr>
            <a:spLocks/>
          </p:cNvSpPr>
          <p:nvPr/>
        </p:nvSpPr>
        <p:spPr bwMode="auto">
          <a:xfrm>
            <a:off x="2946101" y="2932840"/>
            <a:ext cx="33338" cy="80963"/>
          </a:xfrm>
          <a:custGeom>
            <a:avLst/>
            <a:gdLst>
              <a:gd name="T0" fmla="*/ 0 w 21"/>
              <a:gd name="T1" fmla="*/ 3 h 51"/>
              <a:gd name="T2" fmla="*/ 12 w 21"/>
              <a:gd name="T3" fmla="*/ 51 h 51"/>
              <a:gd name="T4" fmla="*/ 21 w 21"/>
              <a:gd name="T5" fmla="*/ 48 h 51"/>
              <a:gd name="T6" fmla="*/ 9 w 21"/>
              <a:gd name="T7" fmla="*/ 0 h 51"/>
              <a:gd name="T8" fmla="*/ 0 w 21"/>
              <a:gd name="T9" fmla="*/ 3 h 51"/>
            </a:gdLst>
            <a:ahLst/>
            <a:cxnLst>
              <a:cxn ang="0">
                <a:pos x="T0" y="T1"/>
              </a:cxn>
              <a:cxn ang="0">
                <a:pos x="T2" y="T3"/>
              </a:cxn>
              <a:cxn ang="0">
                <a:pos x="T4" y="T5"/>
              </a:cxn>
              <a:cxn ang="0">
                <a:pos x="T6" y="T7"/>
              </a:cxn>
              <a:cxn ang="0">
                <a:pos x="T8" y="T9"/>
              </a:cxn>
            </a:cxnLst>
            <a:rect l="0" t="0" r="r" b="b"/>
            <a:pathLst>
              <a:path w="21" h="51">
                <a:moveTo>
                  <a:pt x="0" y="3"/>
                </a:moveTo>
                <a:lnTo>
                  <a:pt x="12" y="51"/>
                </a:lnTo>
                <a:lnTo>
                  <a:pt x="21" y="48"/>
                </a:lnTo>
                <a:lnTo>
                  <a:pt x="9"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48"/>
          <p:cNvSpPr>
            <a:spLocks/>
          </p:cNvSpPr>
          <p:nvPr/>
        </p:nvSpPr>
        <p:spPr bwMode="auto">
          <a:xfrm>
            <a:off x="2827038" y="2905852"/>
            <a:ext cx="41275" cy="95250"/>
          </a:xfrm>
          <a:custGeom>
            <a:avLst/>
            <a:gdLst>
              <a:gd name="T0" fmla="*/ 5 w 106"/>
              <a:gd name="T1" fmla="*/ 11 h 239"/>
              <a:gd name="T2" fmla="*/ 34 w 106"/>
              <a:gd name="T3" fmla="*/ 0 h 239"/>
              <a:gd name="T4" fmla="*/ 38 w 106"/>
              <a:gd name="T5" fmla="*/ 99 h 239"/>
              <a:gd name="T6" fmla="*/ 106 w 106"/>
              <a:gd name="T7" fmla="*/ 75 h 239"/>
              <a:gd name="T8" fmla="*/ 65 w 106"/>
              <a:gd name="T9" fmla="*/ 239 h 239"/>
              <a:gd name="T10" fmla="*/ 17 w 106"/>
              <a:gd name="T11" fmla="*/ 140 h 239"/>
              <a:gd name="T12" fmla="*/ 20 w 106"/>
              <a:gd name="T13" fmla="*/ 128 h 239"/>
              <a:gd name="T14" fmla="*/ 5 w 106"/>
              <a:gd name="T15" fmla="*/ 11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9">
                <a:moveTo>
                  <a:pt x="5" y="11"/>
                </a:moveTo>
                <a:cubicBezTo>
                  <a:pt x="34" y="0"/>
                  <a:pt x="34" y="0"/>
                  <a:pt x="34" y="0"/>
                </a:cubicBezTo>
                <a:cubicBezTo>
                  <a:pt x="27" y="33"/>
                  <a:pt x="29" y="67"/>
                  <a:pt x="38" y="99"/>
                </a:cubicBezTo>
                <a:cubicBezTo>
                  <a:pt x="56" y="79"/>
                  <a:pt x="81" y="69"/>
                  <a:pt x="106" y="75"/>
                </a:cubicBezTo>
                <a:cubicBezTo>
                  <a:pt x="65" y="239"/>
                  <a:pt x="65" y="239"/>
                  <a:pt x="65" y="239"/>
                </a:cubicBezTo>
                <a:cubicBezTo>
                  <a:pt x="27" y="229"/>
                  <a:pt x="5" y="185"/>
                  <a:pt x="17" y="140"/>
                </a:cubicBezTo>
                <a:cubicBezTo>
                  <a:pt x="18" y="136"/>
                  <a:pt x="19" y="132"/>
                  <a:pt x="20" y="128"/>
                </a:cubicBezTo>
                <a:cubicBezTo>
                  <a:pt x="5" y="91"/>
                  <a:pt x="0" y="5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49"/>
          <p:cNvSpPr>
            <a:spLocks/>
          </p:cNvSpPr>
          <p:nvPr/>
        </p:nvSpPr>
        <p:spPr bwMode="auto">
          <a:xfrm>
            <a:off x="2857201" y="2932840"/>
            <a:ext cx="33338" cy="80963"/>
          </a:xfrm>
          <a:custGeom>
            <a:avLst/>
            <a:gdLst>
              <a:gd name="T0" fmla="*/ 21 w 21"/>
              <a:gd name="T1" fmla="*/ 3 h 51"/>
              <a:gd name="T2" fmla="*/ 9 w 21"/>
              <a:gd name="T3" fmla="*/ 51 h 51"/>
              <a:gd name="T4" fmla="*/ 0 w 21"/>
              <a:gd name="T5" fmla="*/ 48 h 51"/>
              <a:gd name="T6" fmla="*/ 12 w 21"/>
              <a:gd name="T7" fmla="*/ 0 h 51"/>
              <a:gd name="T8" fmla="*/ 21 w 21"/>
              <a:gd name="T9" fmla="*/ 3 h 51"/>
            </a:gdLst>
            <a:ahLst/>
            <a:cxnLst>
              <a:cxn ang="0">
                <a:pos x="T0" y="T1"/>
              </a:cxn>
              <a:cxn ang="0">
                <a:pos x="T2" y="T3"/>
              </a:cxn>
              <a:cxn ang="0">
                <a:pos x="T4" y="T5"/>
              </a:cxn>
              <a:cxn ang="0">
                <a:pos x="T6" y="T7"/>
              </a:cxn>
              <a:cxn ang="0">
                <a:pos x="T8" y="T9"/>
              </a:cxn>
            </a:cxnLst>
            <a:rect l="0" t="0" r="r" b="b"/>
            <a:pathLst>
              <a:path w="21" h="51">
                <a:moveTo>
                  <a:pt x="21" y="3"/>
                </a:moveTo>
                <a:lnTo>
                  <a:pt x="9" y="51"/>
                </a:lnTo>
                <a:lnTo>
                  <a:pt x="0" y="48"/>
                </a:lnTo>
                <a:lnTo>
                  <a:pt x="12" y="0"/>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50"/>
          <p:cNvSpPr>
            <a:spLocks noEditPoints="1"/>
          </p:cNvSpPr>
          <p:nvPr/>
        </p:nvSpPr>
        <p:spPr bwMode="auto">
          <a:xfrm>
            <a:off x="2746076" y="2897915"/>
            <a:ext cx="342900" cy="128588"/>
          </a:xfrm>
          <a:custGeom>
            <a:avLst/>
            <a:gdLst>
              <a:gd name="T0" fmla="*/ 801 w 865"/>
              <a:gd name="T1" fmla="*/ 87 h 324"/>
              <a:gd name="T2" fmla="*/ 658 w 865"/>
              <a:gd name="T3" fmla="*/ 34 h 324"/>
              <a:gd name="T4" fmla="*/ 642 w 865"/>
              <a:gd name="T5" fmla="*/ 151 h 324"/>
              <a:gd name="T6" fmla="*/ 646 w 865"/>
              <a:gd name="T7" fmla="*/ 163 h 324"/>
              <a:gd name="T8" fmla="*/ 597 w 865"/>
              <a:gd name="T9" fmla="*/ 262 h 324"/>
              <a:gd name="T10" fmla="*/ 557 w 865"/>
              <a:gd name="T11" fmla="*/ 98 h 324"/>
              <a:gd name="T12" fmla="*/ 625 w 865"/>
              <a:gd name="T13" fmla="*/ 122 h 324"/>
              <a:gd name="T14" fmla="*/ 629 w 865"/>
              <a:gd name="T15" fmla="*/ 23 h 324"/>
              <a:gd name="T16" fmla="*/ 567 w 865"/>
              <a:gd name="T17" fmla="*/ 1 h 324"/>
              <a:gd name="T18" fmla="*/ 567 w 865"/>
              <a:gd name="T19" fmla="*/ 2 h 324"/>
              <a:gd name="T20" fmla="*/ 433 w 865"/>
              <a:gd name="T21" fmla="*/ 71 h 324"/>
              <a:gd name="T22" fmla="*/ 300 w 865"/>
              <a:gd name="T23" fmla="*/ 1 h 324"/>
              <a:gd name="T24" fmla="*/ 300 w 865"/>
              <a:gd name="T25" fmla="*/ 0 h 324"/>
              <a:gd name="T26" fmla="*/ 238 w 865"/>
              <a:gd name="T27" fmla="*/ 22 h 324"/>
              <a:gd name="T28" fmla="*/ 242 w 865"/>
              <a:gd name="T29" fmla="*/ 121 h 324"/>
              <a:gd name="T30" fmla="*/ 310 w 865"/>
              <a:gd name="T31" fmla="*/ 97 h 324"/>
              <a:gd name="T32" fmla="*/ 268 w 865"/>
              <a:gd name="T33" fmla="*/ 261 h 324"/>
              <a:gd name="T34" fmla="*/ 220 w 865"/>
              <a:gd name="T35" fmla="*/ 162 h 324"/>
              <a:gd name="T36" fmla="*/ 224 w 865"/>
              <a:gd name="T37" fmla="*/ 150 h 324"/>
              <a:gd name="T38" fmla="*/ 209 w 865"/>
              <a:gd name="T39" fmla="*/ 33 h 324"/>
              <a:gd name="T40" fmla="*/ 65 w 865"/>
              <a:gd name="T41" fmla="*/ 85 h 324"/>
              <a:gd name="T42" fmla="*/ 0 w 865"/>
              <a:gd name="T43" fmla="*/ 322 h 324"/>
              <a:gd name="T44" fmla="*/ 865 w 865"/>
              <a:gd name="T45" fmla="*/ 324 h 324"/>
              <a:gd name="T46" fmla="*/ 801 w 865"/>
              <a:gd name="T47" fmla="*/ 87 h 324"/>
              <a:gd name="T48" fmla="*/ 317 w 865"/>
              <a:gd name="T49" fmla="*/ 292 h 324"/>
              <a:gd name="T50" fmla="*/ 279 w 865"/>
              <a:gd name="T51" fmla="*/ 282 h 324"/>
              <a:gd name="T52" fmla="*/ 328 w 865"/>
              <a:gd name="T53" fmla="*/ 90 h 324"/>
              <a:gd name="T54" fmla="*/ 365 w 865"/>
              <a:gd name="T55" fmla="*/ 99 h 324"/>
              <a:gd name="T56" fmla="*/ 317 w 865"/>
              <a:gd name="T57" fmla="*/ 292 h 324"/>
              <a:gd name="T58" fmla="*/ 549 w 865"/>
              <a:gd name="T59" fmla="*/ 292 h 324"/>
              <a:gd name="T60" fmla="*/ 501 w 865"/>
              <a:gd name="T61" fmla="*/ 99 h 324"/>
              <a:gd name="T62" fmla="*/ 539 w 865"/>
              <a:gd name="T63" fmla="*/ 90 h 324"/>
              <a:gd name="T64" fmla="*/ 586 w 865"/>
              <a:gd name="T65" fmla="*/ 283 h 324"/>
              <a:gd name="T66" fmla="*/ 549 w 865"/>
              <a:gd name="T67" fmla="*/ 29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5" h="324">
                <a:moveTo>
                  <a:pt x="801" y="87"/>
                </a:moveTo>
                <a:cubicBezTo>
                  <a:pt x="658" y="34"/>
                  <a:pt x="658" y="34"/>
                  <a:pt x="658" y="34"/>
                </a:cubicBezTo>
                <a:cubicBezTo>
                  <a:pt x="663" y="74"/>
                  <a:pt x="658" y="114"/>
                  <a:pt x="642" y="151"/>
                </a:cubicBezTo>
                <a:cubicBezTo>
                  <a:pt x="644" y="155"/>
                  <a:pt x="645" y="159"/>
                  <a:pt x="646" y="163"/>
                </a:cubicBezTo>
                <a:cubicBezTo>
                  <a:pt x="657" y="208"/>
                  <a:pt x="635" y="252"/>
                  <a:pt x="597" y="262"/>
                </a:cubicBezTo>
                <a:cubicBezTo>
                  <a:pt x="557" y="98"/>
                  <a:pt x="557" y="98"/>
                  <a:pt x="557" y="98"/>
                </a:cubicBezTo>
                <a:cubicBezTo>
                  <a:pt x="581" y="92"/>
                  <a:pt x="607" y="102"/>
                  <a:pt x="625" y="122"/>
                </a:cubicBezTo>
                <a:cubicBezTo>
                  <a:pt x="634" y="90"/>
                  <a:pt x="636" y="56"/>
                  <a:pt x="629" y="23"/>
                </a:cubicBezTo>
                <a:cubicBezTo>
                  <a:pt x="567" y="1"/>
                  <a:pt x="567" y="1"/>
                  <a:pt x="567" y="1"/>
                </a:cubicBezTo>
                <a:cubicBezTo>
                  <a:pt x="567" y="1"/>
                  <a:pt x="567" y="1"/>
                  <a:pt x="567" y="2"/>
                </a:cubicBezTo>
                <a:cubicBezTo>
                  <a:pt x="567" y="40"/>
                  <a:pt x="507" y="72"/>
                  <a:pt x="433" y="71"/>
                </a:cubicBezTo>
                <a:cubicBezTo>
                  <a:pt x="359" y="71"/>
                  <a:pt x="299" y="40"/>
                  <a:pt x="300" y="1"/>
                </a:cubicBezTo>
                <a:cubicBezTo>
                  <a:pt x="300" y="1"/>
                  <a:pt x="300" y="0"/>
                  <a:pt x="300" y="0"/>
                </a:cubicBezTo>
                <a:cubicBezTo>
                  <a:pt x="238" y="22"/>
                  <a:pt x="238" y="22"/>
                  <a:pt x="238" y="22"/>
                </a:cubicBezTo>
                <a:cubicBezTo>
                  <a:pt x="231" y="55"/>
                  <a:pt x="232" y="89"/>
                  <a:pt x="242" y="121"/>
                </a:cubicBezTo>
                <a:cubicBezTo>
                  <a:pt x="260" y="101"/>
                  <a:pt x="285" y="91"/>
                  <a:pt x="310" y="97"/>
                </a:cubicBezTo>
                <a:cubicBezTo>
                  <a:pt x="268" y="261"/>
                  <a:pt x="268" y="261"/>
                  <a:pt x="268" y="261"/>
                </a:cubicBezTo>
                <a:cubicBezTo>
                  <a:pt x="230" y="251"/>
                  <a:pt x="209" y="207"/>
                  <a:pt x="220" y="162"/>
                </a:cubicBezTo>
                <a:cubicBezTo>
                  <a:pt x="221" y="158"/>
                  <a:pt x="222" y="154"/>
                  <a:pt x="224" y="150"/>
                </a:cubicBezTo>
                <a:cubicBezTo>
                  <a:pt x="208" y="113"/>
                  <a:pt x="203" y="73"/>
                  <a:pt x="209" y="33"/>
                </a:cubicBezTo>
                <a:cubicBezTo>
                  <a:pt x="65" y="85"/>
                  <a:pt x="65" y="85"/>
                  <a:pt x="65" y="85"/>
                </a:cubicBezTo>
                <a:cubicBezTo>
                  <a:pt x="0" y="322"/>
                  <a:pt x="0" y="322"/>
                  <a:pt x="0" y="322"/>
                </a:cubicBezTo>
                <a:cubicBezTo>
                  <a:pt x="865" y="324"/>
                  <a:pt x="865" y="324"/>
                  <a:pt x="865" y="324"/>
                </a:cubicBezTo>
                <a:cubicBezTo>
                  <a:pt x="801" y="87"/>
                  <a:pt x="801" y="87"/>
                  <a:pt x="801" y="87"/>
                </a:cubicBezTo>
                <a:moveTo>
                  <a:pt x="317" y="292"/>
                </a:moveTo>
                <a:cubicBezTo>
                  <a:pt x="279" y="282"/>
                  <a:pt x="279" y="282"/>
                  <a:pt x="279" y="282"/>
                </a:cubicBezTo>
                <a:cubicBezTo>
                  <a:pt x="328" y="90"/>
                  <a:pt x="328" y="90"/>
                  <a:pt x="328" y="90"/>
                </a:cubicBezTo>
                <a:cubicBezTo>
                  <a:pt x="365" y="99"/>
                  <a:pt x="365" y="99"/>
                  <a:pt x="365" y="99"/>
                </a:cubicBezTo>
                <a:cubicBezTo>
                  <a:pt x="317" y="292"/>
                  <a:pt x="317" y="292"/>
                  <a:pt x="317" y="292"/>
                </a:cubicBezTo>
                <a:moveTo>
                  <a:pt x="549" y="292"/>
                </a:moveTo>
                <a:cubicBezTo>
                  <a:pt x="501" y="99"/>
                  <a:pt x="501" y="99"/>
                  <a:pt x="501" y="99"/>
                </a:cubicBezTo>
                <a:cubicBezTo>
                  <a:pt x="539" y="90"/>
                  <a:pt x="539" y="90"/>
                  <a:pt x="539" y="90"/>
                </a:cubicBezTo>
                <a:cubicBezTo>
                  <a:pt x="586" y="283"/>
                  <a:pt x="586" y="283"/>
                  <a:pt x="586" y="283"/>
                </a:cubicBezTo>
                <a:cubicBezTo>
                  <a:pt x="549" y="292"/>
                  <a:pt x="549" y="292"/>
                  <a:pt x="549" y="29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51"/>
          <p:cNvSpPr>
            <a:spLocks noEditPoints="1"/>
          </p:cNvSpPr>
          <p:nvPr/>
        </p:nvSpPr>
        <p:spPr bwMode="auto">
          <a:xfrm>
            <a:off x="2814338" y="2632802"/>
            <a:ext cx="207963" cy="266700"/>
          </a:xfrm>
          <a:custGeom>
            <a:avLst/>
            <a:gdLst>
              <a:gd name="T0" fmla="*/ 44 w 524"/>
              <a:gd name="T1" fmla="*/ 381 h 669"/>
              <a:gd name="T2" fmla="*/ 262 w 524"/>
              <a:gd name="T3" fmla="*/ 669 h 669"/>
              <a:gd name="T4" fmla="*/ 491 w 524"/>
              <a:gd name="T5" fmla="*/ 436 h 669"/>
              <a:gd name="T6" fmla="*/ 453 w 524"/>
              <a:gd name="T7" fmla="*/ 366 h 669"/>
              <a:gd name="T8" fmla="*/ 514 w 524"/>
              <a:gd name="T9" fmla="*/ 271 h 669"/>
              <a:gd name="T10" fmla="*/ 508 w 524"/>
              <a:gd name="T11" fmla="*/ 182 h 669"/>
              <a:gd name="T12" fmla="*/ 362 w 524"/>
              <a:gd name="T13" fmla="*/ 36 h 669"/>
              <a:gd name="T14" fmla="*/ 187 w 524"/>
              <a:gd name="T15" fmla="*/ 40 h 669"/>
              <a:gd name="T16" fmla="*/ 60 w 524"/>
              <a:gd name="T17" fmla="*/ 123 h 669"/>
              <a:gd name="T18" fmla="*/ 1 w 524"/>
              <a:gd name="T19" fmla="*/ 236 h 669"/>
              <a:gd name="T20" fmla="*/ 57 w 524"/>
              <a:gd name="T21" fmla="*/ 366 h 669"/>
              <a:gd name="T22" fmla="*/ 68 w 524"/>
              <a:gd name="T23" fmla="*/ 396 h 669"/>
              <a:gd name="T24" fmla="*/ 55 w 524"/>
              <a:gd name="T25" fmla="*/ 432 h 669"/>
              <a:gd name="T26" fmla="*/ 264 w 524"/>
              <a:gd name="T27" fmla="*/ 646 h 669"/>
              <a:gd name="T28" fmla="*/ 120 w 524"/>
              <a:gd name="T29" fmla="*/ 495 h 669"/>
              <a:gd name="T30" fmla="*/ 111 w 524"/>
              <a:gd name="T31" fmla="*/ 431 h 669"/>
              <a:gd name="T32" fmla="*/ 247 w 524"/>
              <a:gd name="T33" fmla="*/ 383 h 669"/>
              <a:gd name="T34" fmla="*/ 328 w 524"/>
              <a:gd name="T35" fmla="*/ 449 h 669"/>
              <a:gd name="T36" fmla="*/ 420 w 524"/>
              <a:gd name="T37" fmla="*/ 426 h 669"/>
              <a:gd name="T38" fmla="*/ 120 w 524"/>
              <a:gd name="T39" fmla="*/ 267 h 669"/>
              <a:gd name="T40" fmla="*/ 258 w 524"/>
              <a:gd name="T41" fmla="*/ 252 h 669"/>
              <a:gd name="T42" fmla="*/ 398 w 524"/>
              <a:gd name="T43" fmla="*/ 341 h 669"/>
              <a:gd name="T44" fmla="*/ 262 w 524"/>
              <a:gd name="T45" fmla="*/ 348 h 669"/>
              <a:gd name="T46" fmla="*/ 116 w 524"/>
              <a:gd name="T47" fmla="*/ 332 h 669"/>
              <a:gd name="T48" fmla="*/ 396 w 524"/>
              <a:gd name="T49" fmla="*/ 374 h 669"/>
              <a:gd name="T50" fmla="*/ 342 w 524"/>
              <a:gd name="T51" fmla="*/ 434 h 669"/>
              <a:gd name="T52" fmla="*/ 366 w 524"/>
              <a:gd name="T53" fmla="*/ 352 h 669"/>
              <a:gd name="T54" fmla="*/ 204 w 524"/>
              <a:gd name="T55" fmla="*/ 352 h 669"/>
              <a:gd name="T56" fmla="*/ 128 w 524"/>
              <a:gd name="T57" fmla="*/ 403 h 669"/>
              <a:gd name="T58" fmla="*/ 465 w 524"/>
              <a:gd name="T59" fmla="*/ 400 h 669"/>
              <a:gd name="T60" fmla="*/ 446 w 524"/>
              <a:gd name="T61" fmla="*/ 397 h 669"/>
              <a:gd name="T62" fmla="*/ 24 w 524"/>
              <a:gd name="T63" fmla="*/ 236 h 669"/>
              <a:gd name="T64" fmla="*/ 43 w 524"/>
              <a:gd name="T65" fmla="*/ 193 h 669"/>
              <a:gd name="T66" fmla="*/ 79 w 524"/>
              <a:gd name="T67" fmla="*/ 142 h 669"/>
              <a:gd name="T68" fmla="*/ 126 w 524"/>
              <a:gd name="T69" fmla="*/ 104 h 669"/>
              <a:gd name="T70" fmla="*/ 185 w 524"/>
              <a:gd name="T71" fmla="*/ 64 h 669"/>
              <a:gd name="T72" fmla="*/ 199 w 524"/>
              <a:gd name="T73" fmla="*/ 63 h 669"/>
              <a:gd name="T74" fmla="*/ 265 w 524"/>
              <a:gd name="T75" fmla="*/ 23 h 669"/>
              <a:gd name="T76" fmla="*/ 342 w 524"/>
              <a:gd name="T77" fmla="*/ 64 h 669"/>
              <a:gd name="T78" fmla="*/ 400 w 524"/>
              <a:gd name="T79" fmla="*/ 104 h 669"/>
              <a:gd name="T80" fmla="*/ 446 w 524"/>
              <a:gd name="T81" fmla="*/ 143 h 669"/>
              <a:gd name="T82" fmla="*/ 482 w 524"/>
              <a:gd name="T83" fmla="*/ 194 h 669"/>
              <a:gd name="T84" fmla="*/ 501 w 524"/>
              <a:gd name="T85" fmla="*/ 237 h 669"/>
              <a:gd name="T86" fmla="*/ 490 w 524"/>
              <a:gd name="T87" fmla="*/ 279 h 669"/>
              <a:gd name="T88" fmla="*/ 449 w 524"/>
              <a:gd name="T89" fmla="*/ 341 h 669"/>
              <a:gd name="T90" fmla="*/ 418 w 524"/>
              <a:gd name="T91" fmla="*/ 391 h 669"/>
              <a:gd name="T92" fmla="*/ 406 w 524"/>
              <a:gd name="T93" fmla="*/ 244 h 669"/>
              <a:gd name="T94" fmla="*/ 320 w 524"/>
              <a:gd name="T95" fmla="*/ 202 h 669"/>
              <a:gd name="T96" fmla="*/ 200 w 524"/>
              <a:gd name="T97" fmla="*/ 209 h 669"/>
              <a:gd name="T98" fmla="*/ 113 w 524"/>
              <a:gd name="T99" fmla="*/ 242 h 669"/>
              <a:gd name="T100" fmla="*/ 95 w 524"/>
              <a:gd name="T101" fmla="*/ 284 h 669"/>
              <a:gd name="T102" fmla="*/ 100 w 524"/>
              <a:gd name="T103" fmla="*/ 305 h 669"/>
              <a:gd name="T104" fmla="*/ 93 w 524"/>
              <a:gd name="T105" fmla="*/ 329 h 669"/>
              <a:gd name="T106" fmla="*/ 74 w 524"/>
              <a:gd name="T107" fmla="*/ 342 h 669"/>
              <a:gd name="T108" fmla="*/ 23 w 524"/>
              <a:gd name="T109" fmla="*/ 305 h 669"/>
              <a:gd name="T110" fmla="*/ 34 w 524"/>
              <a:gd name="T111" fmla="*/ 26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669">
                <a:moveTo>
                  <a:pt x="57" y="366"/>
                </a:moveTo>
                <a:cubicBezTo>
                  <a:pt x="58" y="368"/>
                  <a:pt x="59" y="371"/>
                  <a:pt x="59" y="374"/>
                </a:cubicBezTo>
                <a:cubicBezTo>
                  <a:pt x="53" y="375"/>
                  <a:pt x="48" y="377"/>
                  <a:pt x="44" y="381"/>
                </a:cubicBezTo>
                <a:cubicBezTo>
                  <a:pt x="29" y="395"/>
                  <a:pt x="30" y="418"/>
                  <a:pt x="33" y="435"/>
                </a:cubicBezTo>
                <a:cubicBezTo>
                  <a:pt x="35" y="453"/>
                  <a:pt x="43" y="507"/>
                  <a:pt x="102" y="511"/>
                </a:cubicBezTo>
                <a:cubicBezTo>
                  <a:pt x="160" y="663"/>
                  <a:pt x="248" y="669"/>
                  <a:pt x="262" y="669"/>
                </a:cubicBezTo>
                <a:cubicBezTo>
                  <a:pt x="262" y="669"/>
                  <a:pt x="263" y="669"/>
                  <a:pt x="263" y="669"/>
                </a:cubicBezTo>
                <a:cubicBezTo>
                  <a:pt x="272" y="669"/>
                  <a:pt x="364" y="667"/>
                  <a:pt x="423" y="512"/>
                </a:cubicBezTo>
                <a:cubicBezTo>
                  <a:pt x="481" y="507"/>
                  <a:pt x="489" y="454"/>
                  <a:pt x="491" y="436"/>
                </a:cubicBezTo>
                <a:cubicBezTo>
                  <a:pt x="494" y="420"/>
                  <a:pt x="495" y="396"/>
                  <a:pt x="480" y="382"/>
                </a:cubicBezTo>
                <a:cubicBezTo>
                  <a:pt x="473" y="376"/>
                  <a:pt x="463" y="373"/>
                  <a:pt x="450" y="374"/>
                </a:cubicBezTo>
                <a:cubicBezTo>
                  <a:pt x="451" y="371"/>
                  <a:pt x="452" y="369"/>
                  <a:pt x="453" y="366"/>
                </a:cubicBezTo>
                <a:cubicBezTo>
                  <a:pt x="456" y="367"/>
                  <a:pt x="459" y="367"/>
                  <a:pt x="463" y="367"/>
                </a:cubicBezTo>
                <a:cubicBezTo>
                  <a:pt x="497" y="367"/>
                  <a:pt x="524" y="340"/>
                  <a:pt x="524" y="306"/>
                </a:cubicBezTo>
                <a:cubicBezTo>
                  <a:pt x="524" y="294"/>
                  <a:pt x="520" y="282"/>
                  <a:pt x="514" y="271"/>
                </a:cubicBezTo>
                <a:cubicBezTo>
                  <a:pt x="521" y="261"/>
                  <a:pt x="524" y="249"/>
                  <a:pt x="524" y="237"/>
                </a:cubicBezTo>
                <a:cubicBezTo>
                  <a:pt x="524" y="221"/>
                  <a:pt x="518" y="205"/>
                  <a:pt x="506" y="194"/>
                </a:cubicBezTo>
                <a:cubicBezTo>
                  <a:pt x="507" y="190"/>
                  <a:pt x="508" y="186"/>
                  <a:pt x="508" y="182"/>
                </a:cubicBezTo>
                <a:cubicBezTo>
                  <a:pt x="508" y="156"/>
                  <a:pt x="490" y="132"/>
                  <a:pt x="466" y="124"/>
                </a:cubicBezTo>
                <a:cubicBezTo>
                  <a:pt x="459" y="104"/>
                  <a:pt x="442" y="88"/>
                  <a:pt x="421" y="83"/>
                </a:cubicBezTo>
                <a:cubicBezTo>
                  <a:pt x="415" y="56"/>
                  <a:pt x="390" y="36"/>
                  <a:pt x="362" y="36"/>
                </a:cubicBezTo>
                <a:cubicBezTo>
                  <a:pt x="355" y="36"/>
                  <a:pt x="349" y="37"/>
                  <a:pt x="343" y="39"/>
                </a:cubicBezTo>
                <a:cubicBezTo>
                  <a:pt x="332" y="16"/>
                  <a:pt x="301" y="0"/>
                  <a:pt x="265" y="0"/>
                </a:cubicBezTo>
                <a:cubicBezTo>
                  <a:pt x="229" y="0"/>
                  <a:pt x="198" y="16"/>
                  <a:pt x="187" y="40"/>
                </a:cubicBezTo>
                <a:cubicBezTo>
                  <a:pt x="180" y="37"/>
                  <a:pt x="172" y="35"/>
                  <a:pt x="164" y="35"/>
                </a:cubicBezTo>
                <a:cubicBezTo>
                  <a:pt x="136" y="35"/>
                  <a:pt x="111" y="55"/>
                  <a:pt x="105" y="83"/>
                </a:cubicBezTo>
                <a:cubicBezTo>
                  <a:pt x="84" y="87"/>
                  <a:pt x="67" y="103"/>
                  <a:pt x="60" y="123"/>
                </a:cubicBezTo>
                <a:cubicBezTo>
                  <a:pt x="35" y="131"/>
                  <a:pt x="18" y="154"/>
                  <a:pt x="18" y="181"/>
                </a:cubicBezTo>
                <a:cubicBezTo>
                  <a:pt x="18" y="185"/>
                  <a:pt x="18" y="188"/>
                  <a:pt x="19" y="192"/>
                </a:cubicBezTo>
                <a:cubicBezTo>
                  <a:pt x="7" y="204"/>
                  <a:pt x="1" y="219"/>
                  <a:pt x="1" y="236"/>
                </a:cubicBezTo>
                <a:cubicBezTo>
                  <a:pt x="1" y="248"/>
                  <a:pt x="4" y="260"/>
                  <a:pt x="11" y="270"/>
                </a:cubicBezTo>
                <a:cubicBezTo>
                  <a:pt x="4" y="280"/>
                  <a:pt x="0" y="292"/>
                  <a:pt x="0" y="305"/>
                </a:cubicBezTo>
                <a:cubicBezTo>
                  <a:pt x="0" y="337"/>
                  <a:pt x="25" y="363"/>
                  <a:pt x="57" y="366"/>
                </a:cubicBezTo>
                <a:moveTo>
                  <a:pt x="55" y="432"/>
                </a:moveTo>
                <a:cubicBezTo>
                  <a:pt x="52" y="410"/>
                  <a:pt x="56" y="402"/>
                  <a:pt x="59" y="399"/>
                </a:cubicBezTo>
                <a:cubicBezTo>
                  <a:pt x="61" y="397"/>
                  <a:pt x="64" y="396"/>
                  <a:pt x="68" y="396"/>
                </a:cubicBezTo>
                <a:cubicBezTo>
                  <a:pt x="72" y="403"/>
                  <a:pt x="76" y="411"/>
                  <a:pt x="80" y="416"/>
                </a:cubicBezTo>
                <a:cubicBezTo>
                  <a:pt x="83" y="449"/>
                  <a:pt x="88" y="472"/>
                  <a:pt x="93" y="486"/>
                </a:cubicBezTo>
                <a:cubicBezTo>
                  <a:pt x="72" y="481"/>
                  <a:pt x="60" y="464"/>
                  <a:pt x="55" y="432"/>
                </a:cubicBezTo>
                <a:moveTo>
                  <a:pt x="406" y="493"/>
                </a:moveTo>
                <a:cubicBezTo>
                  <a:pt x="405" y="494"/>
                  <a:pt x="405" y="494"/>
                  <a:pt x="405" y="494"/>
                </a:cubicBezTo>
                <a:cubicBezTo>
                  <a:pt x="351" y="646"/>
                  <a:pt x="267" y="646"/>
                  <a:pt x="264" y="646"/>
                </a:cubicBezTo>
                <a:cubicBezTo>
                  <a:pt x="263" y="646"/>
                  <a:pt x="263" y="646"/>
                  <a:pt x="263" y="646"/>
                </a:cubicBezTo>
                <a:cubicBezTo>
                  <a:pt x="262" y="646"/>
                  <a:pt x="262" y="646"/>
                  <a:pt x="262" y="646"/>
                </a:cubicBezTo>
                <a:cubicBezTo>
                  <a:pt x="262" y="646"/>
                  <a:pt x="176" y="648"/>
                  <a:pt x="120" y="495"/>
                </a:cubicBezTo>
                <a:cubicBezTo>
                  <a:pt x="120" y="494"/>
                  <a:pt x="120" y="494"/>
                  <a:pt x="120" y="494"/>
                </a:cubicBezTo>
                <a:cubicBezTo>
                  <a:pt x="120" y="494"/>
                  <a:pt x="111" y="474"/>
                  <a:pt x="105" y="433"/>
                </a:cubicBezTo>
                <a:cubicBezTo>
                  <a:pt x="107" y="433"/>
                  <a:pt x="109" y="433"/>
                  <a:pt x="111" y="431"/>
                </a:cubicBezTo>
                <a:cubicBezTo>
                  <a:pt x="116" y="428"/>
                  <a:pt x="118" y="423"/>
                  <a:pt x="117" y="417"/>
                </a:cubicBezTo>
                <a:cubicBezTo>
                  <a:pt x="129" y="446"/>
                  <a:pt x="154" y="449"/>
                  <a:pt x="196" y="449"/>
                </a:cubicBezTo>
                <a:cubicBezTo>
                  <a:pt x="242" y="448"/>
                  <a:pt x="246" y="398"/>
                  <a:pt x="247" y="383"/>
                </a:cubicBezTo>
                <a:cubicBezTo>
                  <a:pt x="249" y="368"/>
                  <a:pt x="262" y="367"/>
                  <a:pt x="262" y="367"/>
                </a:cubicBezTo>
                <a:cubicBezTo>
                  <a:pt x="262" y="367"/>
                  <a:pt x="276" y="368"/>
                  <a:pt x="277" y="383"/>
                </a:cubicBezTo>
                <a:cubicBezTo>
                  <a:pt x="278" y="398"/>
                  <a:pt x="281" y="449"/>
                  <a:pt x="328" y="449"/>
                </a:cubicBezTo>
                <a:cubicBezTo>
                  <a:pt x="361" y="449"/>
                  <a:pt x="384" y="447"/>
                  <a:pt x="398" y="432"/>
                </a:cubicBezTo>
                <a:cubicBezTo>
                  <a:pt x="400" y="434"/>
                  <a:pt x="402" y="434"/>
                  <a:pt x="404" y="434"/>
                </a:cubicBezTo>
                <a:cubicBezTo>
                  <a:pt x="410" y="434"/>
                  <a:pt x="416" y="430"/>
                  <a:pt x="420" y="426"/>
                </a:cubicBezTo>
                <a:cubicBezTo>
                  <a:pt x="415" y="471"/>
                  <a:pt x="406" y="492"/>
                  <a:pt x="406" y="493"/>
                </a:cubicBezTo>
                <a:moveTo>
                  <a:pt x="119" y="283"/>
                </a:moveTo>
                <a:cubicBezTo>
                  <a:pt x="119" y="277"/>
                  <a:pt x="120" y="272"/>
                  <a:pt x="120" y="267"/>
                </a:cubicBezTo>
                <a:cubicBezTo>
                  <a:pt x="153" y="269"/>
                  <a:pt x="183" y="256"/>
                  <a:pt x="197" y="236"/>
                </a:cubicBezTo>
                <a:cubicBezTo>
                  <a:pt x="210" y="244"/>
                  <a:pt x="227" y="252"/>
                  <a:pt x="252" y="252"/>
                </a:cubicBezTo>
                <a:cubicBezTo>
                  <a:pt x="258" y="252"/>
                  <a:pt x="258" y="252"/>
                  <a:pt x="258" y="252"/>
                </a:cubicBezTo>
                <a:cubicBezTo>
                  <a:pt x="286" y="252"/>
                  <a:pt x="306" y="243"/>
                  <a:pt x="322" y="231"/>
                </a:cubicBezTo>
                <a:cubicBezTo>
                  <a:pt x="333" y="253"/>
                  <a:pt x="363" y="269"/>
                  <a:pt x="397" y="267"/>
                </a:cubicBezTo>
                <a:cubicBezTo>
                  <a:pt x="399" y="291"/>
                  <a:pt x="399" y="317"/>
                  <a:pt x="398" y="341"/>
                </a:cubicBezTo>
                <a:cubicBezTo>
                  <a:pt x="386" y="338"/>
                  <a:pt x="371" y="337"/>
                  <a:pt x="357" y="337"/>
                </a:cubicBezTo>
                <a:cubicBezTo>
                  <a:pt x="337" y="337"/>
                  <a:pt x="321" y="339"/>
                  <a:pt x="306" y="342"/>
                </a:cubicBezTo>
                <a:cubicBezTo>
                  <a:pt x="291" y="345"/>
                  <a:pt x="277" y="348"/>
                  <a:pt x="262" y="348"/>
                </a:cubicBezTo>
                <a:cubicBezTo>
                  <a:pt x="233" y="348"/>
                  <a:pt x="207" y="336"/>
                  <a:pt x="168" y="336"/>
                </a:cubicBezTo>
                <a:cubicBezTo>
                  <a:pt x="149" y="336"/>
                  <a:pt x="130" y="339"/>
                  <a:pt x="116" y="342"/>
                </a:cubicBezTo>
                <a:cubicBezTo>
                  <a:pt x="116" y="339"/>
                  <a:pt x="116" y="336"/>
                  <a:pt x="116" y="332"/>
                </a:cubicBezTo>
                <a:cubicBezTo>
                  <a:pt x="120" y="324"/>
                  <a:pt x="123" y="314"/>
                  <a:pt x="123" y="305"/>
                </a:cubicBezTo>
                <a:cubicBezTo>
                  <a:pt x="123" y="297"/>
                  <a:pt x="121" y="290"/>
                  <a:pt x="119" y="283"/>
                </a:cubicBezTo>
                <a:moveTo>
                  <a:pt x="396" y="374"/>
                </a:moveTo>
                <a:cubicBezTo>
                  <a:pt x="395" y="396"/>
                  <a:pt x="393" y="412"/>
                  <a:pt x="392" y="416"/>
                </a:cubicBezTo>
                <a:cubicBezTo>
                  <a:pt x="392" y="416"/>
                  <a:pt x="392" y="417"/>
                  <a:pt x="392" y="417"/>
                </a:cubicBezTo>
                <a:cubicBezTo>
                  <a:pt x="386" y="426"/>
                  <a:pt x="373" y="434"/>
                  <a:pt x="342" y="434"/>
                </a:cubicBezTo>
                <a:cubicBezTo>
                  <a:pt x="292" y="434"/>
                  <a:pt x="294" y="398"/>
                  <a:pt x="294" y="377"/>
                </a:cubicBezTo>
                <a:cubicBezTo>
                  <a:pt x="294" y="353"/>
                  <a:pt x="320" y="353"/>
                  <a:pt x="320" y="353"/>
                </a:cubicBezTo>
                <a:cubicBezTo>
                  <a:pt x="320" y="353"/>
                  <a:pt x="336" y="352"/>
                  <a:pt x="366" y="352"/>
                </a:cubicBezTo>
                <a:cubicBezTo>
                  <a:pt x="396" y="352"/>
                  <a:pt x="396" y="372"/>
                  <a:pt x="396" y="374"/>
                </a:cubicBezTo>
                <a:moveTo>
                  <a:pt x="159" y="351"/>
                </a:moveTo>
                <a:cubicBezTo>
                  <a:pt x="188" y="351"/>
                  <a:pt x="204" y="352"/>
                  <a:pt x="204" y="352"/>
                </a:cubicBezTo>
                <a:cubicBezTo>
                  <a:pt x="204" y="352"/>
                  <a:pt x="230" y="353"/>
                  <a:pt x="230" y="377"/>
                </a:cubicBezTo>
                <a:cubicBezTo>
                  <a:pt x="230" y="398"/>
                  <a:pt x="232" y="434"/>
                  <a:pt x="182" y="434"/>
                </a:cubicBezTo>
                <a:cubicBezTo>
                  <a:pt x="132" y="434"/>
                  <a:pt x="128" y="410"/>
                  <a:pt x="128" y="403"/>
                </a:cubicBezTo>
                <a:cubicBezTo>
                  <a:pt x="128" y="373"/>
                  <a:pt x="128" y="373"/>
                  <a:pt x="128" y="373"/>
                </a:cubicBezTo>
                <a:cubicBezTo>
                  <a:pt x="128" y="373"/>
                  <a:pt x="127" y="351"/>
                  <a:pt x="159" y="351"/>
                </a:cubicBezTo>
                <a:moveTo>
                  <a:pt x="465" y="400"/>
                </a:moveTo>
                <a:cubicBezTo>
                  <a:pt x="468" y="403"/>
                  <a:pt x="472" y="411"/>
                  <a:pt x="469" y="433"/>
                </a:cubicBezTo>
                <a:cubicBezTo>
                  <a:pt x="464" y="464"/>
                  <a:pt x="452" y="481"/>
                  <a:pt x="432" y="487"/>
                </a:cubicBezTo>
                <a:cubicBezTo>
                  <a:pt x="437" y="471"/>
                  <a:pt x="444" y="441"/>
                  <a:pt x="446" y="397"/>
                </a:cubicBezTo>
                <a:cubicBezTo>
                  <a:pt x="455" y="396"/>
                  <a:pt x="462" y="397"/>
                  <a:pt x="465" y="400"/>
                </a:cubicBezTo>
                <a:moveTo>
                  <a:pt x="34" y="262"/>
                </a:moveTo>
                <a:cubicBezTo>
                  <a:pt x="27" y="255"/>
                  <a:pt x="24" y="246"/>
                  <a:pt x="24" y="236"/>
                </a:cubicBezTo>
                <a:cubicBezTo>
                  <a:pt x="24" y="224"/>
                  <a:pt x="29" y="213"/>
                  <a:pt x="39" y="206"/>
                </a:cubicBezTo>
                <a:cubicBezTo>
                  <a:pt x="45" y="201"/>
                  <a:pt x="45" y="201"/>
                  <a:pt x="45" y="201"/>
                </a:cubicBezTo>
                <a:cubicBezTo>
                  <a:pt x="43" y="193"/>
                  <a:pt x="43" y="193"/>
                  <a:pt x="43" y="193"/>
                </a:cubicBezTo>
                <a:cubicBezTo>
                  <a:pt x="41" y="188"/>
                  <a:pt x="41" y="185"/>
                  <a:pt x="41" y="181"/>
                </a:cubicBezTo>
                <a:cubicBezTo>
                  <a:pt x="41" y="163"/>
                  <a:pt x="54" y="147"/>
                  <a:pt x="72" y="144"/>
                </a:cubicBezTo>
                <a:cubicBezTo>
                  <a:pt x="79" y="142"/>
                  <a:pt x="79" y="142"/>
                  <a:pt x="79" y="142"/>
                </a:cubicBezTo>
                <a:cubicBezTo>
                  <a:pt x="81" y="135"/>
                  <a:pt x="81" y="135"/>
                  <a:pt x="81" y="135"/>
                </a:cubicBezTo>
                <a:cubicBezTo>
                  <a:pt x="84" y="118"/>
                  <a:pt x="98" y="105"/>
                  <a:pt x="116" y="104"/>
                </a:cubicBezTo>
                <a:cubicBezTo>
                  <a:pt x="126" y="104"/>
                  <a:pt x="126" y="104"/>
                  <a:pt x="126" y="104"/>
                </a:cubicBezTo>
                <a:cubicBezTo>
                  <a:pt x="126" y="94"/>
                  <a:pt x="126" y="94"/>
                  <a:pt x="126" y="94"/>
                </a:cubicBezTo>
                <a:cubicBezTo>
                  <a:pt x="128" y="74"/>
                  <a:pt x="144" y="58"/>
                  <a:pt x="164" y="58"/>
                </a:cubicBezTo>
                <a:cubicBezTo>
                  <a:pt x="171" y="58"/>
                  <a:pt x="178" y="60"/>
                  <a:pt x="185" y="64"/>
                </a:cubicBezTo>
                <a:cubicBezTo>
                  <a:pt x="191" y="68"/>
                  <a:pt x="191" y="68"/>
                  <a:pt x="191" y="68"/>
                </a:cubicBezTo>
                <a:cubicBezTo>
                  <a:pt x="197" y="64"/>
                  <a:pt x="197" y="64"/>
                  <a:pt x="197" y="64"/>
                </a:cubicBezTo>
                <a:cubicBezTo>
                  <a:pt x="198" y="64"/>
                  <a:pt x="198" y="64"/>
                  <a:pt x="199" y="63"/>
                </a:cubicBezTo>
                <a:cubicBezTo>
                  <a:pt x="205" y="60"/>
                  <a:pt x="205" y="60"/>
                  <a:pt x="205" y="60"/>
                </a:cubicBezTo>
                <a:cubicBezTo>
                  <a:pt x="206" y="55"/>
                  <a:pt x="206" y="55"/>
                  <a:pt x="206" y="55"/>
                </a:cubicBezTo>
                <a:cubicBezTo>
                  <a:pt x="209" y="39"/>
                  <a:pt x="232" y="23"/>
                  <a:pt x="265" y="23"/>
                </a:cubicBezTo>
                <a:cubicBezTo>
                  <a:pt x="296" y="23"/>
                  <a:pt x="322" y="38"/>
                  <a:pt x="325" y="56"/>
                </a:cubicBezTo>
                <a:cubicBezTo>
                  <a:pt x="327" y="73"/>
                  <a:pt x="327" y="73"/>
                  <a:pt x="327" y="73"/>
                </a:cubicBezTo>
                <a:cubicBezTo>
                  <a:pt x="342" y="64"/>
                  <a:pt x="342" y="64"/>
                  <a:pt x="342" y="64"/>
                </a:cubicBezTo>
                <a:cubicBezTo>
                  <a:pt x="348" y="61"/>
                  <a:pt x="355" y="59"/>
                  <a:pt x="362" y="59"/>
                </a:cubicBezTo>
                <a:cubicBezTo>
                  <a:pt x="382" y="59"/>
                  <a:pt x="398" y="74"/>
                  <a:pt x="399" y="94"/>
                </a:cubicBezTo>
                <a:cubicBezTo>
                  <a:pt x="400" y="104"/>
                  <a:pt x="400" y="104"/>
                  <a:pt x="400" y="104"/>
                </a:cubicBezTo>
                <a:cubicBezTo>
                  <a:pt x="410" y="105"/>
                  <a:pt x="410" y="105"/>
                  <a:pt x="410" y="105"/>
                </a:cubicBezTo>
                <a:cubicBezTo>
                  <a:pt x="427" y="106"/>
                  <a:pt x="442" y="119"/>
                  <a:pt x="445" y="136"/>
                </a:cubicBezTo>
                <a:cubicBezTo>
                  <a:pt x="446" y="143"/>
                  <a:pt x="446" y="143"/>
                  <a:pt x="446" y="143"/>
                </a:cubicBezTo>
                <a:cubicBezTo>
                  <a:pt x="454" y="145"/>
                  <a:pt x="454" y="145"/>
                  <a:pt x="454" y="145"/>
                </a:cubicBezTo>
                <a:cubicBezTo>
                  <a:pt x="472" y="148"/>
                  <a:pt x="485" y="164"/>
                  <a:pt x="484" y="182"/>
                </a:cubicBezTo>
                <a:cubicBezTo>
                  <a:pt x="484" y="186"/>
                  <a:pt x="484" y="190"/>
                  <a:pt x="482" y="194"/>
                </a:cubicBezTo>
                <a:cubicBezTo>
                  <a:pt x="480" y="202"/>
                  <a:pt x="480" y="202"/>
                  <a:pt x="480" y="202"/>
                </a:cubicBezTo>
                <a:cubicBezTo>
                  <a:pt x="486" y="207"/>
                  <a:pt x="486" y="207"/>
                  <a:pt x="486" y="207"/>
                </a:cubicBezTo>
                <a:cubicBezTo>
                  <a:pt x="496" y="214"/>
                  <a:pt x="501" y="225"/>
                  <a:pt x="501" y="237"/>
                </a:cubicBezTo>
                <a:cubicBezTo>
                  <a:pt x="501" y="247"/>
                  <a:pt x="497" y="256"/>
                  <a:pt x="490" y="263"/>
                </a:cubicBezTo>
                <a:cubicBezTo>
                  <a:pt x="483" y="271"/>
                  <a:pt x="483" y="271"/>
                  <a:pt x="483" y="271"/>
                </a:cubicBezTo>
                <a:cubicBezTo>
                  <a:pt x="490" y="279"/>
                  <a:pt x="490" y="279"/>
                  <a:pt x="490" y="279"/>
                </a:cubicBezTo>
                <a:cubicBezTo>
                  <a:pt x="497" y="287"/>
                  <a:pt x="501" y="296"/>
                  <a:pt x="501" y="306"/>
                </a:cubicBezTo>
                <a:cubicBezTo>
                  <a:pt x="501" y="327"/>
                  <a:pt x="484" y="344"/>
                  <a:pt x="463" y="344"/>
                </a:cubicBezTo>
                <a:cubicBezTo>
                  <a:pt x="458" y="344"/>
                  <a:pt x="454" y="343"/>
                  <a:pt x="449" y="341"/>
                </a:cubicBezTo>
                <a:cubicBezTo>
                  <a:pt x="437" y="336"/>
                  <a:pt x="437" y="336"/>
                  <a:pt x="437" y="336"/>
                </a:cubicBezTo>
                <a:cubicBezTo>
                  <a:pt x="434" y="349"/>
                  <a:pt x="434" y="349"/>
                  <a:pt x="434" y="349"/>
                </a:cubicBezTo>
                <a:cubicBezTo>
                  <a:pt x="429" y="365"/>
                  <a:pt x="423" y="380"/>
                  <a:pt x="418" y="391"/>
                </a:cubicBezTo>
                <a:cubicBezTo>
                  <a:pt x="421" y="357"/>
                  <a:pt x="425" y="300"/>
                  <a:pt x="419" y="253"/>
                </a:cubicBezTo>
                <a:cubicBezTo>
                  <a:pt x="417" y="242"/>
                  <a:pt x="417" y="242"/>
                  <a:pt x="417" y="242"/>
                </a:cubicBezTo>
                <a:cubicBezTo>
                  <a:pt x="406" y="244"/>
                  <a:pt x="406" y="244"/>
                  <a:pt x="406" y="244"/>
                </a:cubicBezTo>
                <a:cubicBezTo>
                  <a:pt x="372" y="249"/>
                  <a:pt x="340" y="232"/>
                  <a:pt x="339" y="210"/>
                </a:cubicBezTo>
                <a:cubicBezTo>
                  <a:pt x="338" y="186"/>
                  <a:pt x="338" y="186"/>
                  <a:pt x="338" y="186"/>
                </a:cubicBezTo>
                <a:cubicBezTo>
                  <a:pt x="320" y="202"/>
                  <a:pt x="320" y="202"/>
                  <a:pt x="320" y="202"/>
                </a:cubicBezTo>
                <a:cubicBezTo>
                  <a:pt x="306" y="215"/>
                  <a:pt x="289" y="229"/>
                  <a:pt x="258" y="229"/>
                </a:cubicBezTo>
                <a:cubicBezTo>
                  <a:pt x="252" y="229"/>
                  <a:pt x="252" y="229"/>
                  <a:pt x="252" y="229"/>
                </a:cubicBezTo>
                <a:cubicBezTo>
                  <a:pt x="227" y="229"/>
                  <a:pt x="211" y="218"/>
                  <a:pt x="200" y="209"/>
                </a:cubicBezTo>
                <a:cubicBezTo>
                  <a:pt x="187" y="198"/>
                  <a:pt x="187" y="198"/>
                  <a:pt x="187" y="198"/>
                </a:cubicBezTo>
                <a:cubicBezTo>
                  <a:pt x="182" y="215"/>
                  <a:pt x="182" y="215"/>
                  <a:pt x="182" y="215"/>
                </a:cubicBezTo>
                <a:cubicBezTo>
                  <a:pt x="176" y="235"/>
                  <a:pt x="144" y="248"/>
                  <a:pt x="113" y="242"/>
                </a:cubicBezTo>
                <a:cubicBezTo>
                  <a:pt x="101" y="240"/>
                  <a:pt x="101" y="240"/>
                  <a:pt x="101" y="240"/>
                </a:cubicBezTo>
                <a:cubicBezTo>
                  <a:pt x="99" y="252"/>
                  <a:pt x="99" y="252"/>
                  <a:pt x="99" y="252"/>
                </a:cubicBezTo>
                <a:cubicBezTo>
                  <a:pt x="98" y="262"/>
                  <a:pt x="96" y="272"/>
                  <a:pt x="95" y="284"/>
                </a:cubicBezTo>
                <a:cubicBezTo>
                  <a:pt x="95" y="287"/>
                  <a:pt x="95" y="287"/>
                  <a:pt x="95" y="287"/>
                </a:cubicBezTo>
                <a:cubicBezTo>
                  <a:pt x="96" y="289"/>
                  <a:pt x="96" y="289"/>
                  <a:pt x="96" y="289"/>
                </a:cubicBezTo>
                <a:cubicBezTo>
                  <a:pt x="99" y="294"/>
                  <a:pt x="100" y="300"/>
                  <a:pt x="100" y="305"/>
                </a:cubicBezTo>
                <a:cubicBezTo>
                  <a:pt x="100" y="311"/>
                  <a:pt x="98" y="318"/>
                  <a:pt x="94" y="324"/>
                </a:cubicBezTo>
                <a:cubicBezTo>
                  <a:pt x="93" y="326"/>
                  <a:pt x="93" y="326"/>
                  <a:pt x="93" y="326"/>
                </a:cubicBezTo>
                <a:cubicBezTo>
                  <a:pt x="93" y="329"/>
                  <a:pt x="93" y="329"/>
                  <a:pt x="93" y="329"/>
                </a:cubicBezTo>
                <a:cubicBezTo>
                  <a:pt x="92" y="354"/>
                  <a:pt x="93" y="377"/>
                  <a:pt x="93" y="394"/>
                </a:cubicBezTo>
                <a:cubicBezTo>
                  <a:pt x="88" y="384"/>
                  <a:pt x="81" y="368"/>
                  <a:pt x="76" y="351"/>
                </a:cubicBezTo>
                <a:cubicBezTo>
                  <a:pt x="74" y="342"/>
                  <a:pt x="74" y="342"/>
                  <a:pt x="74" y="342"/>
                </a:cubicBezTo>
                <a:cubicBezTo>
                  <a:pt x="64" y="343"/>
                  <a:pt x="64" y="343"/>
                  <a:pt x="64" y="343"/>
                </a:cubicBezTo>
                <a:cubicBezTo>
                  <a:pt x="64" y="343"/>
                  <a:pt x="63" y="343"/>
                  <a:pt x="61" y="343"/>
                </a:cubicBezTo>
                <a:cubicBezTo>
                  <a:pt x="40" y="343"/>
                  <a:pt x="23" y="326"/>
                  <a:pt x="23" y="305"/>
                </a:cubicBezTo>
                <a:cubicBezTo>
                  <a:pt x="23" y="295"/>
                  <a:pt x="27" y="285"/>
                  <a:pt x="34" y="278"/>
                </a:cubicBezTo>
                <a:cubicBezTo>
                  <a:pt x="42" y="270"/>
                  <a:pt x="42" y="270"/>
                  <a:pt x="42" y="270"/>
                </a:cubicBezTo>
                <a:cubicBezTo>
                  <a:pt x="34" y="262"/>
                  <a:pt x="34" y="262"/>
                  <a:pt x="34" y="26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52"/>
          <p:cNvSpPr>
            <a:spLocks/>
          </p:cNvSpPr>
          <p:nvPr/>
        </p:nvSpPr>
        <p:spPr bwMode="auto">
          <a:xfrm>
            <a:off x="2919113" y="2850290"/>
            <a:ext cx="46038" cy="39688"/>
          </a:xfrm>
          <a:custGeom>
            <a:avLst/>
            <a:gdLst>
              <a:gd name="T0" fmla="*/ 119 w 119"/>
              <a:gd name="T1" fmla="*/ 0 h 98"/>
              <a:gd name="T2" fmla="*/ 2 w 119"/>
              <a:gd name="T3" fmla="*/ 98 h 98"/>
              <a:gd name="T4" fmla="*/ 2 w 119"/>
              <a:gd name="T5" fmla="*/ 98 h 98"/>
              <a:gd name="T6" fmla="*/ 1 w 119"/>
              <a:gd name="T7" fmla="*/ 98 h 98"/>
              <a:gd name="T8" fmla="*/ 0 w 119"/>
              <a:gd name="T9" fmla="*/ 98 h 98"/>
              <a:gd name="T10" fmla="*/ 0 w 119"/>
              <a:gd name="T11" fmla="*/ 98 h 98"/>
              <a:gd name="T12" fmla="*/ 0 w 119"/>
              <a:gd name="T13" fmla="*/ 98 h 98"/>
              <a:gd name="T14" fmla="*/ 0 w 119"/>
              <a:gd name="T15" fmla="*/ 98 h 98"/>
              <a:gd name="T16" fmla="*/ 1 w 119"/>
              <a:gd name="T17" fmla="*/ 98 h 98"/>
              <a:gd name="T18" fmla="*/ 1 w 119"/>
              <a:gd name="T19" fmla="*/ 98 h 98"/>
              <a:gd name="T20" fmla="*/ 1 w 119"/>
              <a:gd name="T21" fmla="*/ 98 h 98"/>
              <a:gd name="T22" fmla="*/ 2 w 119"/>
              <a:gd name="T23" fmla="*/ 98 h 98"/>
              <a:gd name="T24" fmla="*/ 113 w 119"/>
              <a:gd name="T25" fmla="*/ 11 h 98"/>
              <a:gd name="T26" fmla="*/ 119 w 119"/>
              <a:gd name="T2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98">
                <a:moveTo>
                  <a:pt x="119" y="0"/>
                </a:moveTo>
                <a:cubicBezTo>
                  <a:pt x="68" y="96"/>
                  <a:pt x="6" y="98"/>
                  <a:pt x="2" y="98"/>
                </a:cubicBezTo>
                <a:cubicBezTo>
                  <a:pt x="2" y="98"/>
                  <a:pt x="2" y="98"/>
                  <a:pt x="2" y="98"/>
                </a:cubicBezTo>
                <a:cubicBezTo>
                  <a:pt x="1" y="98"/>
                  <a:pt x="1" y="98"/>
                  <a:pt x="1" y="98"/>
                </a:cubicBezTo>
                <a:cubicBezTo>
                  <a:pt x="0" y="98"/>
                  <a:pt x="0" y="98"/>
                  <a:pt x="0" y="98"/>
                </a:cubicBezTo>
                <a:cubicBezTo>
                  <a:pt x="0" y="98"/>
                  <a:pt x="0" y="98"/>
                  <a:pt x="0" y="98"/>
                </a:cubicBezTo>
                <a:cubicBezTo>
                  <a:pt x="0" y="98"/>
                  <a:pt x="0" y="98"/>
                  <a:pt x="0" y="98"/>
                </a:cubicBezTo>
                <a:cubicBezTo>
                  <a:pt x="0" y="98"/>
                  <a:pt x="0" y="98"/>
                  <a:pt x="0" y="98"/>
                </a:cubicBezTo>
                <a:cubicBezTo>
                  <a:pt x="1" y="98"/>
                  <a:pt x="1" y="98"/>
                  <a:pt x="1" y="98"/>
                </a:cubicBezTo>
                <a:cubicBezTo>
                  <a:pt x="1" y="98"/>
                  <a:pt x="1" y="98"/>
                  <a:pt x="1" y="98"/>
                </a:cubicBezTo>
                <a:cubicBezTo>
                  <a:pt x="1" y="98"/>
                  <a:pt x="1" y="98"/>
                  <a:pt x="1" y="98"/>
                </a:cubicBezTo>
                <a:cubicBezTo>
                  <a:pt x="2" y="98"/>
                  <a:pt x="2" y="98"/>
                  <a:pt x="2" y="98"/>
                </a:cubicBezTo>
                <a:cubicBezTo>
                  <a:pt x="7" y="98"/>
                  <a:pt x="64" y="96"/>
                  <a:pt x="113" y="11"/>
                </a:cubicBezTo>
                <a:cubicBezTo>
                  <a:pt x="115" y="8"/>
                  <a:pt x="117" y="4"/>
                  <a:pt x="11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53"/>
          <p:cNvSpPr>
            <a:spLocks/>
          </p:cNvSpPr>
          <p:nvPr/>
        </p:nvSpPr>
        <p:spPr bwMode="auto">
          <a:xfrm>
            <a:off x="2919113" y="2778852"/>
            <a:ext cx="61913" cy="111125"/>
          </a:xfrm>
          <a:custGeom>
            <a:avLst/>
            <a:gdLst>
              <a:gd name="T0" fmla="*/ 0 w 158"/>
              <a:gd name="T1" fmla="*/ 0 h 279"/>
              <a:gd name="T2" fmla="*/ 0 w 158"/>
              <a:gd name="T3" fmla="*/ 279 h 279"/>
              <a:gd name="T4" fmla="*/ 0 w 158"/>
              <a:gd name="T5" fmla="*/ 279 h 279"/>
              <a:gd name="T6" fmla="*/ 1 w 158"/>
              <a:gd name="T7" fmla="*/ 279 h 279"/>
              <a:gd name="T8" fmla="*/ 2 w 158"/>
              <a:gd name="T9" fmla="*/ 279 h 279"/>
              <a:gd name="T10" fmla="*/ 2 w 158"/>
              <a:gd name="T11" fmla="*/ 279 h 279"/>
              <a:gd name="T12" fmla="*/ 119 w 158"/>
              <a:gd name="T13" fmla="*/ 181 h 279"/>
              <a:gd name="T14" fmla="*/ 143 w 158"/>
              <a:gd name="T15" fmla="*/ 126 h 279"/>
              <a:gd name="T16" fmla="*/ 144 w 158"/>
              <a:gd name="T17" fmla="*/ 125 h 279"/>
              <a:gd name="T18" fmla="*/ 158 w 158"/>
              <a:gd name="T19" fmla="*/ 59 h 279"/>
              <a:gd name="T20" fmla="*/ 142 w 158"/>
              <a:gd name="T21" fmla="*/ 67 h 279"/>
              <a:gd name="T22" fmla="*/ 142 w 158"/>
              <a:gd name="T23" fmla="*/ 67 h 279"/>
              <a:gd name="T24" fmla="*/ 136 w 158"/>
              <a:gd name="T25" fmla="*/ 65 h 279"/>
              <a:gd name="T26" fmla="*/ 72 w 158"/>
              <a:gd name="T27" fmla="*/ 82 h 279"/>
              <a:gd name="T28" fmla="*/ 66 w 158"/>
              <a:gd name="T29" fmla="*/ 82 h 279"/>
              <a:gd name="T30" fmla="*/ 40 w 158"/>
              <a:gd name="T31" fmla="*/ 75 h 279"/>
              <a:gd name="T32" fmla="*/ 15 w 158"/>
              <a:gd name="T33" fmla="*/ 16 h 279"/>
              <a:gd name="T34" fmla="*/ 0 w 158"/>
              <a:gd name="T3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79">
                <a:moveTo>
                  <a:pt x="0" y="0"/>
                </a:moveTo>
                <a:cubicBezTo>
                  <a:pt x="0" y="279"/>
                  <a:pt x="0" y="279"/>
                  <a:pt x="0" y="279"/>
                </a:cubicBezTo>
                <a:cubicBezTo>
                  <a:pt x="0" y="279"/>
                  <a:pt x="0" y="279"/>
                  <a:pt x="0" y="279"/>
                </a:cubicBezTo>
                <a:cubicBezTo>
                  <a:pt x="1" y="279"/>
                  <a:pt x="1" y="279"/>
                  <a:pt x="1" y="279"/>
                </a:cubicBezTo>
                <a:cubicBezTo>
                  <a:pt x="2" y="279"/>
                  <a:pt x="2" y="279"/>
                  <a:pt x="2" y="279"/>
                </a:cubicBezTo>
                <a:cubicBezTo>
                  <a:pt x="2" y="279"/>
                  <a:pt x="2" y="279"/>
                  <a:pt x="2" y="279"/>
                </a:cubicBezTo>
                <a:cubicBezTo>
                  <a:pt x="6" y="279"/>
                  <a:pt x="68" y="277"/>
                  <a:pt x="119" y="181"/>
                </a:cubicBezTo>
                <a:cubicBezTo>
                  <a:pt x="128" y="166"/>
                  <a:pt x="136" y="147"/>
                  <a:pt x="143" y="126"/>
                </a:cubicBezTo>
                <a:cubicBezTo>
                  <a:pt x="144" y="125"/>
                  <a:pt x="144" y="125"/>
                  <a:pt x="144" y="125"/>
                </a:cubicBezTo>
                <a:cubicBezTo>
                  <a:pt x="144" y="125"/>
                  <a:pt x="153" y="104"/>
                  <a:pt x="158" y="59"/>
                </a:cubicBezTo>
                <a:cubicBezTo>
                  <a:pt x="154" y="63"/>
                  <a:pt x="148" y="67"/>
                  <a:pt x="142" y="67"/>
                </a:cubicBezTo>
                <a:cubicBezTo>
                  <a:pt x="142" y="67"/>
                  <a:pt x="142" y="67"/>
                  <a:pt x="142" y="67"/>
                </a:cubicBezTo>
                <a:cubicBezTo>
                  <a:pt x="140" y="67"/>
                  <a:pt x="138" y="67"/>
                  <a:pt x="136" y="65"/>
                </a:cubicBezTo>
                <a:cubicBezTo>
                  <a:pt x="123" y="79"/>
                  <a:pt x="102" y="82"/>
                  <a:pt x="72" y="82"/>
                </a:cubicBezTo>
                <a:cubicBezTo>
                  <a:pt x="70" y="82"/>
                  <a:pt x="68" y="82"/>
                  <a:pt x="66" y="82"/>
                </a:cubicBezTo>
                <a:cubicBezTo>
                  <a:pt x="55" y="82"/>
                  <a:pt x="47" y="79"/>
                  <a:pt x="40" y="75"/>
                </a:cubicBezTo>
                <a:cubicBezTo>
                  <a:pt x="18" y="60"/>
                  <a:pt x="16" y="28"/>
                  <a:pt x="15" y="16"/>
                </a:cubicBezTo>
                <a:cubicBezTo>
                  <a:pt x="13"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4"/>
          <p:cNvSpPr>
            <a:spLocks noEditPoints="1"/>
          </p:cNvSpPr>
          <p:nvPr/>
        </p:nvSpPr>
        <p:spPr bwMode="auto">
          <a:xfrm>
            <a:off x="2919113" y="2802665"/>
            <a:ext cx="61913" cy="87313"/>
          </a:xfrm>
          <a:custGeom>
            <a:avLst/>
            <a:gdLst>
              <a:gd name="T0" fmla="*/ 1 w 158"/>
              <a:gd name="T1" fmla="*/ 220 h 220"/>
              <a:gd name="T2" fmla="*/ 0 w 158"/>
              <a:gd name="T3" fmla="*/ 220 h 220"/>
              <a:gd name="T4" fmla="*/ 0 w 158"/>
              <a:gd name="T5" fmla="*/ 220 h 220"/>
              <a:gd name="T6" fmla="*/ 0 w 158"/>
              <a:gd name="T7" fmla="*/ 220 h 220"/>
              <a:gd name="T8" fmla="*/ 1 w 158"/>
              <a:gd name="T9" fmla="*/ 220 h 220"/>
              <a:gd name="T10" fmla="*/ 1 w 158"/>
              <a:gd name="T11" fmla="*/ 220 h 220"/>
              <a:gd name="T12" fmla="*/ 1 w 158"/>
              <a:gd name="T13" fmla="*/ 220 h 220"/>
              <a:gd name="T14" fmla="*/ 113 w 158"/>
              <a:gd name="T15" fmla="*/ 133 h 220"/>
              <a:gd name="T16" fmla="*/ 2 w 158"/>
              <a:gd name="T17" fmla="*/ 220 h 220"/>
              <a:gd name="T18" fmla="*/ 2 w 158"/>
              <a:gd name="T19" fmla="*/ 220 h 220"/>
              <a:gd name="T20" fmla="*/ 2 w 158"/>
              <a:gd name="T21" fmla="*/ 220 h 220"/>
              <a:gd name="T22" fmla="*/ 113 w 158"/>
              <a:gd name="T23" fmla="*/ 133 h 220"/>
              <a:gd name="T24" fmla="*/ 158 w 158"/>
              <a:gd name="T25" fmla="*/ 0 h 220"/>
              <a:gd name="T26" fmla="*/ 142 w 158"/>
              <a:gd name="T27" fmla="*/ 8 h 220"/>
              <a:gd name="T28" fmla="*/ 135 w 158"/>
              <a:gd name="T29" fmla="*/ 6 h 220"/>
              <a:gd name="T30" fmla="*/ 71 w 158"/>
              <a:gd name="T31" fmla="*/ 23 h 220"/>
              <a:gd name="T32" fmla="*/ 66 w 158"/>
              <a:gd name="T33" fmla="*/ 23 h 220"/>
              <a:gd name="T34" fmla="*/ 40 w 158"/>
              <a:gd name="T35" fmla="*/ 16 h 220"/>
              <a:gd name="T36" fmla="*/ 66 w 158"/>
              <a:gd name="T37" fmla="*/ 23 h 220"/>
              <a:gd name="T38" fmla="*/ 72 w 158"/>
              <a:gd name="T39" fmla="*/ 23 h 220"/>
              <a:gd name="T40" fmla="*/ 136 w 158"/>
              <a:gd name="T41" fmla="*/ 6 h 220"/>
              <a:gd name="T42" fmla="*/ 142 w 158"/>
              <a:gd name="T43" fmla="*/ 8 h 220"/>
              <a:gd name="T44" fmla="*/ 142 w 158"/>
              <a:gd name="T45" fmla="*/ 8 h 220"/>
              <a:gd name="T46" fmla="*/ 158 w 158"/>
              <a:gd name="T47" fmla="*/ 0 h 220"/>
              <a:gd name="T48" fmla="*/ 158 w 158"/>
              <a:gd name="T4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220">
                <a:moveTo>
                  <a:pt x="1" y="220"/>
                </a:moveTo>
                <a:cubicBezTo>
                  <a:pt x="0" y="220"/>
                  <a:pt x="0" y="220"/>
                  <a:pt x="0" y="220"/>
                </a:cubicBezTo>
                <a:cubicBezTo>
                  <a:pt x="0" y="220"/>
                  <a:pt x="0" y="220"/>
                  <a:pt x="0" y="220"/>
                </a:cubicBezTo>
                <a:cubicBezTo>
                  <a:pt x="0" y="220"/>
                  <a:pt x="0" y="220"/>
                  <a:pt x="0" y="220"/>
                </a:cubicBezTo>
                <a:cubicBezTo>
                  <a:pt x="1" y="220"/>
                  <a:pt x="1" y="220"/>
                  <a:pt x="1" y="220"/>
                </a:cubicBezTo>
                <a:cubicBezTo>
                  <a:pt x="1" y="220"/>
                  <a:pt x="1" y="220"/>
                  <a:pt x="1" y="220"/>
                </a:cubicBezTo>
                <a:cubicBezTo>
                  <a:pt x="1" y="220"/>
                  <a:pt x="1" y="220"/>
                  <a:pt x="1" y="220"/>
                </a:cubicBezTo>
                <a:moveTo>
                  <a:pt x="113" y="133"/>
                </a:moveTo>
                <a:cubicBezTo>
                  <a:pt x="64" y="218"/>
                  <a:pt x="7" y="220"/>
                  <a:pt x="2" y="220"/>
                </a:cubicBezTo>
                <a:cubicBezTo>
                  <a:pt x="2" y="220"/>
                  <a:pt x="2" y="220"/>
                  <a:pt x="2" y="220"/>
                </a:cubicBezTo>
                <a:cubicBezTo>
                  <a:pt x="2" y="220"/>
                  <a:pt x="2" y="220"/>
                  <a:pt x="2" y="220"/>
                </a:cubicBezTo>
                <a:cubicBezTo>
                  <a:pt x="6" y="220"/>
                  <a:pt x="64" y="219"/>
                  <a:pt x="113" y="133"/>
                </a:cubicBezTo>
                <a:moveTo>
                  <a:pt x="158" y="0"/>
                </a:moveTo>
                <a:cubicBezTo>
                  <a:pt x="154" y="4"/>
                  <a:pt x="148" y="8"/>
                  <a:pt x="142" y="8"/>
                </a:cubicBezTo>
                <a:cubicBezTo>
                  <a:pt x="140" y="8"/>
                  <a:pt x="138" y="7"/>
                  <a:pt x="135" y="6"/>
                </a:cubicBezTo>
                <a:cubicBezTo>
                  <a:pt x="122" y="20"/>
                  <a:pt x="101" y="23"/>
                  <a:pt x="71" y="23"/>
                </a:cubicBezTo>
                <a:cubicBezTo>
                  <a:pt x="69" y="23"/>
                  <a:pt x="68" y="23"/>
                  <a:pt x="66" y="23"/>
                </a:cubicBezTo>
                <a:cubicBezTo>
                  <a:pt x="55" y="23"/>
                  <a:pt x="47" y="20"/>
                  <a:pt x="40" y="16"/>
                </a:cubicBezTo>
                <a:cubicBezTo>
                  <a:pt x="47" y="20"/>
                  <a:pt x="55" y="23"/>
                  <a:pt x="66" y="23"/>
                </a:cubicBezTo>
                <a:cubicBezTo>
                  <a:pt x="68" y="23"/>
                  <a:pt x="70" y="23"/>
                  <a:pt x="72" y="23"/>
                </a:cubicBezTo>
                <a:cubicBezTo>
                  <a:pt x="102" y="23"/>
                  <a:pt x="123" y="20"/>
                  <a:pt x="136" y="6"/>
                </a:cubicBezTo>
                <a:cubicBezTo>
                  <a:pt x="138" y="8"/>
                  <a:pt x="140" y="8"/>
                  <a:pt x="142" y="8"/>
                </a:cubicBezTo>
                <a:cubicBezTo>
                  <a:pt x="142" y="8"/>
                  <a:pt x="142" y="8"/>
                  <a:pt x="142" y="8"/>
                </a:cubicBezTo>
                <a:cubicBezTo>
                  <a:pt x="148" y="8"/>
                  <a:pt x="154" y="4"/>
                  <a:pt x="158" y="0"/>
                </a:cubicBezTo>
                <a:cubicBezTo>
                  <a:pt x="158" y="0"/>
                  <a:pt x="158" y="0"/>
                  <a:pt x="15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55"/>
          <p:cNvSpPr>
            <a:spLocks noEditPoints="1"/>
          </p:cNvSpPr>
          <p:nvPr/>
        </p:nvSpPr>
        <p:spPr bwMode="auto">
          <a:xfrm>
            <a:off x="2947688" y="2707415"/>
            <a:ext cx="34925" cy="49213"/>
          </a:xfrm>
          <a:custGeom>
            <a:avLst/>
            <a:gdLst>
              <a:gd name="T0" fmla="*/ 80 w 85"/>
              <a:gd name="T1" fmla="*/ 56 h 126"/>
              <a:gd name="T2" fmla="*/ 80 w 85"/>
              <a:gd name="T3" fmla="*/ 56 h 126"/>
              <a:gd name="T4" fmla="*/ 80 w 85"/>
              <a:gd name="T5" fmla="*/ 56 h 126"/>
              <a:gd name="T6" fmla="*/ 80 w 85"/>
              <a:gd name="T7" fmla="*/ 56 h 126"/>
              <a:gd name="T8" fmla="*/ 82 w 85"/>
              <a:gd name="T9" fmla="*/ 67 h 126"/>
              <a:gd name="T10" fmla="*/ 85 w 85"/>
              <a:gd name="T11" fmla="*/ 126 h 126"/>
              <a:gd name="T12" fmla="*/ 82 w 85"/>
              <a:gd name="T13" fmla="*/ 67 h 126"/>
              <a:gd name="T14" fmla="*/ 80 w 85"/>
              <a:gd name="T15" fmla="*/ 56 h 126"/>
              <a:gd name="T16" fmla="*/ 1 w 85"/>
              <a:gd name="T17" fmla="*/ 0 h 126"/>
              <a:gd name="T18" fmla="*/ 0 w 85"/>
              <a:gd name="T19" fmla="*/ 0 h 126"/>
              <a:gd name="T20" fmla="*/ 0 w 85"/>
              <a:gd name="T21" fmla="*/ 0 h 126"/>
              <a:gd name="T22" fmla="*/ 1 w 85"/>
              <a:gd name="T23" fmla="*/ 0 h 126"/>
              <a:gd name="T24" fmla="*/ 2 w 85"/>
              <a:gd name="T25" fmla="*/ 24 h 126"/>
              <a:gd name="T26" fmla="*/ 28 w 85"/>
              <a:gd name="T27" fmla="*/ 53 h 126"/>
              <a:gd name="T28" fmla="*/ 31 w 85"/>
              <a:gd name="T29" fmla="*/ 54 h 126"/>
              <a:gd name="T30" fmla="*/ 2 w 85"/>
              <a:gd name="T31" fmla="*/ 24 h 126"/>
              <a:gd name="T32" fmla="*/ 1 w 85"/>
              <a:gd name="T3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26">
                <a:moveTo>
                  <a:pt x="80" y="56"/>
                </a:moveTo>
                <a:cubicBezTo>
                  <a:pt x="80" y="56"/>
                  <a:pt x="80" y="56"/>
                  <a:pt x="80" y="56"/>
                </a:cubicBezTo>
                <a:cubicBezTo>
                  <a:pt x="80" y="56"/>
                  <a:pt x="80" y="56"/>
                  <a:pt x="80" y="56"/>
                </a:cubicBezTo>
                <a:cubicBezTo>
                  <a:pt x="80" y="56"/>
                  <a:pt x="80" y="56"/>
                  <a:pt x="80" y="56"/>
                </a:cubicBezTo>
                <a:cubicBezTo>
                  <a:pt x="82" y="67"/>
                  <a:pt x="82" y="67"/>
                  <a:pt x="82" y="67"/>
                </a:cubicBezTo>
                <a:cubicBezTo>
                  <a:pt x="84" y="86"/>
                  <a:pt x="85" y="106"/>
                  <a:pt x="85" y="126"/>
                </a:cubicBezTo>
                <a:cubicBezTo>
                  <a:pt x="85" y="106"/>
                  <a:pt x="84" y="86"/>
                  <a:pt x="82" y="67"/>
                </a:cubicBezTo>
                <a:cubicBezTo>
                  <a:pt x="80" y="56"/>
                  <a:pt x="80" y="56"/>
                  <a:pt x="80" y="56"/>
                </a:cubicBezTo>
                <a:moveTo>
                  <a:pt x="1" y="0"/>
                </a:moveTo>
                <a:cubicBezTo>
                  <a:pt x="0" y="0"/>
                  <a:pt x="0" y="0"/>
                  <a:pt x="0" y="0"/>
                </a:cubicBezTo>
                <a:cubicBezTo>
                  <a:pt x="0" y="0"/>
                  <a:pt x="0" y="0"/>
                  <a:pt x="0" y="0"/>
                </a:cubicBezTo>
                <a:cubicBezTo>
                  <a:pt x="1" y="0"/>
                  <a:pt x="1" y="0"/>
                  <a:pt x="1" y="0"/>
                </a:cubicBezTo>
                <a:cubicBezTo>
                  <a:pt x="2" y="24"/>
                  <a:pt x="2" y="24"/>
                  <a:pt x="2" y="24"/>
                </a:cubicBezTo>
                <a:cubicBezTo>
                  <a:pt x="3" y="36"/>
                  <a:pt x="13" y="47"/>
                  <a:pt x="28" y="53"/>
                </a:cubicBezTo>
                <a:cubicBezTo>
                  <a:pt x="29" y="54"/>
                  <a:pt x="30" y="54"/>
                  <a:pt x="31" y="54"/>
                </a:cubicBezTo>
                <a:cubicBezTo>
                  <a:pt x="14" y="48"/>
                  <a:pt x="3" y="37"/>
                  <a:pt x="2" y="24"/>
                </a:cubicBezTo>
                <a:cubicBezTo>
                  <a:pt x="1" y="0"/>
                  <a:pt x="1" y="0"/>
                  <a:pt x="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56"/>
          <p:cNvSpPr>
            <a:spLocks/>
          </p:cNvSpPr>
          <p:nvPr/>
        </p:nvSpPr>
        <p:spPr bwMode="auto">
          <a:xfrm>
            <a:off x="2919113" y="2642327"/>
            <a:ext cx="93663" cy="146050"/>
          </a:xfrm>
          <a:custGeom>
            <a:avLst/>
            <a:gdLst>
              <a:gd name="T0" fmla="*/ 3 w 239"/>
              <a:gd name="T1" fmla="*/ 0 h 367"/>
              <a:gd name="T2" fmla="*/ 2 w 239"/>
              <a:gd name="T3" fmla="*/ 0 h 367"/>
              <a:gd name="T4" fmla="*/ 0 w 239"/>
              <a:gd name="T5" fmla="*/ 0 h 367"/>
              <a:gd name="T6" fmla="*/ 0 w 239"/>
              <a:gd name="T7" fmla="*/ 205 h 367"/>
              <a:gd name="T8" fmla="*/ 57 w 239"/>
              <a:gd name="T9" fmla="*/ 179 h 367"/>
              <a:gd name="T10" fmla="*/ 75 w 239"/>
              <a:gd name="T11" fmla="*/ 162 h 367"/>
              <a:gd name="T12" fmla="*/ 75 w 239"/>
              <a:gd name="T13" fmla="*/ 163 h 367"/>
              <a:gd name="T14" fmla="*/ 76 w 239"/>
              <a:gd name="T15" fmla="*/ 163 h 367"/>
              <a:gd name="T16" fmla="*/ 77 w 239"/>
              <a:gd name="T17" fmla="*/ 187 h 367"/>
              <a:gd name="T18" fmla="*/ 106 w 239"/>
              <a:gd name="T19" fmla="*/ 217 h 367"/>
              <a:gd name="T20" fmla="*/ 131 w 239"/>
              <a:gd name="T21" fmla="*/ 221 h 367"/>
              <a:gd name="T22" fmla="*/ 143 w 239"/>
              <a:gd name="T23" fmla="*/ 220 h 367"/>
              <a:gd name="T24" fmla="*/ 154 w 239"/>
              <a:gd name="T25" fmla="*/ 219 h 367"/>
              <a:gd name="T26" fmla="*/ 155 w 239"/>
              <a:gd name="T27" fmla="*/ 219 h 367"/>
              <a:gd name="T28" fmla="*/ 155 w 239"/>
              <a:gd name="T29" fmla="*/ 219 h 367"/>
              <a:gd name="T30" fmla="*/ 157 w 239"/>
              <a:gd name="T31" fmla="*/ 230 h 367"/>
              <a:gd name="T32" fmla="*/ 160 w 239"/>
              <a:gd name="T33" fmla="*/ 289 h 367"/>
              <a:gd name="T34" fmla="*/ 156 w 239"/>
              <a:gd name="T35" fmla="*/ 367 h 367"/>
              <a:gd name="T36" fmla="*/ 171 w 239"/>
              <a:gd name="T37" fmla="*/ 325 h 367"/>
              <a:gd name="T38" fmla="*/ 175 w 239"/>
              <a:gd name="T39" fmla="*/ 313 h 367"/>
              <a:gd name="T40" fmla="*/ 187 w 239"/>
              <a:gd name="T41" fmla="*/ 318 h 367"/>
              <a:gd name="T42" fmla="*/ 201 w 239"/>
              <a:gd name="T43" fmla="*/ 320 h 367"/>
              <a:gd name="T44" fmla="*/ 239 w 239"/>
              <a:gd name="T45" fmla="*/ 282 h 367"/>
              <a:gd name="T46" fmla="*/ 228 w 239"/>
              <a:gd name="T47" fmla="*/ 256 h 367"/>
              <a:gd name="T48" fmla="*/ 227 w 239"/>
              <a:gd name="T49" fmla="*/ 255 h 367"/>
              <a:gd name="T50" fmla="*/ 220 w 239"/>
              <a:gd name="T51" fmla="*/ 248 h 367"/>
              <a:gd name="T52" fmla="*/ 228 w 239"/>
              <a:gd name="T53" fmla="*/ 240 h 367"/>
              <a:gd name="T54" fmla="*/ 239 w 239"/>
              <a:gd name="T55" fmla="*/ 213 h 367"/>
              <a:gd name="T56" fmla="*/ 224 w 239"/>
              <a:gd name="T57" fmla="*/ 183 h 367"/>
              <a:gd name="T58" fmla="*/ 217 w 239"/>
              <a:gd name="T59" fmla="*/ 178 h 367"/>
              <a:gd name="T60" fmla="*/ 220 w 239"/>
              <a:gd name="T61" fmla="*/ 170 h 367"/>
              <a:gd name="T62" fmla="*/ 222 w 239"/>
              <a:gd name="T63" fmla="*/ 159 h 367"/>
              <a:gd name="T64" fmla="*/ 203 w 239"/>
              <a:gd name="T65" fmla="*/ 126 h 367"/>
              <a:gd name="T66" fmla="*/ 192 w 239"/>
              <a:gd name="T67" fmla="*/ 122 h 367"/>
              <a:gd name="T68" fmla="*/ 184 w 239"/>
              <a:gd name="T69" fmla="*/ 120 h 367"/>
              <a:gd name="T70" fmla="*/ 184 w 239"/>
              <a:gd name="T71" fmla="*/ 120 h 367"/>
              <a:gd name="T72" fmla="*/ 183 w 239"/>
              <a:gd name="T73" fmla="*/ 120 h 367"/>
              <a:gd name="T74" fmla="*/ 182 w 239"/>
              <a:gd name="T75" fmla="*/ 112 h 367"/>
              <a:gd name="T76" fmla="*/ 159 w 239"/>
              <a:gd name="T77" fmla="*/ 85 h 367"/>
              <a:gd name="T78" fmla="*/ 148 w 239"/>
              <a:gd name="T79" fmla="*/ 82 h 367"/>
              <a:gd name="T80" fmla="*/ 138 w 239"/>
              <a:gd name="T81" fmla="*/ 81 h 367"/>
              <a:gd name="T82" fmla="*/ 138 w 239"/>
              <a:gd name="T83" fmla="*/ 81 h 367"/>
              <a:gd name="T84" fmla="*/ 137 w 239"/>
              <a:gd name="T85" fmla="*/ 81 h 367"/>
              <a:gd name="T86" fmla="*/ 136 w 239"/>
              <a:gd name="T87" fmla="*/ 71 h 367"/>
              <a:gd name="T88" fmla="*/ 108 w 239"/>
              <a:gd name="T89" fmla="*/ 37 h 367"/>
              <a:gd name="T90" fmla="*/ 100 w 239"/>
              <a:gd name="T91" fmla="*/ 36 h 367"/>
              <a:gd name="T92" fmla="*/ 100 w 239"/>
              <a:gd name="T93" fmla="*/ 36 h 367"/>
              <a:gd name="T94" fmla="*/ 80 w 239"/>
              <a:gd name="T95" fmla="*/ 41 h 367"/>
              <a:gd name="T96" fmla="*/ 65 w 239"/>
              <a:gd name="T97" fmla="*/ 50 h 367"/>
              <a:gd name="T98" fmla="*/ 65 w 239"/>
              <a:gd name="T99" fmla="*/ 49 h 367"/>
              <a:gd name="T100" fmla="*/ 64 w 239"/>
              <a:gd name="T101" fmla="*/ 50 h 367"/>
              <a:gd name="T102" fmla="*/ 62 w 239"/>
              <a:gd name="T103" fmla="*/ 33 h 367"/>
              <a:gd name="T104" fmla="*/ 3 w 239"/>
              <a:gd name="T105"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367">
                <a:moveTo>
                  <a:pt x="3" y="0"/>
                </a:moveTo>
                <a:cubicBezTo>
                  <a:pt x="2" y="0"/>
                  <a:pt x="2" y="0"/>
                  <a:pt x="2" y="0"/>
                </a:cubicBezTo>
                <a:cubicBezTo>
                  <a:pt x="1" y="0"/>
                  <a:pt x="1" y="0"/>
                  <a:pt x="0" y="0"/>
                </a:cubicBezTo>
                <a:cubicBezTo>
                  <a:pt x="0" y="205"/>
                  <a:pt x="0" y="205"/>
                  <a:pt x="0" y="205"/>
                </a:cubicBezTo>
                <a:cubicBezTo>
                  <a:pt x="28" y="204"/>
                  <a:pt x="44" y="191"/>
                  <a:pt x="57" y="179"/>
                </a:cubicBezTo>
                <a:cubicBezTo>
                  <a:pt x="75" y="162"/>
                  <a:pt x="75" y="162"/>
                  <a:pt x="75" y="162"/>
                </a:cubicBezTo>
                <a:cubicBezTo>
                  <a:pt x="75" y="163"/>
                  <a:pt x="75" y="163"/>
                  <a:pt x="75" y="163"/>
                </a:cubicBezTo>
                <a:cubicBezTo>
                  <a:pt x="76" y="163"/>
                  <a:pt x="76" y="163"/>
                  <a:pt x="76" y="163"/>
                </a:cubicBezTo>
                <a:cubicBezTo>
                  <a:pt x="77" y="187"/>
                  <a:pt x="77" y="187"/>
                  <a:pt x="77" y="187"/>
                </a:cubicBezTo>
                <a:cubicBezTo>
                  <a:pt x="78" y="200"/>
                  <a:pt x="89" y="211"/>
                  <a:pt x="106" y="217"/>
                </a:cubicBezTo>
                <a:cubicBezTo>
                  <a:pt x="114" y="220"/>
                  <a:pt x="122" y="221"/>
                  <a:pt x="131" y="221"/>
                </a:cubicBezTo>
                <a:cubicBezTo>
                  <a:pt x="135" y="221"/>
                  <a:pt x="139" y="221"/>
                  <a:pt x="143" y="220"/>
                </a:cubicBezTo>
                <a:cubicBezTo>
                  <a:pt x="154" y="219"/>
                  <a:pt x="154" y="219"/>
                  <a:pt x="154" y="219"/>
                </a:cubicBezTo>
                <a:cubicBezTo>
                  <a:pt x="155" y="219"/>
                  <a:pt x="155" y="219"/>
                  <a:pt x="155" y="219"/>
                </a:cubicBezTo>
                <a:cubicBezTo>
                  <a:pt x="155" y="219"/>
                  <a:pt x="155" y="219"/>
                  <a:pt x="155" y="219"/>
                </a:cubicBezTo>
                <a:cubicBezTo>
                  <a:pt x="157" y="230"/>
                  <a:pt x="157" y="230"/>
                  <a:pt x="157" y="230"/>
                </a:cubicBezTo>
                <a:cubicBezTo>
                  <a:pt x="159" y="249"/>
                  <a:pt x="160" y="269"/>
                  <a:pt x="160" y="289"/>
                </a:cubicBezTo>
                <a:cubicBezTo>
                  <a:pt x="160" y="318"/>
                  <a:pt x="158" y="346"/>
                  <a:pt x="156" y="367"/>
                </a:cubicBezTo>
                <a:cubicBezTo>
                  <a:pt x="161" y="356"/>
                  <a:pt x="167" y="341"/>
                  <a:pt x="171" y="325"/>
                </a:cubicBezTo>
                <a:cubicBezTo>
                  <a:pt x="175" y="313"/>
                  <a:pt x="175" y="313"/>
                  <a:pt x="175" y="313"/>
                </a:cubicBezTo>
                <a:cubicBezTo>
                  <a:pt x="187" y="318"/>
                  <a:pt x="187" y="318"/>
                  <a:pt x="187" y="318"/>
                </a:cubicBezTo>
                <a:cubicBezTo>
                  <a:pt x="191" y="320"/>
                  <a:pt x="196" y="320"/>
                  <a:pt x="201" y="320"/>
                </a:cubicBezTo>
                <a:cubicBezTo>
                  <a:pt x="222" y="320"/>
                  <a:pt x="239" y="303"/>
                  <a:pt x="239" y="282"/>
                </a:cubicBezTo>
                <a:cubicBezTo>
                  <a:pt x="239" y="273"/>
                  <a:pt x="235" y="263"/>
                  <a:pt x="228" y="256"/>
                </a:cubicBezTo>
                <a:cubicBezTo>
                  <a:pt x="227" y="255"/>
                  <a:pt x="227" y="255"/>
                  <a:pt x="227" y="255"/>
                </a:cubicBezTo>
                <a:cubicBezTo>
                  <a:pt x="220" y="248"/>
                  <a:pt x="220" y="248"/>
                  <a:pt x="220" y="248"/>
                </a:cubicBezTo>
                <a:cubicBezTo>
                  <a:pt x="228" y="240"/>
                  <a:pt x="228" y="240"/>
                  <a:pt x="228" y="240"/>
                </a:cubicBezTo>
                <a:cubicBezTo>
                  <a:pt x="235" y="233"/>
                  <a:pt x="239" y="223"/>
                  <a:pt x="239" y="213"/>
                </a:cubicBezTo>
                <a:cubicBezTo>
                  <a:pt x="239" y="202"/>
                  <a:pt x="233" y="191"/>
                  <a:pt x="224" y="183"/>
                </a:cubicBezTo>
                <a:cubicBezTo>
                  <a:pt x="217" y="178"/>
                  <a:pt x="217" y="178"/>
                  <a:pt x="217" y="178"/>
                </a:cubicBezTo>
                <a:cubicBezTo>
                  <a:pt x="220" y="170"/>
                  <a:pt x="220" y="170"/>
                  <a:pt x="220" y="170"/>
                </a:cubicBezTo>
                <a:cubicBezTo>
                  <a:pt x="221" y="166"/>
                  <a:pt x="222" y="162"/>
                  <a:pt x="222" y="159"/>
                </a:cubicBezTo>
                <a:cubicBezTo>
                  <a:pt x="222" y="145"/>
                  <a:pt x="214" y="132"/>
                  <a:pt x="203" y="126"/>
                </a:cubicBezTo>
                <a:cubicBezTo>
                  <a:pt x="200" y="124"/>
                  <a:pt x="196" y="122"/>
                  <a:pt x="192" y="122"/>
                </a:cubicBezTo>
                <a:cubicBezTo>
                  <a:pt x="184" y="120"/>
                  <a:pt x="184" y="120"/>
                  <a:pt x="184" y="120"/>
                </a:cubicBezTo>
                <a:cubicBezTo>
                  <a:pt x="184" y="120"/>
                  <a:pt x="184" y="120"/>
                  <a:pt x="184" y="120"/>
                </a:cubicBezTo>
                <a:cubicBezTo>
                  <a:pt x="183" y="120"/>
                  <a:pt x="183" y="120"/>
                  <a:pt x="183" y="120"/>
                </a:cubicBezTo>
                <a:cubicBezTo>
                  <a:pt x="182" y="112"/>
                  <a:pt x="182" y="112"/>
                  <a:pt x="182" y="112"/>
                </a:cubicBezTo>
                <a:cubicBezTo>
                  <a:pt x="179" y="100"/>
                  <a:pt x="171" y="89"/>
                  <a:pt x="159" y="85"/>
                </a:cubicBezTo>
                <a:cubicBezTo>
                  <a:pt x="156" y="83"/>
                  <a:pt x="152" y="82"/>
                  <a:pt x="148" y="82"/>
                </a:cubicBezTo>
                <a:cubicBezTo>
                  <a:pt x="138" y="81"/>
                  <a:pt x="138" y="81"/>
                  <a:pt x="138" y="81"/>
                </a:cubicBezTo>
                <a:cubicBezTo>
                  <a:pt x="138" y="81"/>
                  <a:pt x="138" y="81"/>
                  <a:pt x="138" y="81"/>
                </a:cubicBezTo>
                <a:cubicBezTo>
                  <a:pt x="137" y="81"/>
                  <a:pt x="137" y="81"/>
                  <a:pt x="137" y="81"/>
                </a:cubicBezTo>
                <a:cubicBezTo>
                  <a:pt x="136" y="71"/>
                  <a:pt x="136" y="71"/>
                  <a:pt x="136" y="71"/>
                </a:cubicBezTo>
                <a:cubicBezTo>
                  <a:pt x="135" y="54"/>
                  <a:pt x="123" y="41"/>
                  <a:pt x="108" y="37"/>
                </a:cubicBezTo>
                <a:cubicBezTo>
                  <a:pt x="105" y="36"/>
                  <a:pt x="102" y="36"/>
                  <a:pt x="100" y="36"/>
                </a:cubicBezTo>
                <a:cubicBezTo>
                  <a:pt x="100" y="36"/>
                  <a:pt x="100" y="36"/>
                  <a:pt x="100" y="36"/>
                </a:cubicBezTo>
                <a:cubicBezTo>
                  <a:pt x="93" y="36"/>
                  <a:pt x="86" y="38"/>
                  <a:pt x="80" y="41"/>
                </a:cubicBezTo>
                <a:cubicBezTo>
                  <a:pt x="65" y="50"/>
                  <a:pt x="65" y="50"/>
                  <a:pt x="65" y="50"/>
                </a:cubicBezTo>
                <a:cubicBezTo>
                  <a:pt x="65" y="49"/>
                  <a:pt x="65" y="49"/>
                  <a:pt x="65" y="49"/>
                </a:cubicBezTo>
                <a:cubicBezTo>
                  <a:pt x="64" y="50"/>
                  <a:pt x="64" y="50"/>
                  <a:pt x="64" y="50"/>
                </a:cubicBezTo>
                <a:cubicBezTo>
                  <a:pt x="62" y="33"/>
                  <a:pt x="62" y="33"/>
                  <a:pt x="62" y="33"/>
                </a:cubicBezTo>
                <a:cubicBezTo>
                  <a:pt x="59" y="15"/>
                  <a:pt x="33" y="0"/>
                  <a:pt x="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57"/>
          <p:cNvSpPr>
            <a:spLocks noEditPoints="1"/>
          </p:cNvSpPr>
          <p:nvPr/>
        </p:nvSpPr>
        <p:spPr bwMode="auto">
          <a:xfrm>
            <a:off x="2919113" y="2642327"/>
            <a:ext cx="90488" cy="146050"/>
          </a:xfrm>
          <a:custGeom>
            <a:avLst/>
            <a:gdLst>
              <a:gd name="T0" fmla="*/ 225 w 226"/>
              <a:gd name="T1" fmla="*/ 255 h 367"/>
              <a:gd name="T2" fmla="*/ 226 w 226"/>
              <a:gd name="T3" fmla="*/ 256 h 367"/>
              <a:gd name="T4" fmla="*/ 226 w 226"/>
              <a:gd name="T5" fmla="*/ 256 h 367"/>
              <a:gd name="T6" fmla="*/ 225 w 226"/>
              <a:gd name="T7" fmla="*/ 255 h 367"/>
              <a:gd name="T8" fmla="*/ 153 w 226"/>
              <a:gd name="T9" fmla="*/ 219 h 367"/>
              <a:gd name="T10" fmla="*/ 153 w 226"/>
              <a:gd name="T11" fmla="*/ 219 h 367"/>
              <a:gd name="T12" fmla="*/ 154 w 226"/>
              <a:gd name="T13" fmla="*/ 230 h 367"/>
              <a:gd name="T14" fmla="*/ 154 w 226"/>
              <a:gd name="T15" fmla="*/ 367 h 367"/>
              <a:gd name="T16" fmla="*/ 154 w 226"/>
              <a:gd name="T17" fmla="*/ 367 h 367"/>
              <a:gd name="T18" fmla="*/ 158 w 226"/>
              <a:gd name="T19" fmla="*/ 289 h 367"/>
              <a:gd name="T20" fmla="*/ 155 w 226"/>
              <a:gd name="T21" fmla="*/ 230 h 367"/>
              <a:gd name="T22" fmla="*/ 153 w 226"/>
              <a:gd name="T23" fmla="*/ 219 h 367"/>
              <a:gd name="T24" fmla="*/ 74 w 226"/>
              <a:gd name="T25" fmla="*/ 163 h 367"/>
              <a:gd name="T26" fmla="*/ 73 w 226"/>
              <a:gd name="T27" fmla="*/ 163 h 367"/>
              <a:gd name="T28" fmla="*/ 74 w 226"/>
              <a:gd name="T29" fmla="*/ 187 h 367"/>
              <a:gd name="T30" fmla="*/ 101 w 226"/>
              <a:gd name="T31" fmla="*/ 216 h 367"/>
              <a:gd name="T32" fmla="*/ 75 w 226"/>
              <a:gd name="T33" fmla="*/ 187 h 367"/>
              <a:gd name="T34" fmla="*/ 74 w 226"/>
              <a:gd name="T35" fmla="*/ 163 h 367"/>
              <a:gd name="T36" fmla="*/ 182 w 226"/>
              <a:gd name="T37" fmla="*/ 120 h 367"/>
              <a:gd name="T38" fmla="*/ 182 w 226"/>
              <a:gd name="T39" fmla="*/ 120 h 367"/>
              <a:gd name="T40" fmla="*/ 190 w 226"/>
              <a:gd name="T41" fmla="*/ 122 h 367"/>
              <a:gd name="T42" fmla="*/ 201 w 226"/>
              <a:gd name="T43" fmla="*/ 126 h 367"/>
              <a:gd name="T44" fmla="*/ 189 w 226"/>
              <a:gd name="T45" fmla="*/ 121 h 367"/>
              <a:gd name="T46" fmla="*/ 182 w 226"/>
              <a:gd name="T47" fmla="*/ 120 h 367"/>
              <a:gd name="T48" fmla="*/ 136 w 226"/>
              <a:gd name="T49" fmla="*/ 81 h 367"/>
              <a:gd name="T50" fmla="*/ 136 w 226"/>
              <a:gd name="T51" fmla="*/ 81 h 367"/>
              <a:gd name="T52" fmla="*/ 146 w 226"/>
              <a:gd name="T53" fmla="*/ 82 h 367"/>
              <a:gd name="T54" fmla="*/ 157 w 226"/>
              <a:gd name="T55" fmla="*/ 85 h 367"/>
              <a:gd name="T56" fmla="*/ 145 w 226"/>
              <a:gd name="T57" fmla="*/ 82 h 367"/>
              <a:gd name="T58" fmla="*/ 136 w 226"/>
              <a:gd name="T59" fmla="*/ 81 h 367"/>
              <a:gd name="T60" fmla="*/ 97 w 226"/>
              <a:gd name="T61" fmla="*/ 35 h 367"/>
              <a:gd name="T62" fmla="*/ 77 w 226"/>
              <a:gd name="T63" fmla="*/ 41 h 367"/>
              <a:gd name="T64" fmla="*/ 63 w 226"/>
              <a:gd name="T65" fmla="*/ 49 h 367"/>
              <a:gd name="T66" fmla="*/ 63 w 226"/>
              <a:gd name="T67" fmla="*/ 50 h 367"/>
              <a:gd name="T68" fmla="*/ 78 w 226"/>
              <a:gd name="T69" fmla="*/ 41 h 367"/>
              <a:gd name="T70" fmla="*/ 98 w 226"/>
              <a:gd name="T71" fmla="*/ 36 h 367"/>
              <a:gd name="T72" fmla="*/ 98 w 226"/>
              <a:gd name="T73" fmla="*/ 36 h 367"/>
              <a:gd name="T74" fmla="*/ 106 w 226"/>
              <a:gd name="T75" fmla="*/ 37 h 367"/>
              <a:gd name="T76" fmla="*/ 97 w 226"/>
              <a:gd name="T77" fmla="*/ 35 h 367"/>
              <a:gd name="T78" fmla="*/ 0 w 226"/>
              <a:gd name="T79" fmla="*/ 0 h 367"/>
              <a:gd name="T80" fmla="*/ 0 w 226"/>
              <a:gd name="T81" fmla="*/ 0 h 367"/>
              <a:gd name="T82" fmla="*/ 1 w 226"/>
              <a:gd name="T83" fmla="*/ 0 h 367"/>
              <a:gd name="T84" fmla="*/ 0 w 226"/>
              <a:gd name="T85"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6" h="367">
                <a:moveTo>
                  <a:pt x="225" y="255"/>
                </a:moveTo>
                <a:cubicBezTo>
                  <a:pt x="226" y="256"/>
                  <a:pt x="226" y="256"/>
                  <a:pt x="226" y="256"/>
                </a:cubicBezTo>
                <a:cubicBezTo>
                  <a:pt x="226" y="256"/>
                  <a:pt x="226" y="256"/>
                  <a:pt x="226" y="256"/>
                </a:cubicBezTo>
                <a:cubicBezTo>
                  <a:pt x="225" y="255"/>
                  <a:pt x="225" y="255"/>
                  <a:pt x="225" y="255"/>
                </a:cubicBezTo>
                <a:moveTo>
                  <a:pt x="153" y="219"/>
                </a:moveTo>
                <a:cubicBezTo>
                  <a:pt x="153" y="219"/>
                  <a:pt x="153" y="219"/>
                  <a:pt x="153" y="219"/>
                </a:cubicBezTo>
                <a:cubicBezTo>
                  <a:pt x="154" y="230"/>
                  <a:pt x="154" y="230"/>
                  <a:pt x="154" y="230"/>
                </a:cubicBezTo>
                <a:cubicBezTo>
                  <a:pt x="160" y="276"/>
                  <a:pt x="157" y="334"/>
                  <a:pt x="154" y="367"/>
                </a:cubicBezTo>
                <a:cubicBezTo>
                  <a:pt x="154" y="367"/>
                  <a:pt x="154" y="367"/>
                  <a:pt x="154" y="367"/>
                </a:cubicBezTo>
                <a:cubicBezTo>
                  <a:pt x="156" y="346"/>
                  <a:pt x="158" y="318"/>
                  <a:pt x="158" y="289"/>
                </a:cubicBezTo>
                <a:cubicBezTo>
                  <a:pt x="158" y="269"/>
                  <a:pt x="157" y="249"/>
                  <a:pt x="155" y="230"/>
                </a:cubicBezTo>
                <a:cubicBezTo>
                  <a:pt x="153" y="219"/>
                  <a:pt x="153" y="219"/>
                  <a:pt x="153" y="219"/>
                </a:cubicBezTo>
                <a:moveTo>
                  <a:pt x="74" y="163"/>
                </a:moveTo>
                <a:cubicBezTo>
                  <a:pt x="73" y="163"/>
                  <a:pt x="73" y="163"/>
                  <a:pt x="73" y="163"/>
                </a:cubicBezTo>
                <a:cubicBezTo>
                  <a:pt x="74" y="187"/>
                  <a:pt x="74" y="187"/>
                  <a:pt x="74" y="187"/>
                </a:cubicBezTo>
                <a:cubicBezTo>
                  <a:pt x="75" y="199"/>
                  <a:pt x="86" y="210"/>
                  <a:pt x="101" y="216"/>
                </a:cubicBezTo>
                <a:cubicBezTo>
                  <a:pt x="86" y="210"/>
                  <a:pt x="76" y="199"/>
                  <a:pt x="75" y="187"/>
                </a:cubicBezTo>
                <a:cubicBezTo>
                  <a:pt x="74" y="163"/>
                  <a:pt x="74" y="163"/>
                  <a:pt x="74" y="163"/>
                </a:cubicBezTo>
                <a:moveTo>
                  <a:pt x="182" y="120"/>
                </a:moveTo>
                <a:cubicBezTo>
                  <a:pt x="182" y="120"/>
                  <a:pt x="182" y="120"/>
                  <a:pt x="182" y="120"/>
                </a:cubicBezTo>
                <a:cubicBezTo>
                  <a:pt x="190" y="122"/>
                  <a:pt x="190" y="122"/>
                  <a:pt x="190" y="122"/>
                </a:cubicBezTo>
                <a:cubicBezTo>
                  <a:pt x="194" y="122"/>
                  <a:pt x="198" y="124"/>
                  <a:pt x="201" y="126"/>
                </a:cubicBezTo>
                <a:cubicBezTo>
                  <a:pt x="197" y="124"/>
                  <a:pt x="193" y="122"/>
                  <a:pt x="189" y="121"/>
                </a:cubicBezTo>
                <a:cubicBezTo>
                  <a:pt x="182" y="120"/>
                  <a:pt x="182" y="120"/>
                  <a:pt x="182" y="120"/>
                </a:cubicBezTo>
                <a:moveTo>
                  <a:pt x="136" y="81"/>
                </a:moveTo>
                <a:cubicBezTo>
                  <a:pt x="136" y="81"/>
                  <a:pt x="136" y="81"/>
                  <a:pt x="136" y="81"/>
                </a:cubicBezTo>
                <a:cubicBezTo>
                  <a:pt x="146" y="82"/>
                  <a:pt x="146" y="82"/>
                  <a:pt x="146" y="82"/>
                </a:cubicBezTo>
                <a:cubicBezTo>
                  <a:pt x="150" y="82"/>
                  <a:pt x="154" y="83"/>
                  <a:pt x="157" y="85"/>
                </a:cubicBezTo>
                <a:cubicBezTo>
                  <a:pt x="153" y="83"/>
                  <a:pt x="149" y="82"/>
                  <a:pt x="145" y="82"/>
                </a:cubicBezTo>
                <a:cubicBezTo>
                  <a:pt x="136" y="81"/>
                  <a:pt x="136" y="81"/>
                  <a:pt x="136" y="81"/>
                </a:cubicBezTo>
                <a:moveTo>
                  <a:pt x="97" y="35"/>
                </a:moveTo>
                <a:cubicBezTo>
                  <a:pt x="90" y="35"/>
                  <a:pt x="83" y="37"/>
                  <a:pt x="77" y="41"/>
                </a:cubicBezTo>
                <a:cubicBezTo>
                  <a:pt x="63" y="49"/>
                  <a:pt x="63" y="49"/>
                  <a:pt x="63" y="49"/>
                </a:cubicBezTo>
                <a:cubicBezTo>
                  <a:pt x="63" y="50"/>
                  <a:pt x="63" y="50"/>
                  <a:pt x="63" y="50"/>
                </a:cubicBezTo>
                <a:cubicBezTo>
                  <a:pt x="78" y="41"/>
                  <a:pt x="78" y="41"/>
                  <a:pt x="78" y="41"/>
                </a:cubicBezTo>
                <a:cubicBezTo>
                  <a:pt x="84" y="38"/>
                  <a:pt x="91" y="36"/>
                  <a:pt x="98" y="36"/>
                </a:cubicBezTo>
                <a:cubicBezTo>
                  <a:pt x="98" y="36"/>
                  <a:pt x="98" y="36"/>
                  <a:pt x="98" y="36"/>
                </a:cubicBezTo>
                <a:cubicBezTo>
                  <a:pt x="100" y="36"/>
                  <a:pt x="103" y="36"/>
                  <a:pt x="106" y="37"/>
                </a:cubicBezTo>
                <a:cubicBezTo>
                  <a:pt x="103" y="36"/>
                  <a:pt x="100" y="35"/>
                  <a:pt x="97" y="35"/>
                </a:cubicBezTo>
                <a:moveTo>
                  <a:pt x="0" y="0"/>
                </a:moveTo>
                <a:cubicBezTo>
                  <a:pt x="0" y="0"/>
                  <a:pt x="0" y="0"/>
                  <a:pt x="0" y="0"/>
                </a:cubicBezTo>
                <a:cubicBezTo>
                  <a:pt x="0" y="0"/>
                  <a:pt x="0" y="0"/>
                  <a:pt x="1"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58"/>
          <p:cNvSpPr>
            <a:spLocks/>
          </p:cNvSpPr>
          <p:nvPr/>
        </p:nvSpPr>
        <p:spPr bwMode="auto">
          <a:xfrm>
            <a:off x="2919113" y="2770915"/>
            <a:ext cx="1588" cy="0"/>
          </a:xfrm>
          <a:custGeom>
            <a:avLst/>
            <a:gdLst>
              <a:gd name="T0" fmla="*/ 4 w 4"/>
              <a:gd name="T1" fmla="*/ 0 w 4"/>
              <a:gd name="T2" fmla="*/ 0 w 4"/>
              <a:gd name="T3" fmla="*/ 0 w 4"/>
              <a:gd name="T4" fmla="*/ 4 w 4"/>
            </a:gdLst>
            <a:ahLst/>
            <a:cxnLst>
              <a:cxn ang="0">
                <a:pos x="T0" y="0"/>
              </a:cxn>
              <a:cxn ang="0">
                <a:pos x="T1" y="0"/>
              </a:cxn>
              <a:cxn ang="0">
                <a:pos x="T2" y="0"/>
              </a:cxn>
              <a:cxn ang="0">
                <a:pos x="T3" y="0"/>
              </a:cxn>
              <a:cxn ang="0">
                <a:pos x="T4" y="0"/>
              </a:cxn>
            </a:cxnLst>
            <a:rect l="0" t="0" r="r" b="b"/>
            <a:pathLst>
              <a:path w="4">
                <a:moveTo>
                  <a:pt x="4" y="0"/>
                </a:moveTo>
                <a:cubicBezTo>
                  <a:pt x="3" y="0"/>
                  <a:pt x="2" y="0"/>
                  <a:pt x="0" y="0"/>
                </a:cubicBezTo>
                <a:cubicBezTo>
                  <a:pt x="0" y="0"/>
                  <a:pt x="0" y="0"/>
                  <a:pt x="0" y="0"/>
                </a:cubicBezTo>
                <a:cubicBezTo>
                  <a:pt x="0" y="0"/>
                  <a:pt x="0" y="0"/>
                  <a:pt x="0" y="0"/>
                </a:cubicBezTo>
                <a:cubicBezTo>
                  <a:pt x="2" y="0"/>
                  <a:pt x="3" y="0"/>
                  <a:pt x="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59"/>
          <p:cNvSpPr>
            <a:spLocks/>
          </p:cNvSpPr>
          <p:nvPr/>
        </p:nvSpPr>
        <p:spPr bwMode="auto">
          <a:xfrm>
            <a:off x="2919113" y="2724877"/>
            <a:ext cx="53975" cy="46038"/>
          </a:xfrm>
          <a:custGeom>
            <a:avLst/>
            <a:gdLst>
              <a:gd name="T0" fmla="*/ 59 w 137"/>
              <a:gd name="T1" fmla="*/ 0 h 117"/>
              <a:gd name="T2" fmla="*/ 0 w 137"/>
              <a:gd name="T3" fmla="*/ 21 h 117"/>
              <a:gd name="T4" fmla="*/ 0 w 137"/>
              <a:gd name="T5" fmla="*/ 117 h 117"/>
              <a:gd name="T6" fmla="*/ 0 w 137"/>
              <a:gd name="T7" fmla="*/ 117 h 117"/>
              <a:gd name="T8" fmla="*/ 4 w 137"/>
              <a:gd name="T9" fmla="*/ 117 h 117"/>
              <a:gd name="T10" fmla="*/ 94 w 137"/>
              <a:gd name="T11" fmla="*/ 106 h 117"/>
              <a:gd name="T12" fmla="*/ 136 w 137"/>
              <a:gd name="T13" fmla="*/ 109 h 117"/>
              <a:gd name="T14" fmla="*/ 135 w 137"/>
              <a:gd name="T15" fmla="*/ 37 h 117"/>
              <a:gd name="T16" fmla="*/ 132 w 137"/>
              <a:gd name="T17" fmla="*/ 37 h 117"/>
              <a:gd name="T18" fmla="*/ 95 w 137"/>
              <a:gd name="T19" fmla="*/ 30 h 117"/>
              <a:gd name="T20" fmla="*/ 59 w 137"/>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17">
                <a:moveTo>
                  <a:pt x="59" y="0"/>
                </a:moveTo>
                <a:cubicBezTo>
                  <a:pt x="44" y="11"/>
                  <a:pt x="26" y="20"/>
                  <a:pt x="0" y="21"/>
                </a:cubicBezTo>
                <a:cubicBezTo>
                  <a:pt x="0" y="117"/>
                  <a:pt x="0" y="117"/>
                  <a:pt x="0" y="117"/>
                </a:cubicBezTo>
                <a:cubicBezTo>
                  <a:pt x="0" y="117"/>
                  <a:pt x="0" y="117"/>
                  <a:pt x="0" y="117"/>
                </a:cubicBezTo>
                <a:cubicBezTo>
                  <a:pt x="2" y="117"/>
                  <a:pt x="3" y="117"/>
                  <a:pt x="4" y="117"/>
                </a:cubicBezTo>
                <a:cubicBezTo>
                  <a:pt x="32" y="116"/>
                  <a:pt x="57" y="106"/>
                  <a:pt x="94" y="106"/>
                </a:cubicBezTo>
                <a:cubicBezTo>
                  <a:pt x="109" y="106"/>
                  <a:pt x="124" y="107"/>
                  <a:pt x="136" y="109"/>
                </a:cubicBezTo>
                <a:cubicBezTo>
                  <a:pt x="137" y="86"/>
                  <a:pt x="137" y="60"/>
                  <a:pt x="135" y="37"/>
                </a:cubicBezTo>
                <a:cubicBezTo>
                  <a:pt x="134" y="37"/>
                  <a:pt x="133" y="37"/>
                  <a:pt x="132" y="37"/>
                </a:cubicBezTo>
                <a:cubicBezTo>
                  <a:pt x="118" y="37"/>
                  <a:pt x="106" y="34"/>
                  <a:pt x="95" y="30"/>
                </a:cubicBezTo>
                <a:cubicBezTo>
                  <a:pt x="79" y="24"/>
                  <a:pt x="66" y="13"/>
                  <a:pt x="5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60"/>
          <p:cNvSpPr>
            <a:spLocks noEditPoints="1"/>
          </p:cNvSpPr>
          <p:nvPr/>
        </p:nvSpPr>
        <p:spPr bwMode="auto">
          <a:xfrm>
            <a:off x="2919113" y="2724877"/>
            <a:ext cx="52388" cy="14288"/>
          </a:xfrm>
          <a:custGeom>
            <a:avLst/>
            <a:gdLst>
              <a:gd name="T0" fmla="*/ 95 w 135"/>
              <a:gd name="T1" fmla="*/ 30 h 37"/>
              <a:gd name="T2" fmla="*/ 132 w 135"/>
              <a:gd name="T3" fmla="*/ 37 h 37"/>
              <a:gd name="T4" fmla="*/ 135 w 135"/>
              <a:gd name="T5" fmla="*/ 37 h 37"/>
              <a:gd name="T6" fmla="*/ 135 w 135"/>
              <a:gd name="T7" fmla="*/ 36 h 37"/>
              <a:gd name="T8" fmla="*/ 131 w 135"/>
              <a:gd name="T9" fmla="*/ 36 h 37"/>
              <a:gd name="T10" fmla="*/ 95 w 135"/>
              <a:gd name="T11" fmla="*/ 30 h 37"/>
              <a:gd name="T12" fmla="*/ 59 w 135"/>
              <a:gd name="T13" fmla="*/ 0 h 37"/>
              <a:gd name="T14" fmla="*/ 0 w 135"/>
              <a:gd name="T15" fmla="*/ 20 h 37"/>
              <a:gd name="T16" fmla="*/ 0 w 135"/>
              <a:gd name="T17" fmla="*/ 21 h 37"/>
              <a:gd name="T18" fmla="*/ 59 w 135"/>
              <a:gd name="T19" fmla="*/ 0 h 37"/>
              <a:gd name="T20" fmla="*/ 59 w 1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37">
                <a:moveTo>
                  <a:pt x="95" y="30"/>
                </a:moveTo>
                <a:cubicBezTo>
                  <a:pt x="106" y="34"/>
                  <a:pt x="118" y="37"/>
                  <a:pt x="132" y="37"/>
                </a:cubicBezTo>
                <a:cubicBezTo>
                  <a:pt x="133" y="37"/>
                  <a:pt x="134" y="37"/>
                  <a:pt x="135" y="37"/>
                </a:cubicBezTo>
                <a:cubicBezTo>
                  <a:pt x="135" y="36"/>
                  <a:pt x="135" y="36"/>
                  <a:pt x="135" y="36"/>
                </a:cubicBezTo>
                <a:cubicBezTo>
                  <a:pt x="133" y="36"/>
                  <a:pt x="132" y="36"/>
                  <a:pt x="131" y="36"/>
                </a:cubicBezTo>
                <a:cubicBezTo>
                  <a:pt x="118" y="36"/>
                  <a:pt x="106" y="34"/>
                  <a:pt x="95" y="30"/>
                </a:cubicBezTo>
                <a:moveTo>
                  <a:pt x="59" y="0"/>
                </a:moveTo>
                <a:cubicBezTo>
                  <a:pt x="44" y="11"/>
                  <a:pt x="26" y="19"/>
                  <a:pt x="0" y="20"/>
                </a:cubicBezTo>
                <a:cubicBezTo>
                  <a:pt x="0" y="21"/>
                  <a:pt x="0" y="21"/>
                  <a:pt x="0" y="21"/>
                </a:cubicBezTo>
                <a:cubicBezTo>
                  <a:pt x="26" y="20"/>
                  <a:pt x="44" y="11"/>
                  <a:pt x="59" y="0"/>
                </a:cubicBezTo>
                <a:cubicBezTo>
                  <a:pt x="59" y="0"/>
                  <a:pt x="59" y="0"/>
                  <a:pt x="5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61"/>
          <p:cNvSpPr>
            <a:spLocks/>
          </p:cNvSpPr>
          <p:nvPr/>
        </p:nvSpPr>
        <p:spPr bwMode="auto">
          <a:xfrm>
            <a:off x="2985788" y="2791552"/>
            <a:ext cx="15875" cy="34925"/>
          </a:xfrm>
          <a:custGeom>
            <a:avLst/>
            <a:gdLst>
              <a:gd name="T0" fmla="*/ 22 w 39"/>
              <a:gd name="T1" fmla="*/ 0 h 90"/>
              <a:gd name="T2" fmla="*/ 14 w 39"/>
              <a:gd name="T3" fmla="*/ 0 h 90"/>
              <a:gd name="T4" fmla="*/ 0 w 39"/>
              <a:gd name="T5" fmla="*/ 90 h 90"/>
              <a:gd name="T6" fmla="*/ 36 w 39"/>
              <a:gd name="T7" fmla="*/ 35 h 90"/>
              <a:gd name="T8" fmla="*/ 36 w 39"/>
              <a:gd name="T9" fmla="*/ 6 h 90"/>
              <a:gd name="T10" fmla="*/ 33 w 39"/>
              <a:gd name="T11" fmla="*/ 3 h 90"/>
              <a:gd name="T12" fmla="*/ 22 w 39"/>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39" h="90">
                <a:moveTo>
                  <a:pt x="22" y="0"/>
                </a:moveTo>
                <a:cubicBezTo>
                  <a:pt x="20" y="0"/>
                  <a:pt x="17" y="0"/>
                  <a:pt x="14" y="0"/>
                </a:cubicBezTo>
                <a:cubicBezTo>
                  <a:pt x="12" y="44"/>
                  <a:pt x="5" y="73"/>
                  <a:pt x="0" y="90"/>
                </a:cubicBezTo>
                <a:cubicBezTo>
                  <a:pt x="21" y="84"/>
                  <a:pt x="32" y="67"/>
                  <a:pt x="36" y="35"/>
                </a:cubicBezTo>
                <a:cubicBezTo>
                  <a:pt x="39" y="20"/>
                  <a:pt x="38" y="11"/>
                  <a:pt x="36" y="6"/>
                </a:cubicBezTo>
                <a:cubicBezTo>
                  <a:pt x="35" y="5"/>
                  <a:pt x="34" y="3"/>
                  <a:pt x="33" y="3"/>
                </a:cubicBezTo>
                <a:cubicBezTo>
                  <a:pt x="31"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62"/>
          <p:cNvSpPr>
            <a:spLocks/>
          </p:cNvSpPr>
          <p:nvPr/>
        </p:nvSpPr>
        <p:spPr bwMode="auto">
          <a:xfrm>
            <a:off x="2985788" y="2789965"/>
            <a:ext cx="14288" cy="36513"/>
          </a:xfrm>
          <a:custGeom>
            <a:avLst/>
            <a:gdLst>
              <a:gd name="T0" fmla="*/ 22 w 36"/>
              <a:gd name="T1" fmla="*/ 0 h 91"/>
              <a:gd name="T2" fmla="*/ 14 w 36"/>
              <a:gd name="T3" fmla="*/ 1 h 91"/>
              <a:gd name="T4" fmla="*/ 0 w 36"/>
              <a:gd name="T5" fmla="*/ 91 h 91"/>
              <a:gd name="T6" fmla="*/ 0 w 36"/>
              <a:gd name="T7" fmla="*/ 91 h 91"/>
              <a:gd name="T8" fmla="*/ 14 w 36"/>
              <a:gd name="T9" fmla="*/ 1 h 91"/>
              <a:gd name="T10" fmla="*/ 22 w 36"/>
              <a:gd name="T11" fmla="*/ 1 h 91"/>
              <a:gd name="T12" fmla="*/ 33 w 36"/>
              <a:gd name="T13" fmla="*/ 4 h 91"/>
              <a:gd name="T14" fmla="*/ 36 w 36"/>
              <a:gd name="T15" fmla="*/ 7 h 91"/>
              <a:gd name="T16" fmla="*/ 33 w 36"/>
              <a:gd name="T17" fmla="*/ 3 h 91"/>
              <a:gd name="T18" fmla="*/ 22 w 36"/>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91">
                <a:moveTo>
                  <a:pt x="22" y="0"/>
                </a:moveTo>
                <a:cubicBezTo>
                  <a:pt x="20" y="0"/>
                  <a:pt x="17" y="0"/>
                  <a:pt x="14" y="1"/>
                </a:cubicBezTo>
                <a:cubicBezTo>
                  <a:pt x="11" y="45"/>
                  <a:pt x="5" y="74"/>
                  <a:pt x="0" y="91"/>
                </a:cubicBezTo>
                <a:cubicBezTo>
                  <a:pt x="0" y="91"/>
                  <a:pt x="0" y="91"/>
                  <a:pt x="0" y="91"/>
                </a:cubicBezTo>
                <a:cubicBezTo>
                  <a:pt x="5" y="74"/>
                  <a:pt x="12" y="45"/>
                  <a:pt x="14" y="1"/>
                </a:cubicBezTo>
                <a:cubicBezTo>
                  <a:pt x="17" y="1"/>
                  <a:pt x="20" y="1"/>
                  <a:pt x="22" y="1"/>
                </a:cubicBezTo>
                <a:cubicBezTo>
                  <a:pt x="27" y="1"/>
                  <a:pt x="31" y="2"/>
                  <a:pt x="33" y="4"/>
                </a:cubicBezTo>
                <a:cubicBezTo>
                  <a:pt x="34" y="4"/>
                  <a:pt x="35" y="6"/>
                  <a:pt x="36" y="7"/>
                </a:cubicBezTo>
                <a:cubicBezTo>
                  <a:pt x="35" y="5"/>
                  <a:pt x="34" y="4"/>
                  <a:pt x="33" y="3"/>
                </a:cubicBezTo>
                <a:cubicBezTo>
                  <a:pt x="31" y="1"/>
                  <a:pt x="27" y="0"/>
                  <a:pt x="2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63"/>
          <p:cNvSpPr>
            <a:spLocks/>
          </p:cNvSpPr>
          <p:nvPr/>
        </p:nvSpPr>
        <p:spPr bwMode="auto">
          <a:xfrm>
            <a:off x="2931813" y="2785202"/>
            <a:ext cx="7938" cy="19050"/>
          </a:xfrm>
          <a:custGeom>
            <a:avLst/>
            <a:gdLst>
              <a:gd name="T0" fmla="*/ 0 w 20"/>
              <a:gd name="T1" fmla="*/ 0 h 47"/>
              <a:gd name="T2" fmla="*/ 17 w 20"/>
              <a:gd name="T3" fmla="*/ 44 h 47"/>
              <a:gd name="T4" fmla="*/ 20 w 20"/>
              <a:gd name="T5" fmla="*/ 47 h 47"/>
              <a:gd name="T6" fmla="*/ 0 w 20"/>
              <a:gd name="T7" fmla="*/ 0 h 47"/>
            </a:gdLst>
            <a:ahLst/>
            <a:cxnLst>
              <a:cxn ang="0">
                <a:pos x="T0" y="T1"/>
              </a:cxn>
              <a:cxn ang="0">
                <a:pos x="T2" y="T3"/>
              </a:cxn>
              <a:cxn ang="0">
                <a:pos x="T4" y="T5"/>
              </a:cxn>
              <a:cxn ang="0">
                <a:pos x="T6" y="T7"/>
              </a:cxn>
            </a:cxnLst>
            <a:rect l="0" t="0" r="r" b="b"/>
            <a:pathLst>
              <a:path w="20" h="47">
                <a:moveTo>
                  <a:pt x="0" y="0"/>
                </a:moveTo>
                <a:cubicBezTo>
                  <a:pt x="0" y="14"/>
                  <a:pt x="1" y="34"/>
                  <a:pt x="17" y="44"/>
                </a:cubicBezTo>
                <a:cubicBezTo>
                  <a:pt x="18" y="45"/>
                  <a:pt x="19" y="46"/>
                  <a:pt x="20" y="47"/>
                </a:cubicBezTo>
                <a:cubicBezTo>
                  <a:pt x="1" y="37"/>
                  <a:pt x="0" y="15"/>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64"/>
          <p:cNvSpPr>
            <a:spLocks/>
          </p:cNvSpPr>
          <p:nvPr/>
        </p:nvSpPr>
        <p:spPr bwMode="auto">
          <a:xfrm>
            <a:off x="2931813" y="2772502"/>
            <a:ext cx="39688" cy="33338"/>
          </a:xfrm>
          <a:custGeom>
            <a:avLst/>
            <a:gdLst>
              <a:gd name="T0" fmla="*/ 69 w 102"/>
              <a:gd name="T1" fmla="*/ 0 h 82"/>
              <a:gd name="T2" fmla="*/ 26 w 102"/>
              <a:gd name="T3" fmla="*/ 1 h 82"/>
              <a:gd name="T4" fmla="*/ 0 w 102"/>
              <a:gd name="T5" fmla="*/ 25 h 82"/>
              <a:gd name="T6" fmla="*/ 0 w 102"/>
              <a:gd name="T7" fmla="*/ 30 h 82"/>
              <a:gd name="T8" fmla="*/ 20 w 102"/>
              <a:gd name="T9" fmla="*/ 77 h 82"/>
              <a:gd name="T10" fmla="*/ 48 w 102"/>
              <a:gd name="T11" fmla="*/ 82 h 82"/>
              <a:gd name="T12" fmla="*/ 98 w 102"/>
              <a:gd name="T13" fmla="*/ 65 h 82"/>
              <a:gd name="T14" fmla="*/ 98 w 102"/>
              <a:gd name="T15" fmla="*/ 63 h 82"/>
              <a:gd name="T16" fmla="*/ 102 w 102"/>
              <a:gd name="T17" fmla="*/ 21 h 82"/>
              <a:gd name="T18" fmla="*/ 96 w 102"/>
              <a:gd name="T19" fmla="*/ 7 h 82"/>
              <a:gd name="T20" fmla="*/ 72 w 102"/>
              <a:gd name="T21" fmla="*/ 0 h 82"/>
              <a:gd name="T22" fmla="*/ 69 w 102"/>
              <a:gd name="T2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82">
                <a:moveTo>
                  <a:pt x="69" y="0"/>
                </a:moveTo>
                <a:cubicBezTo>
                  <a:pt x="41" y="0"/>
                  <a:pt x="26" y="1"/>
                  <a:pt x="26" y="1"/>
                </a:cubicBezTo>
                <a:cubicBezTo>
                  <a:pt x="26" y="1"/>
                  <a:pt x="0" y="1"/>
                  <a:pt x="0" y="25"/>
                </a:cubicBezTo>
                <a:cubicBezTo>
                  <a:pt x="0" y="27"/>
                  <a:pt x="0" y="28"/>
                  <a:pt x="0" y="30"/>
                </a:cubicBezTo>
                <a:cubicBezTo>
                  <a:pt x="0" y="45"/>
                  <a:pt x="1" y="67"/>
                  <a:pt x="20" y="77"/>
                </a:cubicBezTo>
                <a:cubicBezTo>
                  <a:pt x="27" y="80"/>
                  <a:pt x="36" y="82"/>
                  <a:pt x="48" y="82"/>
                </a:cubicBezTo>
                <a:cubicBezTo>
                  <a:pt x="78" y="82"/>
                  <a:pt x="92" y="73"/>
                  <a:pt x="98" y="65"/>
                </a:cubicBezTo>
                <a:cubicBezTo>
                  <a:pt x="98" y="64"/>
                  <a:pt x="98" y="64"/>
                  <a:pt x="98" y="63"/>
                </a:cubicBezTo>
                <a:cubicBezTo>
                  <a:pt x="98" y="60"/>
                  <a:pt x="100" y="43"/>
                  <a:pt x="102" y="21"/>
                </a:cubicBezTo>
                <a:cubicBezTo>
                  <a:pt x="102" y="20"/>
                  <a:pt x="102" y="13"/>
                  <a:pt x="96" y="7"/>
                </a:cubicBezTo>
                <a:cubicBezTo>
                  <a:pt x="91" y="3"/>
                  <a:pt x="84" y="0"/>
                  <a:pt x="72" y="0"/>
                </a:cubicBezTo>
                <a:cubicBezTo>
                  <a:pt x="71" y="0"/>
                  <a:pt x="70" y="0"/>
                  <a:pt x="6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65"/>
          <p:cNvSpPr>
            <a:spLocks/>
          </p:cNvSpPr>
          <p:nvPr/>
        </p:nvSpPr>
        <p:spPr bwMode="auto">
          <a:xfrm>
            <a:off x="2930226" y="2772502"/>
            <a:ext cx="39688" cy="30163"/>
          </a:xfrm>
          <a:custGeom>
            <a:avLst/>
            <a:gdLst>
              <a:gd name="T0" fmla="*/ 72 w 97"/>
              <a:gd name="T1" fmla="*/ 0 h 75"/>
              <a:gd name="T2" fmla="*/ 26 w 97"/>
              <a:gd name="T3" fmla="*/ 2 h 75"/>
              <a:gd name="T4" fmla="*/ 0 w 97"/>
              <a:gd name="T5" fmla="*/ 26 h 75"/>
              <a:gd name="T6" fmla="*/ 18 w 97"/>
              <a:gd name="T7" fmla="*/ 75 h 75"/>
              <a:gd name="T8" fmla="*/ 1 w 97"/>
              <a:gd name="T9" fmla="*/ 31 h 75"/>
              <a:gd name="T10" fmla="*/ 1 w 97"/>
              <a:gd name="T11" fmla="*/ 26 h 75"/>
              <a:gd name="T12" fmla="*/ 27 w 97"/>
              <a:gd name="T13" fmla="*/ 2 h 75"/>
              <a:gd name="T14" fmla="*/ 70 w 97"/>
              <a:gd name="T15" fmla="*/ 1 h 75"/>
              <a:gd name="T16" fmla="*/ 73 w 97"/>
              <a:gd name="T17" fmla="*/ 1 h 75"/>
              <a:gd name="T18" fmla="*/ 97 w 97"/>
              <a:gd name="T19" fmla="*/ 8 h 75"/>
              <a:gd name="T20" fmla="*/ 72 w 97"/>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75">
                <a:moveTo>
                  <a:pt x="72" y="0"/>
                </a:moveTo>
                <a:cubicBezTo>
                  <a:pt x="43" y="0"/>
                  <a:pt x="26" y="2"/>
                  <a:pt x="26" y="2"/>
                </a:cubicBezTo>
                <a:cubicBezTo>
                  <a:pt x="26" y="2"/>
                  <a:pt x="0" y="2"/>
                  <a:pt x="0" y="26"/>
                </a:cubicBezTo>
                <a:cubicBezTo>
                  <a:pt x="0" y="41"/>
                  <a:pt x="0" y="64"/>
                  <a:pt x="18" y="75"/>
                </a:cubicBezTo>
                <a:cubicBezTo>
                  <a:pt x="2" y="65"/>
                  <a:pt x="1" y="45"/>
                  <a:pt x="1" y="31"/>
                </a:cubicBezTo>
                <a:cubicBezTo>
                  <a:pt x="1" y="29"/>
                  <a:pt x="1" y="28"/>
                  <a:pt x="1" y="26"/>
                </a:cubicBezTo>
                <a:cubicBezTo>
                  <a:pt x="1" y="2"/>
                  <a:pt x="27" y="2"/>
                  <a:pt x="27" y="2"/>
                </a:cubicBezTo>
                <a:cubicBezTo>
                  <a:pt x="27" y="2"/>
                  <a:pt x="42" y="1"/>
                  <a:pt x="70" y="1"/>
                </a:cubicBezTo>
                <a:cubicBezTo>
                  <a:pt x="71" y="1"/>
                  <a:pt x="72" y="1"/>
                  <a:pt x="73" y="1"/>
                </a:cubicBezTo>
                <a:cubicBezTo>
                  <a:pt x="85" y="1"/>
                  <a:pt x="92" y="4"/>
                  <a:pt x="97" y="8"/>
                </a:cubicBezTo>
                <a:cubicBezTo>
                  <a:pt x="92" y="4"/>
                  <a:pt x="85" y="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66"/>
          <p:cNvSpPr>
            <a:spLocks noEditPoints="1"/>
          </p:cNvSpPr>
          <p:nvPr/>
        </p:nvSpPr>
        <p:spPr bwMode="auto">
          <a:xfrm>
            <a:off x="2968326" y="2907440"/>
            <a:ext cx="30163" cy="93663"/>
          </a:xfrm>
          <a:custGeom>
            <a:avLst/>
            <a:gdLst>
              <a:gd name="T0" fmla="*/ 0 w 76"/>
              <a:gd name="T1" fmla="*/ 74 h 238"/>
              <a:gd name="T2" fmla="*/ 0 w 76"/>
              <a:gd name="T3" fmla="*/ 74 h 238"/>
              <a:gd name="T4" fmla="*/ 40 w 76"/>
              <a:gd name="T5" fmla="*/ 238 h 238"/>
              <a:gd name="T6" fmla="*/ 48 w 76"/>
              <a:gd name="T7" fmla="*/ 236 h 238"/>
              <a:gd name="T8" fmla="*/ 50 w 76"/>
              <a:gd name="T9" fmla="*/ 235 h 238"/>
              <a:gd name="T10" fmla="*/ 40 w 76"/>
              <a:gd name="T11" fmla="*/ 238 h 238"/>
              <a:gd name="T12" fmla="*/ 0 w 76"/>
              <a:gd name="T13" fmla="*/ 74 h 238"/>
              <a:gd name="T14" fmla="*/ 71 w 76"/>
              <a:gd name="T15" fmla="*/ 0 h 238"/>
              <a:gd name="T16" fmla="*/ 76 w 76"/>
              <a:gd name="T17" fmla="*/ 42 h 238"/>
              <a:gd name="T18" fmla="*/ 71 w 76"/>
              <a:gd name="T19" fmla="*/ 0 h 238"/>
              <a:gd name="T20" fmla="*/ 71 w 76"/>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38">
                <a:moveTo>
                  <a:pt x="0" y="74"/>
                </a:moveTo>
                <a:cubicBezTo>
                  <a:pt x="0" y="74"/>
                  <a:pt x="0" y="74"/>
                  <a:pt x="0" y="74"/>
                </a:cubicBezTo>
                <a:cubicBezTo>
                  <a:pt x="40" y="238"/>
                  <a:pt x="40" y="238"/>
                  <a:pt x="40" y="238"/>
                </a:cubicBezTo>
                <a:cubicBezTo>
                  <a:pt x="43" y="238"/>
                  <a:pt x="45" y="237"/>
                  <a:pt x="48" y="236"/>
                </a:cubicBezTo>
                <a:cubicBezTo>
                  <a:pt x="48" y="236"/>
                  <a:pt x="49" y="235"/>
                  <a:pt x="50" y="235"/>
                </a:cubicBezTo>
                <a:cubicBezTo>
                  <a:pt x="47" y="236"/>
                  <a:pt x="44" y="237"/>
                  <a:pt x="40" y="238"/>
                </a:cubicBezTo>
                <a:cubicBezTo>
                  <a:pt x="0" y="74"/>
                  <a:pt x="0" y="74"/>
                  <a:pt x="0" y="74"/>
                </a:cubicBezTo>
                <a:moveTo>
                  <a:pt x="71" y="0"/>
                </a:moveTo>
                <a:cubicBezTo>
                  <a:pt x="74" y="14"/>
                  <a:pt x="76" y="28"/>
                  <a:pt x="76" y="42"/>
                </a:cubicBezTo>
                <a:cubicBezTo>
                  <a:pt x="76" y="28"/>
                  <a:pt x="74" y="14"/>
                  <a:pt x="71" y="0"/>
                </a:cubicBezTo>
                <a:cubicBezTo>
                  <a:pt x="71" y="0"/>
                  <a:pt x="71" y="0"/>
                  <a:pt x="7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67"/>
          <p:cNvSpPr>
            <a:spLocks/>
          </p:cNvSpPr>
          <p:nvPr/>
        </p:nvSpPr>
        <p:spPr bwMode="auto">
          <a:xfrm>
            <a:off x="2968326" y="2907440"/>
            <a:ext cx="41275" cy="93663"/>
          </a:xfrm>
          <a:custGeom>
            <a:avLst/>
            <a:gdLst>
              <a:gd name="T0" fmla="*/ 71 w 105"/>
              <a:gd name="T1" fmla="*/ 0 h 238"/>
              <a:gd name="T2" fmla="*/ 76 w 105"/>
              <a:gd name="T3" fmla="*/ 42 h 238"/>
              <a:gd name="T4" fmla="*/ 67 w 105"/>
              <a:gd name="T5" fmla="*/ 98 h 238"/>
              <a:gd name="T6" fmla="*/ 67 w 105"/>
              <a:gd name="T7" fmla="*/ 98 h 238"/>
              <a:gd name="T8" fmla="*/ 67 w 105"/>
              <a:gd name="T9" fmla="*/ 99 h 238"/>
              <a:gd name="T10" fmla="*/ 13 w 105"/>
              <a:gd name="T11" fmla="*/ 73 h 238"/>
              <a:gd name="T12" fmla="*/ 0 w 105"/>
              <a:gd name="T13" fmla="*/ 74 h 238"/>
              <a:gd name="T14" fmla="*/ 40 w 105"/>
              <a:gd name="T15" fmla="*/ 238 h 238"/>
              <a:gd name="T16" fmla="*/ 50 w 105"/>
              <a:gd name="T17" fmla="*/ 235 h 238"/>
              <a:gd name="T18" fmla="*/ 88 w 105"/>
              <a:gd name="T19" fmla="*/ 140 h 238"/>
              <a:gd name="T20" fmla="*/ 84 w 105"/>
              <a:gd name="T21" fmla="*/ 128 h 238"/>
              <a:gd name="T22" fmla="*/ 100 w 105"/>
              <a:gd name="T23" fmla="*/ 11 h 238"/>
              <a:gd name="T24" fmla="*/ 100 w 105"/>
              <a:gd name="T25" fmla="*/ 11 h 238"/>
              <a:gd name="T26" fmla="*/ 100 w 105"/>
              <a:gd name="T27" fmla="*/ 10 h 238"/>
              <a:gd name="T28" fmla="*/ 71 w 105"/>
              <a:gd name="T2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38">
                <a:moveTo>
                  <a:pt x="71" y="0"/>
                </a:moveTo>
                <a:cubicBezTo>
                  <a:pt x="74" y="14"/>
                  <a:pt x="76" y="28"/>
                  <a:pt x="76" y="42"/>
                </a:cubicBezTo>
                <a:cubicBezTo>
                  <a:pt x="76" y="61"/>
                  <a:pt x="73" y="80"/>
                  <a:pt x="67" y="98"/>
                </a:cubicBezTo>
                <a:cubicBezTo>
                  <a:pt x="67" y="98"/>
                  <a:pt x="67" y="98"/>
                  <a:pt x="67" y="98"/>
                </a:cubicBezTo>
                <a:cubicBezTo>
                  <a:pt x="67" y="98"/>
                  <a:pt x="67" y="98"/>
                  <a:pt x="67" y="99"/>
                </a:cubicBezTo>
                <a:cubicBezTo>
                  <a:pt x="52" y="83"/>
                  <a:pt x="33" y="73"/>
                  <a:pt x="13" y="73"/>
                </a:cubicBezTo>
                <a:cubicBezTo>
                  <a:pt x="9" y="73"/>
                  <a:pt x="4" y="73"/>
                  <a:pt x="0" y="74"/>
                </a:cubicBezTo>
                <a:cubicBezTo>
                  <a:pt x="40" y="238"/>
                  <a:pt x="40" y="238"/>
                  <a:pt x="40" y="238"/>
                </a:cubicBezTo>
                <a:cubicBezTo>
                  <a:pt x="44" y="237"/>
                  <a:pt x="47" y="236"/>
                  <a:pt x="50" y="235"/>
                </a:cubicBezTo>
                <a:cubicBezTo>
                  <a:pt x="81" y="221"/>
                  <a:pt x="98" y="181"/>
                  <a:pt x="88" y="140"/>
                </a:cubicBezTo>
                <a:cubicBezTo>
                  <a:pt x="87" y="136"/>
                  <a:pt x="86" y="132"/>
                  <a:pt x="84" y="128"/>
                </a:cubicBezTo>
                <a:cubicBezTo>
                  <a:pt x="100" y="91"/>
                  <a:pt x="105" y="51"/>
                  <a:pt x="100" y="11"/>
                </a:cubicBezTo>
                <a:cubicBezTo>
                  <a:pt x="100" y="11"/>
                  <a:pt x="100" y="11"/>
                  <a:pt x="100" y="11"/>
                </a:cubicBezTo>
                <a:cubicBezTo>
                  <a:pt x="100" y="11"/>
                  <a:pt x="100" y="11"/>
                  <a:pt x="100" y="10"/>
                </a:cubicBezTo>
                <a:cubicBezTo>
                  <a:pt x="71" y="0"/>
                  <a:pt x="71" y="0"/>
                  <a:pt x="7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68"/>
          <p:cNvSpPr>
            <a:spLocks noEditPoints="1"/>
          </p:cNvSpPr>
          <p:nvPr/>
        </p:nvSpPr>
        <p:spPr bwMode="auto">
          <a:xfrm>
            <a:off x="2968326" y="2910615"/>
            <a:ext cx="41275" cy="88900"/>
          </a:xfrm>
          <a:custGeom>
            <a:avLst/>
            <a:gdLst>
              <a:gd name="T0" fmla="*/ 14 w 106"/>
              <a:gd name="T1" fmla="*/ 62 h 225"/>
              <a:gd name="T2" fmla="*/ 0 w 106"/>
              <a:gd name="T3" fmla="*/ 63 h 225"/>
              <a:gd name="T4" fmla="*/ 0 w 106"/>
              <a:gd name="T5" fmla="*/ 63 h 225"/>
              <a:gd name="T6" fmla="*/ 0 w 106"/>
              <a:gd name="T7" fmla="*/ 63 h 225"/>
              <a:gd name="T8" fmla="*/ 13 w 106"/>
              <a:gd name="T9" fmla="*/ 62 h 225"/>
              <a:gd name="T10" fmla="*/ 67 w 106"/>
              <a:gd name="T11" fmla="*/ 88 h 225"/>
              <a:gd name="T12" fmla="*/ 67 w 106"/>
              <a:gd name="T13" fmla="*/ 87 h 225"/>
              <a:gd name="T14" fmla="*/ 14 w 106"/>
              <a:gd name="T15" fmla="*/ 62 h 225"/>
              <a:gd name="T16" fmla="*/ 100 w 106"/>
              <a:gd name="T17" fmla="*/ 0 h 225"/>
              <a:gd name="T18" fmla="*/ 84 w 106"/>
              <a:gd name="T19" fmla="*/ 117 h 225"/>
              <a:gd name="T20" fmla="*/ 88 w 106"/>
              <a:gd name="T21" fmla="*/ 129 h 225"/>
              <a:gd name="T22" fmla="*/ 50 w 106"/>
              <a:gd name="T23" fmla="*/ 224 h 225"/>
              <a:gd name="T24" fmla="*/ 48 w 106"/>
              <a:gd name="T25" fmla="*/ 225 h 225"/>
              <a:gd name="T26" fmla="*/ 89 w 106"/>
              <a:gd name="T27" fmla="*/ 128 h 225"/>
              <a:gd name="T28" fmla="*/ 85 w 106"/>
              <a:gd name="T29" fmla="*/ 117 h 225"/>
              <a:gd name="T30" fmla="*/ 100 w 106"/>
              <a:gd name="T31" fmla="*/ 0 h 225"/>
              <a:gd name="T32" fmla="*/ 100 w 106"/>
              <a:gd name="T3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225">
                <a:moveTo>
                  <a:pt x="14" y="62"/>
                </a:moveTo>
                <a:cubicBezTo>
                  <a:pt x="9" y="62"/>
                  <a:pt x="4" y="62"/>
                  <a:pt x="0" y="63"/>
                </a:cubicBezTo>
                <a:cubicBezTo>
                  <a:pt x="0" y="63"/>
                  <a:pt x="0" y="63"/>
                  <a:pt x="0" y="63"/>
                </a:cubicBezTo>
                <a:cubicBezTo>
                  <a:pt x="0" y="63"/>
                  <a:pt x="0" y="63"/>
                  <a:pt x="0" y="63"/>
                </a:cubicBezTo>
                <a:cubicBezTo>
                  <a:pt x="4" y="62"/>
                  <a:pt x="9" y="62"/>
                  <a:pt x="13" y="62"/>
                </a:cubicBezTo>
                <a:cubicBezTo>
                  <a:pt x="33" y="62"/>
                  <a:pt x="52" y="72"/>
                  <a:pt x="67" y="88"/>
                </a:cubicBezTo>
                <a:cubicBezTo>
                  <a:pt x="67" y="87"/>
                  <a:pt x="67" y="87"/>
                  <a:pt x="67" y="87"/>
                </a:cubicBezTo>
                <a:cubicBezTo>
                  <a:pt x="53" y="71"/>
                  <a:pt x="34" y="62"/>
                  <a:pt x="14" y="62"/>
                </a:cubicBezTo>
                <a:moveTo>
                  <a:pt x="100" y="0"/>
                </a:moveTo>
                <a:cubicBezTo>
                  <a:pt x="105" y="40"/>
                  <a:pt x="100" y="80"/>
                  <a:pt x="84" y="117"/>
                </a:cubicBezTo>
                <a:cubicBezTo>
                  <a:pt x="86" y="121"/>
                  <a:pt x="87" y="125"/>
                  <a:pt x="88" y="129"/>
                </a:cubicBezTo>
                <a:cubicBezTo>
                  <a:pt x="98" y="170"/>
                  <a:pt x="81" y="210"/>
                  <a:pt x="50" y="224"/>
                </a:cubicBezTo>
                <a:cubicBezTo>
                  <a:pt x="49" y="224"/>
                  <a:pt x="48" y="225"/>
                  <a:pt x="48" y="225"/>
                </a:cubicBezTo>
                <a:cubicBezTo>
                  <a:pt x="81" y="212"/>
                  <a:pt x="100" y="170"/>
                  <a:pt x="89" y="128"/>
                </a:cubicBezTo>
                <a:cubicBezTo>
                  <a:pt x="88" y="124"/>
                  <a:pt x="87" y="120"/>
                  <a:pt x="85" y="117"/>
                </a:cubicBezTo>
                <a:cubicBezTo>
                  <a:pt x="101" y="80"/>
                  <a:pt x="106" y="40"/>
                  <a:pt x="100" y="0"/>
                </a:cubicBezTo>
                <a:cubicBezTo>
                  <a:pt x="100" y="0"/>
                  <a:pt x="100" y="0"/>
                  <a:pt x="10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9"/>
          <p:cNvSpPr>
            <a:spLocks/>
          </p:cNvSpPr>
          <p:nvPr/>
        </p:nvSpPr>
        <p:spPr bwMode="auto">
          <a:xfrm>
            <a:off x="2946101" y="2937602"/>
            <a:ext cx="33338" cy="76200"/>
          </a:xfrm>
          <a:custGeom>
            <a:avLst/>
            <a:gdLst>
              <a:gd name="T0" fmla="*/ 0 w 21"/>
              <a:gd name="T1" fmla="*/ 0 h 48"/>
              <a:gd name="T2" fmla="*/ 0 w 21"/>
              <a:gd name="T3" fmla="*/ 0 h 48"/>
              <a:gd name="T4" fmla="*/ 12 w 21"/>
              <a:gd name="T5" fmla="*/ 48 h 48"/>
              <a:gd name="T6" fmla="*/ 21 w 21"/>
              <a:gd name="T7" fmla="*/ 45 h 48"/>
              <a:gd name="T8" fmla="*/ 21 w 21"/>
              <a:gd name="T9" fmla="*/ 45 h 48"/>
              <a:gd name="T10" fmla="*/ 12 w 21"/>
              <a:gd name="T11" fmla="*/ 48 h 48"/>
              <a:gd name="T12" fmla="*/ 0 w 2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1" h="48">
                <a:moveTo>
                  <a:pt x="0" y="0"/>
                </a:moveTo>
                <a:lnTo>
                  <a:pt x="0" y="0"/>
                </a:lnTo>
                <a:lnTo>
                  <a:pt x="12" y="48"/>
                </a:lnTo>
                <a:lnTo>
                  <a:pt x="21" y="45"/>
                </a:lnTo>
                <a:lnTo>
                  <a:pt x="21" y="45"/>
                </a:lnTo>
                <a:lnTo>
                  <a:pt x="12" y="4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70"/>
          <p:cNvSpPr>
            <a:spLocks/>
          </p:cNvSpPr>
          <p:nvPr/>
        </p:nvSpPr>
        <p:spPr bwMode="auto">
          <a:xfrm>
            <a:off x="2946101" y="2937602"/>
            <a:ext cx="33338" cy="76200"/>
          </a:xfrm>
          <a:custGeom>
            <a:avLst/>
            <a:gdLst>
              <a:gd name="T0" fmla="*/ 0 w 21"/>
              <a:gd name="T1" fmla="*/ 0 h 48"/>
              <a:gd name="T2" fmla="*/ 0 w 21"/>
              <a:gd name="T3" fmla="*/ 0 h 48"/>
              <a:gd name="T4" fmla="*/ 12 w 21"/>
              <a:gd name="T5" fmla="*/ 48 h 48"/>
              <a:gd name="T6" fmla="*/ 21 w 21"/>
              <a:gd name="T7" fmla="*/ 45 h 48"/>
              <a:gd name="T8" fmla="*/ 21 w 21"/>
              <a:gd name="T9" fmla="*/ 45 h 48"/>
              <a:gd name="T10" fmla="*/ 12 w 21"/>
              <a:gd name="T11" fmla="*/ 48 h 48"/>
              <a:gd name="T12" fmla="*/ 0 w 2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1" h="48">
                <a:moveTo>
                  <a:pt x="0" y="0"/>
                </a:moveTo>
                <a:lnTo>
                  <a:pt x="0" y="0"/>
                </a:lnTo>
                <a:lnTo>
                  <a:pt x="12" y="48"/>
                </a:lnTo>
                <a:lnTo>
                  <a:pt x="21" y="45"/>
                </a:lnTo>
                <a:lnTo>
                  <a:pt x="21" y="45"/>
                </a:lnTo>
                <a:lnTo>
                  <a:pt x="12" y="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1"/>
          <p:cNvSpPr>
            <a:spLocks/>
          </p:cNvSpPr>
          <p:nvPr/>
        </p:nvSpPr>
        <p:spPr bwMode="auto">
          <a:xfrm>
            <a:off x="2946101" y="2932840"/>
            <a:ext cx="33338" cy="80963"/>
          </a:xfrm>
          <a:custGeom>
            <a:avLst/>
            <a:gdLst>
              <a:gd name="T0" fmla="*/ 9 w 21"/>
              <a:gd name="T1" fmla="*/ 0 h 51"/>
              <a:gd name="T2" fmla="*/ 0 w 21"/>
              <a:gd name="T3" fmla="*/ 3 h 51"/>
              <a:gd name="T4" fmla="*/ 12 w 21"/>
              <a:gd name="T5" fmla="*/ 51 h 51"/>
              <a:gd name="T6" fmla="*/ 21 w 21"/>
              <a:gd name="T7" fmla="*/ 48 h 51"/>
              <a:gd name="T8" fmla="*/ 9 w 21"/>
              <a:gd name="T9" fmla="*/ 0 h 51"/>
            </a:gdLst>
            <a:ahLst/>
            <a:cxnLst>
              <a:cxn ang="0">
                <a:pos x="T0" y="T1"/>
              </a:cxn>
              <a:cxn ang="0">
                <a:pos x="T2" y="T3"/>
              </a:cxn>
              <a:cxn ang="0">
                <a:pos x="T4" y="T5"/>
              </a:cxn>
              <a:cxn ang="0">
                <a:pos x="T6" y="T7"/>
              </a:cxn>
              <a:cxn ang="0">
                <a:pos x="T8" y="T9"/>
              </a:cxn>
            </a:cxnLst>
            <a:rect l="0" t="0" r="r" b="b"/>
            <a:pathLst>
              <a:path w="21" h="51">
                <a:moveTo>
                  <a:pt x="9" y="0"/>
                </a:moveTo>
                <a:lnTo>
                  <a:pt x="0" y="3"/>
                </a:lnTo>
                <a:lnTo>
                  <a:pt x="12" y="51"/>
                </a:lnTo>
                <a:lnTo>
                  <a:pt x="21" y="48"/>
                </a:lnTo>
                <a:lnTo>
                  <a:pt x="9"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72"/>
          <p:cNvSpPr>
            <a:spLocks/>
          </p:cNvSpPr>
          <p:nvPr/>
        </p:nvSpPr>
        <p:spPr bwMode="auto">
          <a:xfrm>
            <a:off x="2946101" y="2932840"/>
            <a:ext cx="33338" cy="80963"/>
          </a:xfrm>
          <a:custGeom>
            <a:avLst/>
            <a:gdLst>
              <a:gd name="T0" fmla="*/ 9 w 21"/>
              <a:gd name="T1" fmla="*/ 0 h 51"/>
              <a:gd name="T2" fmla="*/ 0 w 21"/>
              <a:gd name="T3" fmla="*/ 3 h 51"/>
              <a:gd name="T4" fmla="*/ 12 w 21"/>
              <a:gd name="T5" fmla="*/ 51 h 51"/>
              <a:gd name="T6" fmla="*/ 21 w 21"/>
              <a:gd name="T7" fmla="*/ 48 h 51"/>
              <a:gd name="T8" fmla="*/ 9 w 21"/>
              <a:gd name="T9" fmla="*/ 0 h 51"/>
            </a:gdLst>
            <a:ahLst/>
            <a:cxnLst>
              <a:cxn ang="0">
                <a:pos x="T0" y="T1"/>
              </a:cxn>
              <a:cxn ang="0">
                <a:pos x="T2" y="T3"/>
              </a:cxn>
              <a:cxn ang="0">
                <a:pos x="T4" y="T5"/>
              </a:cxn>
              <a:cxn ang="0">
                <a:pos x="T6" y="T7"/>
              </a:cxn>
              <a:cxn ang="0">
                <a:pos x="T8" y="T9"/>
              </a:cxn>
            </a:cxnLst>
            <a:rect l="0" t="0" r="r" b="b"/>
            <a:pathLst>
              <a:path w="21" h="51">
                <a:moveTo>
                  <a:pt x="9" y="0"/>
                </a:moveTo>
                <a:lnTo>
                  <a:pt x="0" y="3"/>
                </a:lnTo>
                <a:lnTo>
                  <a:pt x="12" y="51"/>
                </a:lnTo>
                <a:lnTo>
                  <a:pt x="21" y="4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73"/>
          <p:cNvSpPr>
            <a:spLocks/>
          </p:cNvSpPr>
          <p:nvPr/>
        </p:nvSpPr>
        <p:spPr bwMode="auto">
          <a:xfrm>
            <a:off x="2946101" y="2932840"/>
            <a:ext cx="33338" cy="76200"/>
          </a:xfrm>
          <a:custGeom>
            <a:avLst/>
            <a:gdLst>
              <a:gd name="T0" fmla="*/ 9 w 21"/>
              <a:gd name="T1" fmla="*/ 0 h 48"/>
              <a:gd name="T2" fmla="*/ 0 w 21"/>
              <a:gd name="T3" fmla="*/ 3 h 48"/>
              <a:gd name="T4" fmla="*/ 0 w 21"/>
              <a:gd name="T5" fmla="*/ 3 h 48"/>
              <a:gd name="T6" fmla="*/ 9 w 21"/>
              <a:gd name="T7" fmla="*/ 0 h 48"/>
              <a:gd name="T8" fmla="*/ 21 w 21"/>
              <a:gd name="T9" fmla="*/ 48 h 48"/>
              <a:gd name="T10" fmla="*/ 21 w 21"/>
              <a:gd name="T11" fmla="*/ 48 h 48"/>
              <a:gd name="T12" fmla="*/ 21 w 21"/>
              <a:gd name="T13" fmla="*/ 48 h 48"/>
              <a:gd name="T14" fmla="*/ 9 w 21"/>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8">
                <a:moveTo>
                  <a:pt x="9" y="0"/>
                </a:moveTo>
                <a:lnTo>
                  <a:pt x="0" y="3"/>
                </a:lnTo>
                <a:lnTo>
                  <a:pt x="0" y="3"/>
                </a:lnTo>
                <a:lnTo>
                  <a:pt x="9" y="0"/>
                </a:lnTo>
                <a:lnTo>
                  <a:pt x="21" y="48"/>
                </a:lnTo>
                <a:lnTo>
                  <a:pt x="21" y="48"/>
                </a:lnTo>
                <a:lnTo>
                  <a:pt x="21" y="48"/>
                </a:lnTo>
                <a:lnTo>
                  <a:pt x="9"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74"/>
          <p:cNvSpPr>
            <a:spLocks/>
          </p:cNvSpPr>
          <p:nvPr/>
        </p:nvSpPr>
        <p:spPr bwMode="auto">
          <a:xfrm>
            <a:off x="2946101" y="2932840"/>
            <a:ext cx="33338" cy="76200"/>
          </a:xfrm>
          <a:custGeom>
            <a:avLst/>
            <a:gdLst>
              <a:gd name="T0" fmla="*/ 9 w 21"/>
              <a:gd name="T1" fmla="*/ 0 h 48"/>
              <a:gd name="T2" fmla="*/ 0 w 21"/>
              <a:gd name="T3" fmla="*/ 3 h 48"/>
              <a:gd name="T4" fmla="*/ 0 w 21"/>
              <a:gd name="T5" fmla="*/ 3 h 48"/>
              <a:gd name="T6" fmla="*/ 9 w 21"/>
              <a:gd name="T7" fmla="*/ 0 h 48"/>
              <a:gd name="T8" fmla="*/ 21 w 21"/>
              <a:gd name="T9" fmla="*/ 48 h 48"/>
              <a:gd name="T10" fmla="*/ 21 w 21"/>
              <a:gd name="T11" fmla="*/ 48 h 48"/>
              <a:gd name="T12" fmla="*/ 21 w 21"/>
              <a:gd name="T13" fmla="*/ 48 h 48"/>
              <a:gd name="T14" fmla="*/ 9 w 21"/>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8">
                <a:moveTo>
                  <a:pt x="9" y="0"/>
                </a:moveTo>
                <a:lnTo>
                  <a:pt x="0" y="3"/>
                </a:lnTo>
                <a:lnTo>
                  <a:pt x="0" y="3"/>
                </a:lnTo>
                <a:lnTo>
                  <a:pt x="9" y="0"/>
                </a:lnTo>
                <a:lnTo>
                  <a:pt x="21" y="48"/>
                </a:lnTo>
                <a:lnTo>
                  <a:pt x="21" y="48"/>
                </a:lnTo>
                <a:lnTo>
                  <a:pt x="21" y="4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12"/>
          <p:cNvSpPr>
            <a:spLocks/>
          </p:cNvSpPr>
          <p:nvPr/>
        </p:nvSpPr>
        <p:spPr bwMode="auto">
          <a:xfrm>
            <a:off x="3013719" y="3260310"/>
            <a:ext cx="1588" cy="1588"/>
          </a:xfrm>
          <a:custGeom>
            <a:avLst/>
            <a:gdLst>
              <a:gd name="T0" fmla="*/ 3 w 3"/>
              <a:gd name="T1" fmla="*/ 2 h 3"/>
              <a:gd name="T2" fmla="*/ 3 w 3"/>
              <a:gd name="T3" fmla="*/ 3 h 3"/>
              <a:gd name="T4" fmla="*/ 0 w 3"/>
              <a:gd name="T5" fmla="*/ 0 h 3"/>
              <a:gd name="T6" fmla="*/ 3 w 3"/>
              <a:gd name="T7" fmla="*/ 2 h 3"/>
            </a:gdLst>
            <a:ahLst/>
            <a:cxnLst>
              <a:cxn ang="0">
                <a:pos x="T0" y="T1"/>
              </a:cxn>
              <a:cxn ang="0">
                <a:pos x="T2" y="T3"/>
              </a:cxn>
              <a:cxn ang="0">
                <a:pos x="T4" y="T5"/>
              </a:cxn>
              <a:cxn ang="0">
                <a:pos x="T6" y="T7"/>
              </a:cxn>
            </a:cxnLst>
            <a:rect l="0" t="0" r="r" b="b"/>
            <a:pathLst>
              <a:path w="3" h="3">
                <a:moveTo>
                  <a:pt x="3" y="2"/>
                </a:moveTo>
                <a:cubicBezTo>
                  <a:pt x="3" y="3"/>
                  <a:pt x="3" y="3"/>
                  <a:pt x="3" y="3"/>
                </a:cubicBezTo>
                <a:cubicBezTo>
                  <a:pt x="2" y="2"/>
                  <a:pt x="1" y="1"/>
                  <a:pt x="0" y="0"/>
                </a:cubicBezTo>
                <a:cubicBezTo>
                  <a:pt x="1" y="1"/>
                  <a:pt x="2" y="2"/>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13"/>
          <p:cNvSpPr>
            <a:spLocks/>
          </p:cNvSpPr>
          <p:nvPr/>
        </p:nvSpPr>
        <p:spPr bwMode="auto">
          <a:xfrm>
            <a:off x="3002606" y="3438110"/>
            <a:ext cx="50800" cy="82550"/>
          </a:xfrm>
          <a:custGeom>
            <a:avLst/>
            <a:gdLst>
              <a:gd name="T0" fmla="*/ 18 w 32"/>
              <a:gd name="T1" fmla="*/ 4 h 52"/>
              <a:gd name="T2" fmla="*/ 32 w 32"/>
              <a:gd name="T3" fmla="*/ 52 h 52"/>
              <a:gd name="T4" fmla="*/ 13 w 32"/>
              <a:gd name="T5" fmla="*/ 52 h 52"/>
              <a:gd name="T6" fmla="*/ 0 w 32"/>
              <a:gd name="T7" fmla="*/ 0 h 52"/>
              <a:gd name="T8" fmla="*/ 18 w 32"/>
              <a:gd name="T9" fmla="*/ 4 h 52"/>
            </a:gdLst>
            <a:ahLst/>
            <a:cxnLst>
              <a:cxn ang="0">
                <a:pos x="T0" y="T1"/>
              </a:cxn>
              <a:cxn ang="0">
                <a:pos x="T2" y="T3"/>
              </a:cxn>
              <a:cxn ang="0">
                <a:pos x="T4" y="T5"/>
              </a:cxn>
              <a:cxn ang="0">
                <a:pos x="T6" y="T7"/>
              </a:cxn>
              <a:cxn ang="0">
                <a:pos x="T8" y="T9"/>
              </a:cxn>
            </a:cxnLst>
            <a:rect l="0" t="0" r="r" b="b"/>
            <a:pathLst>
              <a:path w="32" h="52">
                <a:moveTo>
                  <a:pt x="18" y="4"/>
                </a:moveTo>
                <a:lnTo>
                  <a:pt x="32" y="52"/>
                </a:lnTo>
                <a:lnTo>
                  <a:pt x="13" y="52"/>
                </a:lnTo>
                <a:lnTo>
                  <a:pt x="0" y="0"/>
                </a:lnTo>
                <a:lnTo>
                  <a:pt x="1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14"/>
          <p:cNvSpPr>
            <a:spLocks/>
          </p:cNvSpPr>
          <p:nvPr/>
        </p:nvSpPr>
        <p:spPr bwMode="auto">
          <a:xfrm>
            <a:off x="3002606" y="3438110"/>
            <a:ext cx="50800" cy="82550"/>
          </a:xfrm>
          <a:custGeom>
            <a:avLst/>
            <a:gdLst>
              <a:gd name="T0" fmla="*/ 18 w 32"/>
              <a:gd name="T1" fmla="*/ 4 h 52"/>
              <a:gd name="T2" fmla="*/ 32 w 32"/>
              <a:gd name="T3" fmla="*/ 52 h 52"/>
              <a:gd name="T4" fmla="*/ 13 w 32"/>
              <a:gd name="T5" fmla="*/ 52 h 52"/>
              <a:gd name="T6" fmla="*/ 0 w 32"/>
              <a:gd name="T7" fmla="*/ 0 h 52"/>
              <a:gd name="T8" fmla="*/ 18 w 32"/>
              <a:gd name="T9" fmla="*/ 4 h 52"/>
            </a:gdLst>
            <a:ahLst/>
            <a:cxnLst>
              <a:cxn ang="0">
                <a:pos x="T0" y="T1"/>
              </a:cxn>
              <a:cxn ang="0">
                <a:pos x="T2" y="T3"/>
              </a:cxn>
              <a:cxn ang="0">
                <a:pos x="T4" y="T5"/>
              </a:cxn>
              <a:cxn ang="0">
                <a:pos x="T6" y="T7"/>
              </a:cxn>
              <a:cxn ang="0">
                <a:pos x="T8" y="T9"/>
              </a:cxn>
            </a:cxnLst>
            <a:rect l="0" t="0" r="r" b="b"/>
            <a:pathLst>
              <a:path w="32" h="52">
                <a:moveTo>
                  <a:pt x="18" y="4"/>
                </a:moveTo>
                <a:lnTo>
                  <a:pt x="32" y="52"/>
                </a:lnTo>
                <a:lnTo>
                  <a:pt x="13" y="52"/>
                </a:lnTo>
                <a:lnTo>
                  <a:pt x="0" y="0"/>
                </a:lnTo>
                <a:lnTo>
                  <a:pt x="1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15"/>
          <p:cNvSpPr>
            <a:spLocks/>
          </p:cNvSpPr>
          <p:nvPr/>
        </p:nvSpPr>
        <p:spPr bwMode="auto">
          <a:xfrm>
            <a:off x="2847031" y="3390485"/>
            <a:ext cx="134938" cy="103188"/>
          </a:xfrm>
          <a:custGeom>
            <a:avLst/>
            <a:gdLst>
              <a:gd name="T0" fmla="*/ 171 w 340"/>
              <a:gd name="T1" fmla="*/ 260 h 260"/>
              <a:gd name="T2" fmla="*/ 0 w 340"/>
              <a:gd name="T3" fmla="*/ 103 h 260"/>
              <a:gd name="T4" fmla="*/ 46 w 340"/>
              <a:gd name="T5" fmla="*/ 90 h 260"/>
              <a:gd name="T6" fmla="*/ 59 w 340"/>
              <a:gd name="T7" fmla="*/ 80 h 260"/>
              <a:gd name="T8" fmla="*/ 96 w 340"/>
              <a:gd name="T9" fmla="*/ 0 h 260"/>
              <a:gd name="T10" fmla="*/ 172 w 340"/>
              <a:gd name="T11" fmla="*/ 30 h 260"/>
              <a:gd name="T12" fmla="*/ 173 w 340"/>
              <a:gd name="T13" fmla="*/ 30 h 260"/>
              <a:gd name="T14" fmla="*/ 243 w 340"/>
              <a:gd name="T15" fmla="*/ 3 h 260"/>
              <a:gd name="T16" fmla="*/ 262 w 340"/>
              <a:gd name="T17" fmla="*/ 60 h 260"/>
              <a:gd name="T18" fmla="*/ 293 w 340"/>
              <a:gd name="T19" fmla="*/ 92 h 260"/>
              <a:gd name="T20" fmla="*/ 293 w 340"/>
              <a:gd name="T21" fmla="*/ 92 h 260"/>
              <a:gd name="T22" fmla="*/ 340 w 340"/>
              <a:gd name="T23" fmla="*/ 104 h 260"/>
              <a:gd name="T24" fmla="*/ 171 w 340"/>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260">
                <a:moveTo>
                  <a:pt x="171" y="260"/>
                </a:moveTo>
                <a:cubicBezTo>
                  <a:pt x="0" y="103"/>
                  <a:pt x="0" y="103"/>
                  <a:pt x="0" y="103"/>
                </a:cubicBezTo>
                <a:cubicBezTo>
                  <a:pt x="46" y="90"/>
                  <a:pt x="46" y="90"/>
                  <a:pt x="46" y="90"/>
                </a:cubicBezTo>
                <a:cubicBezTo>
                  <a:pt x="46" y="90"/>
                  <a:pt x="54" y="86"/>
                  <a:pt x="59" y="80"/>
                </a:cubicBezTo>
                <a:cubicBezTo>
                  <a:pt x="73" y="64"/>
                  <a:pt x="90" y="27"/>
                  <a:pt x="96" y="0"/>
                </a:cubicBezTo>
                <a:cubicBezTo>
                  <a:pt x="133" y="28"/>
                  <a:pt x="164" y="30"/>
                  <a:pt x="172" y="30"/>
                </a:cubicBezTo>
                <a:cubicBezTo>
                  <a:pt x="172" y="30"/>
                  <a:pt x="172" y="30"/>
                  <a:pt x="173" y="30"/>
                </a:cubicBezTo>
                <a:cubicBezTo>
                  <a:pt x="177" y="30"/>
                  <a:pt x="207" y="29"/>
                  <a:pt x="243" y="3"/>
                </a:cubicBezTo>
                <a:cubicBezTo>
                  <a:pt x="245" y="23"/>
                  <a:pt x="252" y="43"/>
                  <a:pt x="262" y="60"/>
                </a:cubicBezTo>
                <a:cubicBezTo>
                  <a:pt x="271" y="75"/>
                  <a:pt x="275" y="86"/>
                  <a:pt x="293" y="92"/>
                </a:cubicBezTo>
                <a:cubicBezTo>
                  <a:pt x="293" y="92"/>
                  <a:pt x="293" y="92"/>
                  <a:pt x="293" y="92"/>
                </a:cubicBezTo>
                <a:cubicBezTo>
                  <a:pt x="340" y="104"/>
                  <a:pt x="340" y="104"/>
                  <a:pt x="340" y="104"/>
                </a:cubicBezTo>
                <a:cubicBezTo>
                  <a:pt x="171" y="260"/>
                  <a:pt x="171" y="260"/>
                  <a:pt x="171" y="2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16"/>
          <p:cNvSpPr>
            <a:spLocks/>
          </p:cNvSpPr>
          <p:nvPr/>
        </p:nvSpPr>
        <p:spPr bwMode="auto">
          <a:xfrm>
            <a:off x="2850206" y="3230148"/>
            <a:ext cx="130175" cy="165100"/>
          </a:xfrm>
          <a:custGeom>
            <a:avLst/>
            <a:gdLst>
              <a:gd name="T0" fmla="*/ 24 w 328"/>
              <a:gd name="T1" fmla="*/ 262 h 415"/>
              <a:gd name="T2" fmla="*/ 5 w 328"/>
              <a:gd name="T3" fmla="*/ 92 h 415"/>
              <a:gd name="T4" fmla="*/ 67 w 328"/>
              <a:gd name="T5" fmla="*/ 60 h 415"/>
              <a:gd name="T6" fmla="*/ 160 w 328"/>
              <a:gd name="T7" fmla="*/ 5 h 415"/>
              <a:gd name="T8" fmla="*/ 134 w 328"/>
              <a:gd name="T9" fmla="*/ 40 h 415"/>
              <a:gd name="T10" fmla="*/ 30 w 328"/>
              <a:gd name="T11" fmla="*/ 101 h 415"/>
              <a:gd name="T12" fmla="*/ 31 w 328"/>
              <a:gd name="T13" fmla="*/ 102 h 415"/>
              <a:gd name="T14" fmla="*/ 146 w 328"/>
              <a:gd name="T15" fmla="*/ 54 h 415"/>
              <a:gd name="T16" fmla="*/ 163 w 328"/>
              <a:gd name="T17" fmla="*/ 40 h 415"/>
              <a:gd name="T18" fmla="*/ 196 w 328"/>
              <a:gd name="T19" fmla="*/ 0 h 415"/>
              <a:gd name="T20" fmla="*/ 290 w 328"/>
              <a:gd name="T21" fmla="*/ 59 h 415"/>
              <a:gd name="T22" fmla="*/ 328 w 328"/>
              <a:gd name="T23" fmla="*/ 140 h 415"/>
              <a:gd name="T24" fmla="*/ 309 w 328"/>
              <a:gd name="T25" fmla="*/ 260 h 415"/>
              <a:gd name="T26" fmla="*/ 168 w 328"/>
              <a:gd name="T27" fmla="*/ 412 h 415"/>
              <a:gd name="T28" fmla="*/ 168 w 328"/>
              <a:gd name="T29" fmla="*/ 412 h 415"/>
              <a:gd name="T30" fmla="*/ 167 w 328"/>
              <a:gd name="T31" fmla="*/ 412 h 415"/>
              <a:gd name="T32" fmla="*/ 24 w 328"/>
              <a:gd name="T33" fmla="*/ 26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415">
                <a:moveTo>
                  <a:pt x="24" y="262"/>
                </a:moveTo>
                <a:cubicBezTo>
                  <a:pt x="24" y="262"/>
                  <a:pt x="0" y="207"/>
                  <a:pt x="5" y="92"/>
                </a:cubicBezTo>
                <a:cubicBezTo>
                  <a:pt x="23" y="84"/>
                  <a:pt x="56" y="67"/>
                  <a:pt x="67" y="60"/>
                </a:cubicBezTo>
                <a:cubicBezTo>
                  <a:pt x="98" y="42"/>
                  <a:pt x="129" y="23"/>
                  <a:pt x="160" y="5"/>
                </a:cubicBezTo>
                <a:cubicBezTo>
                  <a:pt x="153" y="17"/>
                  <a:pt x="144" y="29"/>
                  <a:pt x="134" y="40"/>
                </a:cubicBezTo>
                <a:cubicBezTo>
                  <a:pt x="105" y="69"/>
                  <a:pt x="69" y="88"/>
                  <a:pt x="30" y="101"/>
                </a:cubicBezTo>
                <a:cubicBezTo>
                  <a:pt x="30" y="101"/>
                  <a:pt x="30" y="102"/>
                  <a:pt x="31" y="102"/>
                </a:cubicBezTo>
                <a:cubicBezTo>
                  <a:pt x="73" y="100"/>
                  <a:pt x="113" y="81"/>
                  <a:pt x="146" y="54"/>
                </a:cubicBezTo>
                <a:cubicBezTo>
                  <a:pt x="152" y="50"/>
                  <a:pt x="157" y="45"/>
                  <a:pt x="163" y="40"/>
                </a:cubicBezTo>
                <a:cubicBezTo>
                  <a:pt x="175" y="28"/>
                  <a:pt x="187" y="14"/>
                  <a:pt x="196" y="0"/>
                </a:cubicBezTo>
                <a:cubicBezTo>
                  <a:pt x="254" y="14"/>
                  <a:pt x="276" y="40"/>
                  <a:pt x="290" y="59"/>
                </a:cubicBezTo>
                <a:cubicBezTo>
                  <a:pt x="300" y="73"/>
                  <a:pt x="319" y="114"/>
                  <a:pt x="328" y="140"/>
                </a:cubicBezTo>
                <a:cubicBezTo>
                  <a:pt x="326" y="220"/>
                  <a:pt x="309" y="260"/>
                  <a:pt x="309" y="260"/>
                </a:cubicBezTo>
                <a:cubicBezTo>
                  <a:pt x="256" y="412"/>
                  <a:pt x="171" y="412"/>
                  <a:pt x="168" y="412"/>
                </a:cubicBezTo>
                <a:cubicBezTo>
                  <a:pt x="168" y="412"/>
                  <a:pt x="168" y="412"/>
                  <a:pt x="168" y="412"/>
                </a:cubicBezTo>
                <a:cubicBezTo>
                  <a:pt x="167" y="412"/>
                  <a:pt x="167" y="412"/>
                  <a:pt x="167" y="412"/>
                </a:cubicBezTo>
                <a:cubicBezTo>
                  <a:pt x="166" y="412"/>
                  <a:pt x="81" y="415"/>
                  <a:pt x="24" y="2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17"/>
          <p:cNvSpPr>
            <a:spLocks/>
          </p:cNvSpPr>
          <p:nvPr/>
        </p:nvSpPr>
        <p:spPr bwMode="auto">
          <a:xfrm>
            <a:off x="2813694" y="3260310"/>
            <a:ext cx="0" cy="0"/>
          </a:xfrm>
          <a:custGeom>
            <a:avLst/>
            <a:gdLst>
              <a:gd name="T0" fmla="*/ 2 w 2"/>
              <a:gd name="T1" fmla="*/ 0 h 2"/>
              <a:gd name="T2" fmla="*/ 0 w 2"/>
              <a:gd name="T3" fmla="*/ 2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0" y="2"/>
                </a:cubicBezTo>
                <a:cubicBezTo>
                  <a:pt x="0" y="1"/>
                  <a:pt x="0" y="1"/>
                  <a:pt x="0" y="1"/>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18"/>
          <p:cNvSpPr>
            <a:spLocks/>
          </p:cNvSpPr>
          <p:nvPr/>
        </p:nvSpPr>
        <p:spPr bwMode="auto">
          <a:xfrm>
            <a:off x="2777181" y="3436523"/>
            <a:ext cx="50800" cy="84138"/>
          </a:xfrm>
          <a:custGeom>
            <a:avLst/>
            <a:gdLst>
              <a:gd name="T0" fmla="*/ 14 w 32"/>
              <a:gd name="T1" fmla="*/ 5 h 53"/>
              <a:gd name="T2" fmla="*/ 32 w 32"/>
              <a:gd name="T3" fmla="*/ 0 h 53"/>
              <a:gd name="T4" fmla="*/ 19 w 32"/>
              <a:gd name="T5" fmla="*/ 53 h 53"/>
              <a:gd name="T6" fmla="*/ 0 w 32"/>
              <a:gd name="T7" fmla="*/ 53 h 53"/>
              <a:gd name="T8" fmla="*/ 14 w 32"/>
              <a:gd name="T9" fmla="*/ 5 h 53"/>
            </a:gdLst>
            <a:ahLst/>
            <a:cxnLst>
              <a:cxn ang="0">
                <a:pos x="T0" y="T1"/>
              </a:cxn>
              <a:cxn ang="0">
                <a:pos x="T2" y="T3"/>
              </a:cxn>
              <a:cxn ang="0">
                <a:pos x="T4" y="T5"/>
              </a:cxn>
              <a:cxn ang="0">
                <a:pos x="T6" y="T7"/>
              </a:cxn>
              <a:cxn ang="0">
                <a:pos x="T8" y="T9"/>
              </a:cxn>
            </a:cxnLst>
            <a:rect l="0" t="0" r="r" b="b"/>
            <a:pathLst>
              <a:path w="32" h="53">
                <a:moveTo>
                  <a:pt x="14" y="5"/>
                </a:moveTo>
                <a:lnTo>
                  <a:pt x="32" y="0"/>
                </a:lnTo>
                <a:lnTo>
                  <a:pt x="19" y="53"/>
                </a:lnTo>
                <a:lnTo>
                  <a:pt x="0" y="53"/>
                </a:ln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19"/>
          <p:cNvSpPr>
            <a:spLocks noEditPoints="1"/>
          </p:cNvSpPr>
          <p:nvPr/>
        </p:nvSpPr>
        <p:spPr bwMode="auto">
          <a:xfrm>
            <a:off x="2764481" y="3171410"/>
            <a:ext cx="301625" cy="358775"/>
          </a:xfrm>
          <a:custGeom>
            <a:avLst/>
            <a:gdLst>
              <a:gd name="T0" fmla="*/ 701 w 761"/>
              <a:gd name="T1" fmla="*/ 705 h 905"/>
              <a:gd name="T2" fmla="*/ 708 w 761"/>
              <a:gd name="T3" fmla="*/ 695 h 905"/>
              <a:gd name="T4" fmla="*/ 674 w 761"/>
              <a:gd name="T5" fmla="*/ 556 h 905"/>
              <a:gd name="T6" fmla="*/ 638 w 761"/>
              <a:gd name="T7" fmla="*/ 529 h 905"/>
              <a:gd name="T8" fmla="*/ 673 w 761"/>
              <a:gd name="T9" fmla="*/ 423 h 905"/>
              <a:gd name="T10" fmla="*/ 672 w 761"/>
              <a:gd name="T11" fmla="*/ 414 h 905"/>
              <a:gd name="T12" fmla="*/ 691 w 761"/>
              <a:gd name="T13" fmla="*/ 476 h 905"/>
              <a:gd name="T14" fmla="*/ 638 w 761"/>
              <a:gd name="T15" fmla="*/ 375 h 905"/>
              <a:gd name="T16" fmla="*/ 660 w 761"/>
              <a:gd name="T17" fmla="*/ 246 h 905"/>
              <a:gd name="T18" fmla="*/ 598 w 761"/>
              <a:gd name="T19" fmla="*/ 172 h 905"/>
              <a:gd name="T20" fmla="*/ 588 w 761"/>
              <a:gd name="T21" fmla="*/ 109 h 905"/>
              <a:gd name="T22" fmla="*/ 406 w 761"/>
              <a:gd name="T23" fmla="*/ 26 h 905"/>
              <a:gd name="T24" fmla="*/ 450 w 761"/>
              <a:gd name="T25" fmla="*/ 17 h 905"/>
              <a:gd name="T26" fmla="*/ 468 w 761"/>
              <a:gd name="T27" fmla="*/ 18 h 905"/>
              <a:gd name="T28" fmla="*/ 437 w 761"/>
              <a:gd name="T29" fmla="*/ 8 h 905"/>
              <a:gd name="T30" fmla="*/ 381 w 761"/>
              <a:gd name="T31" fmla="*/ 18 h 905"/>
              <a:gd name="T32" fmla="*/ 349 w 761"/>
              <a:gd name="T33" fmla="*/ 0 h 905"/>
              <a:gd name="T34" fmla="*/ 368 w 761"/>
              <a:gd name="T35" fmla="*/ 22 h 905"/>
              <a:gd name="T36" fmla="*/ 257 w 761"/>
              <a:gd name="T37" fmla="*/ 29 h 905"/>
              <a:gd name="T38" fmla="*/ 317 w 761"/>
              <a:gd name="T39" fmla="*/ 26 h 905"/>
              <a:gd name="T40" fmla="*/ 157 w 761"/>
              <a:gd name="T41" fmla="*/ 157 h 905"/>
              <a:gd name="T42" fmla="*/ 142 w 761"/>
              <a:gd name="T43" fmla="*/ 189 h 905"/>
              <a:gd name="T44" fmla="*/ 91 w 761"/>
              <a:gd name="T45" fmla="*/ 306 h 905"/>
              <a:gd name="T46" fmla="*/ 111 w 761"/>
              <a:gd name="T47" fmla="*/ 379 h 905"/>
              <a:gd name="T48" fmla="*/ 65 w 761"/>
              <a:gd name="T49" fmla="*/ 476 h 905"/>
              <a:gd name="T50" fmla="*/ 95 w 761"/>
              <a:gd name="T51" fmla="*/ 404 h 905"/>
              <a:gd name="T52" fmla="*/ 94 w 761"/>
              <a:gd name="T53" fmla="*/ 508 h 905"/>
              <a:gd name="T54" fmla="*/ 111 w 761"/>
              <a:gd name="T55" fmla="*/ 538 h 905"/>
              <a:gd name="T56" fmla="*/ 35 w 761"/>
              <a:gd name="T57" fmla="*/ 662 h 905"/>
              <a:gd name="T58" fmla="*/ 36 w 761"/>
              <a:gd name="T59" fmla="*/ 669 h 905"/>
              <a:gd name="T60" fmla="*/ 53 w 761"/>
              <a:gd name="T61" fmla="*/ 703 h 905"/>
              <a:gd name="T62" fmla="*/ 0 w 761"/>
              <a:gd name="T63" fmla="*/ 905 h 905"/>
              <a:gd name="T64" fmla="*/ 633 w 761"/>
              <a:gd name="T65" fmla="*/ 227 h 905"/>
              <a:gd name="T66" fmla="*/ 630 w 761"/>
              <a:gd name="T67" fmla="*/ 225 h 905"/>
              <a:gd name="T68" fmla="*/ 672 w 761"/>
              <a:gd name="T69" fmla="*/ 690 h 905"/>
              <a:gd name="T70" fmla="*/ 655 w 761"/>
              <a:gd name="T71" fmla="*/ 882 h 905"/>
              <a:gd name="T72" fmla="*/ 672 w 761"/>
              <a:gd name="T73" fmla="*/ 690 h 905"/>
              <a:gd name="T74" fmla="*/ 210 w 761"/>
              <a:gd name="T75" fmla="*/ 658 h 905"/>
              <a:gd name="T76" fmla="*/ 269 w 761"/>
              <a:gd name="T77" fmla="*/ 635 h 905"/>
              <a:gd name="T78" fmla="*/ 382 w 761"/>
              <a:gd name="T79" fmla="*/ 585 h 905"/>
              <a:gd name="T80" fmla="*/ 453 w 761"/>
              <a:gd name="T81" fmla="*/ 558 h 905"/>
              <a:gd name="T82" fmla="*/ 503 w 761"/>
              <a:gd name="T83" fmla="*/ 647 h 905"/>
              <a:gd name="T84" fmla="*/ 550 w 761"/>
              <a:gd name="T85" fmla="*/ 659 h 905"/>
              <a:gd name="T86" fmla="*/ 239 w 761"/>
              <a:gd name="T87" fmla="*/ 412 h 905"/>
              <a:gd name="T88" fmla="*/ 282 w 761"/>
              <a:gd name="T89" fmla="*/ 210 h 905"/>
              <a:gd name="T90" fmla="*/ 349 w 761"/>
              <a:gd name="T91" fmla="*/ 190 h 905"/>
              <a:gd name="T92" fmla="*/ 246 w 761"/>
              <a:gd name="T93" fmla="*/ 252 h 905"/>
              <a:gd name="T94" fmla="*/ 378 w 761"/>
              <a:gd name="T95" fmla="*/ 190 h 905"/>
              <a:gd name="T96" fmla="*/ 505 w 761"/>
              <a:gd name="T97" fmla="*/ 209 h 905"/>
              <a:gd name="T98" fmla="*/ 524 w 761"/>
              <a:gd name="T99" fmla="*/ 410 h 905"/>
              <a:gd name="T100" fmla="*/ 383 w 761"/>
              <a:gd name="T101" fmla="*/ 562 h 905"/>
              <a:gd name="T102" fmla="*/ 239 w 761"/>
              <a:gd name="T103" fmla="*/ 412 h 905"/>
              <a:gd name="T104" fmla="*/ 124 w 761"/>
              <a:gd name="T105" fmla="*/ 227 h 905"/>
              <a:gd name="T106" fmla="*/ 126 w 761"/>
              <a:gd name="T107" fmla="*/ 225 h 905"/>
              <a:gd name="T108" fmla="*/ 161 w 761"/>
              <a:gd name="T109" fmla="*/ 671 h 905"/>
              <a:gd name="T110" fmla="*/ 31 w 761"/>
              <a:gd name="T111" fmla="*/ 882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1" h="905">
                <a:moveTo>
                  <a:pt x="761" y="905"/>
                </a:moveTo>
                <a:cubicBezTo>
                  <a:pt x="701" y="705"/>
                  <a:pt x="701" y="705"/>
                  <a:pt x="701" y="705"/>
                </a:cubicBezTo>
                <a:cubicBezTo>
                  <a:pt x="703" y="702"/>
                  <a:pt x="706" y="698"/>
                  <a:pt x="708" y="695"/>
                </a:cubicBezTo>
                <a:cubicBezTo>
                  <a:pt x="708" y="695"/>
                  <a:pt x="708" y="695"/>
                  <a:pt x="708" y="695"/>
                </a:cubicBezTo>
                <a:cubicBezTo>
                  <a:pt x="708" y="695"/>
                  <a:pt x="719" y="677"/>
                  <a:pt x="721" y="662"/>
                </a:cubicBezTo>
                <a:cubicBezTo>
                  <a:pt x="726" y="620"/>
                  <a:pt x="710" y="579"/>
                  <a:pt x="674" y="556"/>
                </a:cubicBezTo>
                <a:cubicBezTo>
                  <a:pt x="665" y="550"/>
                  <a:pt x="653" y="545"/>
                  <a:pt x="645" y="538"/>
                </a:cubicBezTo>
                <a:cubicBezTo>
                  <a:pt x="642" y="535"/>
                  <a:pt x="640" y="532"/>
                  <a:pt x="638" y="529"/>
                </a:cubicBezTo>
                <a:cubicBezTo>
                  <a:pt x="646" y="523"/>
                  <a:pt x="655" y="516"/>
                  <a:pt x="662" y="508"/>
                </a:cubicBezTo>
                <a:cubicBezTo>
                  <a:pt x="682" y="484"/>
                  <a:pt x="685" y="451"/>
                  <a:pt x="673" y="423"/>
                </a:cubicBezTo>
                <a:cubicBezTo>
                  <a:pt x="670" y="416"/>
                  <a:pt x="666" y="409"/>
                  <a:pt x="661" y="404"/>
                </a:cubicBezTo>
                <a:cubicBezTo>
                  <a:pt x="665" y="407"/>
                  <a:pt x="669" y="410"/>
                  <a:pt x="672" y="414"/>
                </a:cubicBezTo>
                <a:cubicBezTo>
                  <a:pt x="687" y="431"/>
                  <a:pt x="694" y="454"/>
                  <a:pt x="691" y="476"/>
                </a:cubicBezTo>
                <a:cubicBezTo>
                  <a:pt x="691" y="476"/>
                  <a:pt x="691" y="476"/>
                  <a:pt x="691" y="476"/>
                </a:cubicBezTo>
                <a:cubicBezTo>
                  <a:pt x="703" y="435"/>
                  <a:pt x="681" y="397"/>
                  <a:pt x="645" y="379"/>
                </a:cubicBezTo>
                <a:cubicBezTo>
                  <a:pt x="642" y="378"/>
                  <a:pt x="640" y="376"/>
                  <a:pt x="638" y="375"/>
                </a:cubicBezTo>
                <a:cubicBezTo>
                  <a:pt x="639" y="351"/>
                  <a:pt x="660" y="329"/>
                  <a:pt x="665" y="306"/>
                </a:cubicBezTo>
                <a:cubicBezTo>
                  <a:pt x="670" y="286"/>
                  <a:pt x="668" y="265"/>
                  <a:pt x="660" y="246"/>
                </a:cubicBezTo>
                <a:cubicBezTo>
                  <a:pt x="651" y="223"/>
                  <a:pt x="632" y="207"/>
                  <a:pt x="614" y="189"/>
                </a:cubicBezTo>
                <a:cubicBezTo>
                  <a:pt x="609" y="184"/>
                  <a:pt x="603" y="178"/>
                  <a:pt x="598" y="172"/>
                </a:cubicBezTo>
                <a:cubicBezTo>
                  <a:pt x="599" y="167"/>
                  <a:pt x="600" y="162"/>
                  <a:pt x="600" y="157"/>
                </a:cubicBezTo>
                <a:cubicBezTo>
                  <a:pt x="599" y="140"/>
                  <a:pt x="595" y="124"/>
                  <a:pt x="588" y="109"/>
                </a:cubicBezTo>
                <a:cubicBezTo>
                  <a:pt x="559" y="49"/>
                  <a:pt x="470" y="17"/>
                  <a:pt x="404" y="29"/>
                </a:cubicBezTo>
                <a:cubicBezTo>
                  <a:pt x="405" y="28"/>
                  <a:pt x="405" y="27"/>
                  <a:pt x="406" y="26"/>
                </a:cubicBezTo>
                <a:cubicBezTo>
                  <a:pt x="413" y="21"/>
                  <a:pt x="425" y="17"/>
                  <a:pt x="434" y="16"/>
                </a:cubicBezTo>
                <a:cubicBezTo>
                  <a:pt x="439" y="16"/>
                  <a:pt x="445" y="16"/>
                  <a:pt x="450" y="17"/>
                </a:cubicBezTo>
                <a:cubicBezTo>
                  <a:pt x="456" y="18"/>
                  <a:pt x="462" y="17"/>
                  <a:pt x="468" y="18"/>
                </a:cubicBezTo>
                <a:cubicBezTo>
                  <a:pt x="468" y="18"/>
                  <a:pt x="468" y="18"/>
                  <a:pt x="468" y="18"/>
                </a:cubicBezTo>
                <a:cubicBezTo>
                  <a:pt x="463" y="16"/>
                  <a:pt x="459" y="13"/>
                  <a:pt x="454" y="12"/>
                </a:cubicBezTo>
                <a:cubicBezTo>
                  <a:pt x="449" y="10"/>
                  <a:pt x="443" y="9"/>
                  <a:pt x="437" y="8"/>
                </a:cubicBezTo>
                <a:cubicBezTo>
                  <a:pt x="426" y="7"/>
                  <a:pt x="417" y="5"/>
                  <a:pt x="406" y="8"/>
                </a:cubicBezTo>
                <a:cubicBezTo>
                  <a:pt x="398" y="10"/>
                  <a:pt x="389" y="13"/>
                  <a:pt x="381" y="18"/>
                </a:cubicBezTo>
                <a:cubicBezTo>
                  <a:pt x="381" y="18"/>
                  <a:pt x="381" y="18"/>
                  <a:pt x="381" y="18"/>
                </a:cubicBezTo>
                <a:cubicBezTo>
                  <a:pt x="373" y="8"/>
                  <a:pt x="362" y="0"/>
                  <a:pt x="349" y="0"/>
                </a:cubicBezTo>
                <a:cubicBezTo>
                  <a:pt x="349" y="1"/>
                  <a:pt x="349" y="1"/>
                  <a:pt x="349" y="1"/>
                </a:cubicBezTo>
                <a:cubicBezTo>
                  <a:pt x="357" y="6"/>
                  <a:pt x="364" y="13"/>
                  <a:pt x="368" y="22"/>
                </a:cubicBezTo>
                <a:cubicBezTo>
                  <a:pt x="358" y="18"/>
                  <a:pt x="348" y="15"/>
                  <a:pt x="338" y="13"/>
                </a:cubicBezTo>
                <a:cubicBezTo>
                  <a:pt x="311" y="7"/>
                  <a:pt x="277" y="7"/>
                  <a:pt x="257" y="29"/>
                </a:cubicBezTo>
                <a:cubicBezTo>
                  <a:pt x="258" y="29"/>
                  <a:pt x="258" y="29"/>
                  <a:pt x="258" y="29"/>
                </a:cubicBezTo>
                <a:cubicBezTo>
                  <a:pt x="277" y="22"/>
                  <a:pt x="298" y="21"/>
                  <a:pt x="317" y="26"/>
                </a:cubicBezTo>
                <a:cubicBezTo>
                  <a:pt x="258" y="28"/>
                  <a:pt x="192" y="59"/>
                  <a:pt x="168" y="109"/>
                </a:cubicBezTo>
                <a:cubicBezTo>
                  <a:pt x="161" y="124"/>
                  <a:pt x="157" y="140"/>
                  <a:pt x="157" y="157"/>
                </a:cubicBezTo>
                <a:cubicBezTo>
                  <a:pt x="156" y="162"/>
                  <a:pt x="157" y="167"/>
                  <a:pt x="158" y="172"/>
                </a:cubicBezTo>
                <a:cubicBezTo>
                  <a:pt x="153" y="178"/>
                  <a:pt x="147" y="184"/>
                  <a:pt x="142" y="189"/>
                </a:cubicBezTo>
                <a:cubicBezTo>
                  <a:pt x="124" y="207"/>
                  <a:pt x="105" y="223"/>
                  <a:pt x="96" y="246"/>
                </a:cubicBezTo>
                <a:cubicBezTo>
                  <a:pt x="88" y="265"/>
                  <a:pt x="86" y="286"/>
                  <a:pt x="91" y="306"/>
                </a:cubicBezTo>
                <a:cubicBezTo>
                  <a:pt x="96" y="329"/>
                  <a:pt x="117" y="351"/>
                  <a:pt x="118" y="375"/>
                </a:cubicBezTo>
                <a:cubicBezTo>
                  <a:pt x="116" y="376"/>
                  <a:pt x="114" y="378"/>
                  <a:pt x="111" y="379"/>
                </a:cubicBezTo>
                <a:cubicBezTo>
                  <a:pt x="75" y="397"/>
                  <a:pt x="53" y="435"/>
                  <a:pt x="65" y="476"/>
                </a:cubicBezTo>
                <a:cubicBezTo>
                  <a:pt x="65" y="476"/>
                  <a:pt x="65" y="476"/>
                  <a:pt x="65" y="476"/>
                </a:cubicBezTo>
                <a:cubicBezTo>
                  <a:pt x="62" y="454"/>
                  <a:pt x="69" y="431"/>
                  <a:pt x="84" y="414"/>
                </a:cubicBezTo>
                <a:cubicBezTo>
                  <a:pt x="87" y="410"/>
                  <a:pt x="91" y="407"/>
                  <a:pt x="95" y="404"/>
                </a:cubicBezTo>
                <a:cubicBezTo>
                  <a:pt x="90" y="409"/>
                  <a:pt x="86" y="416"/>
                  <a:pt x="83" y="423"/>
                </a:cubicBezTo>
                <a:cubicBezTo>
                  <a:pt x="72" y="451"/>
                  <a:pt x="75" y="484"/>
                  <a:pt x="94" y="508"/>
                </a:cubicBezTo>
                <a:cubicBezTo>
                  <a:pt x="101" y="516"/>
                  <a:pt x="110" y="523"/>
                  <a:pt x="118" y="529"/>
                </a:cubicBezTo>
                <a:cubicBezTo>
                  <a:pt x="116" y="532"/>
                  <a:pt x="114" y="535"/>
                  <a:pt x="111" y="538"/>
                </a:cubicBezTo>
                <a:cubicBezTo>
                  <a:pt x="103" y="545"/>
                  <a:pt x="91" y="550"/>
                  <a:pt x="82" y="556"/>
                </a:cubicBezTo>
                <a:cubicBezTo>
                  <a:pt x="46" y="579"/>
                  <a:pt x="30" y="620"/>
                  <a:pt x="35" y="662"/>
                </a:cubicBezTo>
                <a:cubicBezTo>
                  <a:pt x="35" y="662"/>
                  <a:pt x="35" y="662"/>
                  <a:pt x="35" y="662"/>
                </a:cubicBezTo>
                <a:cubicBezTo>
                  <a:pt x="35" y="665"/>
                  <a:pt x="35" y="667"/>
                  <a:pt x="36" y="669"/>
                </a:cubicBezTo>
                <a:cubicBezTo>
                  <a:pt x="37" y="674"/>
                  <a:pt x="48" y="697"/>
                  <a:pt x="53" y="702"/>
                </a:cubicBezTo>
                <a:cubicBezTo>
                  <a:pt x="53" y="703"/>
                  <a:pt x="53" y="703"/>
                  <a:pt x="53" y="703"/>
                </a:cubicBezTo>
                <a:cubicBezTo>
                  <a:pt x="55" y="706"/>
                  <a:pt x="57" y="708"/>
                  <a:pt x="59" y="710"/>
                </a:cubicBezTo>
                <a:cubicBezTo>
                  <a:pt x="0" y="905"/>
                  <a:pt x="0" y="905"/>
                  <a:pt x="0" y="905"/>
                </a:cubicBezTo>
                <a:cubicBezTo>
                  <a:pt x="761" y="905"/>
                  <a:pt x="761" y="905"/>
                  <a:pt x="761" y="905"/>
                </a:cubicBezTo>
                <a:moveTo>
                  <a:pt x="633" y="227"/>
                </a:moveTo>
                <a:cubicBezTo>
                  <a:pt x="633" y="228"/>
                  <a:pt x="633" y="228"/>
                  <a:pt x="633" y="228"/>
                </a:cubicBezTo>
                <a:cubicBezTo>
                  <a:pt x="632" y="227"/>
                  <a:pt x="631" y="226"/>
                  <a:pt x="630" y="225"/>
                </a:cubicBezTo>
                <a:cubicBezTo>
                  <a:pt x="631" y="226"/>
                  <a:pt x="632" y="227"/>
                  <a:pt x="633" y="227"/>
                </a:cubicBezTo>
                <a:moveTo>
                  <a:pt x="672" y="690"/>
                </a:moveTo>
                <a:cubicBezTo>
                  <a:pt x="730" y="882"/>
                  <a:pt x="730" y="882"/>
                  <a:pt x="730" y="882"/>
                </a:cubicBezTo>
                <a:cubicBezTo>
                  <a:pt x="655" y="882"/>
                  <a:pt x="655" y="882"/>
                  <a:pt x="655" y="882"/>
                </a:cubicBezTo>
                <a:cubicBezTo>
                  <a:pt x="601" y="672"/>
                  <a:pt x="601" y="672"/>
                  <a:pt x="601" y="672"/>
                </a:cubicBezTo>
                <a:cubicBezTo>
                  <a:pt x="672" y="690"/>
                  <a:pt x="672" y="690"/>
                  <a:pt x="672" y="690"/>
                </a:cubicBezTo>
                <a:moveTo>
                  <a:pt x="381" y="815"/>
                </a:moveTo>
                <a:cubicBezTo>
                  <a:pt x="210" y="658"/>
                  <a:pt x="210" y="658"/>
                  <a:pt x="210" y="658"/>
                </a:cubicBezTo>
                <a:cubicBezTo>
                  <a:pt x="256" y="645"/>
                  <a:pt x="256" y="645"/>
                  <a:pt x="256" y="645"/>
                </a:cubicBezTo>
                <a:cubicBezTo>
                  <a:pt x="256" y="645"/>
                  <a:pt x="264" y="641"/>
                  <a:pt x="269" y="635"/>
                </a:cubicBezTo>
                <a:cubicBezTo>
                  <a:pt x="283" y="619"/>
                  <a:pt x="300" y="582"/>
                  <a:pt x="306" y="555"/>
                </a:cubicBezTo>
                <a:cubicBezTo>
                  <a:pt x="343" y="583"/>
                  <a:pt x="374" y="585"/>
                  <a:pt x="382" y="585"/>
                </a:cubicBezTo>
                <a:cubicBezTo>
                  <a:pt x="382" y="585"/>
                  <a:pt x="382" y="585"/>
                  <a:pt x="383" y="585"/>
                </a:cubicBezTo>
                <a:cubicBezTo>
                  <a:pt x="387" y="585"/>
                  <a:pt x="417" y="584"/>
                  <a:pt x="453" y="558"/>
                </a:cubicBezTo>
                <a:cubicBezTo>
                  <a:pt x="455" y="578"/>
                  <a:pt x="462" y="598"/>
                  <a:pt x="472" y="615"/>
                </a:cubicBezTo>
                <a:cubicBezTo>
                  <a:pt x="481" y="630"/>
                  <a:pt x="485" y="641"/>
                  <a:pt x="503" y="647"/>
                </a:cubicBezTo>
                <a:cubicBezTo>
                  <a:pt x="503" y="647"/>
                  <a:pt x="503" y="647"/>
                  <a:pt x="503" y="647"/>
                </a:cubicBezTo>
                <a:cubicBezTo>
                  <a:pt x="550" y="659"/>
                  <a:pt x="550" y="659"/>
                  <a:pt x="550" y="659"/>
                </a:cubicBezTo>
                <a:cubicBezTo>
                  <a:pt x="381" y="815"/>
                  <a:pt x="381" y="815"/>
                  <a:pt x="381" y="815"/>
                </a:cubicBezTo>
                <a:moveTo>
                  <a:pt x="239" y="412"/>
                </a:moveTo>
                <a:cubicBezTo>
                  <a:pt x="239" y="412"/>
                  <a:pt x="215" y="357"/>
                  <a:pt x="220" y="242"/>
                </a:cubicBezTo>
                <a:cubicBezTo>
                  <a:pt x="238" y="234"/>
                  <a:pt x="271" y="217"/>
                  <a:pt x="282" y="210"/>
                </a:cubicBezTo>
                <a:cubicBezTo>
                  <a:pt x="313" y="192"/>
                  <a:pt x="344" y="173"/>
                  <a:pt x="375" y="155"/>
                </a:cubicBezTo>
                <a:cubicBezTo>
                  <a:pt x="368" y="167"/>
                  <a:pt x="359" y="179"/>
                  <a:pt x="349" y="190"/>
                </a:cubicBezTo>
                <a:cubicBezTo>
                  <a:pt x="320" y="219"/>
                  <a:pt x="284" y="238"/>
                  <a:pt x="245" y="251"/>
                </a:cubicBezTo>
                <a:cubicBezTo>
                  <a:pt x="245" y="251"/>
                  <a:pt x="245" y="252"/>
                  <a:pt x="246" y="252"/>
                </a:cubicBezTo>
                <a:cubicBezTo>
                  <a:pt x="288" y="250"/>
                  <a:pt x="328" y="231"/>
                  <a:pt x="361" y="204"/>
                </a:cubicBezTo>
                <a:cubicBezTo>
                  <a:pt x="367" y="200"/>
                  <a:pt x="372" y="195"/>
                  <a:pt x="378" y="190"/>
                </a:cubicBezTo>
                <a:cubicBezTo>
                  <a:pt x="390" y="178"/>
                  <a:pt x="402" y="164"/>
                  <a:pt x="411" y="150"/>
                </a:cubicBezTo>
                <a:cubicBezTo>
                  <a:pt x="469" y="164"/>
                  <a:pt x="491" y="190"/>
                  <a:pt x="505" y="209"/>
                </a:cubicBezTo>
                <a:cubicBezTo>
                  <a:pt x="515" y="223"/>
                  <a:pt x="534" y="264"/>
                  <a:pt x="543" y="290"/>
                </a:cubicBezTo>
                <a:cubicBezTo>
                  <a:pt x="541" y="370"/>
                  <a:pt x="524" y="410"/>
                  <a:pt x="524" y="410"/>
                </a:cubicBezTo>
                <a:cubicBezTo>
                  <a:pt x="471" y="562"/>
                  <a:pt x="386" y="562"/>
                  <a:pt x="383" y="562"/>
                </a:cubicBezTo>
                <a:cubicBezTo>
                  <a:pt x="383" y="562"/>
                  <a:pt x="383" y="562"/>
                  <a:pt x="383" y="562"/>
                </a:cubicBezTo>
                <a:cubicBezTo>
                  <a:pt x="382" y="562"/>
                  <a:pt x="382" y="562"/>
                  <a:pt x="382" y="562"/>
                </a:cubicBezTo>
                <a:cubicBezTo>
                  <a:pt x="381" y="562"/>
                  <a:pt x="296" y="565"/>
                  <a:pt x="239" y="412"/>
                </a:cubicBezTo>
                <a:moveTo>
                  <a:pt x="126" y="225"/>
                </a:moveTo>
                <a:cubicBezTo>
                  <a:pt x="125" y="226"/>
                  <a:pt x="125" y="226"/>
                  <a:pt x="124" y="227"/>
                </a:cubicBezTo>
                <a:cubicBezTo>
                  <a:pt x="124" y="226"/>
                  <a:pt x="124" y="226"/>
                  <a:pt x="124" y="226"/>
                </a:cubicBezTo>
                <a:cubicBezTo>
                  <a:pt x="125" y="226"/>
                  <a:pt x="125" y="226"/>
                  <a:pt x="126" y="225"/>
                </a:cubicBezTo>
                <a:moveTo>
                  <a:pt x="90" y="690"/>
                </a:moveTo>
                <a:cubicBezTo>
                  <a:pt x="161" y="671"/>
                  <a:pt x="161" y="671"/>
                  <a:pt x="161" y="671"/>
                </a:cubicBezTo>
                <a:cubicBezTo>
                  <a:pt x="107" y="882"/>
                  <a:pt x="107" y="882"/>
                  <a:pt x="107" y="882"/>
                </a:cubicBezTo>
                <a:cubicBezTo>
                  <a:pt x="31" y="882"/>
                  <a:pt x="31" y="882"/>
                  <a:pt x="31" y="882"/>
                </a:cubicBezTo>
                <a:cubicBezTo>
                  <a:pt x="90" y="690"/>
                  <a:pt x="90" y="690"/>
                  <a:pt x="90" y="690"/>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20"/>
          <p:cNvSpPr>
            <a:spLocks/>
          </p:cNvSpPr>
          <p:nvPr/>
        </p:nvSpPr>
        <p:spPr bwMode="auto">
          <a:xfrm>
            <a:off x="2915294" y="3230148"/>
            <a:ext cx="65088" cy="163513"/>
          </a:xfrm>
          <a:custGeom>
            <a:avLst/>
            <a:gdLst>
              <a:gd name="T0" fmla="*/ 30 w 162"/>
              <a:gd name="T1" fmla="*/ 0 h 412"/>
              <a:gd name="T2" fmla="*/ 0 w 162"/>
              <a:gd name="T3" fmla="*/ 37 h 412"/>
              <a:gd name="T4" fmla="*/ 0 w 162"/>
              <a:gd name="T5" fmla="*/ 412 h 412"/>
              <a:gd name="T6" fmla="*/ 1 w 162"/>
              <a:gd name="T7" fmla="*/ 412 h 412"/>
              <a:gd name="T8" fmla="*/ 1 w 162"/>
              <a:gd name="T9" fmla="*/ 412 h 412"/>
              <a:gd name="T10" fmla="*/ 2 w 162"/>
              <a:gd name="T11" fmla="*/ 412 h 412"/>
              <a:gd name="T12" fmla="*/ 2 w 162"/>
              <a:gd name="T13" fmla="*/ 412 h 412"/>
              <a:gd name="T14" fmla="*/ 3 w 162"/>
              <a:gd name="T15" fmla="*/ 412 h 412"/>
              <a:gd name="T16" fmla="*/ 143 w 162"/>
              <a:gd name="T17" fmla="*/ 260 h 412"/>
              <a:gd name="T18" fmla="*/ 162 w 162"/>
              <a:gd name="T19" fmla="*/ 140 h 412"/>
              <a:gd name="T20" fmla="*/ 124 w 162"/>
              <a:gd name="T21" fmla="*/ 59 h 412"/>
              <a:gd name="T22" fmla="*/ 30 w 162"/>
              <a:gd name="T23"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412">
                <a:moveTo>
                  <a:pt x="30" y="0"/>
                </a:moveTo>
                <a:cubicBezTo>
                  <a:pt x="21" y="13"/>
                  <a:pt x="11" y="26"/>
                  <a:pt x="0" y="37"/>
                </a:cubicBezTo>
                <a:cubicBezTo>
                  <a:pt x="0" y="412"/>
                  <a:pt x="0" y="412"/>
                  <a:pt x="0" y="412"/>
                </a:cubicBezTo>
                <a:cubicBezTo>
                  <a:pt x="0" y="412"/>
                  <a:pt x="0" y="412"/>
                  <a:pt x="1" y="412"/>
                </a:cubicBezTo>
                <a:cubicBezTo>
                  <a:pt x="1" y="412"/>
                  <a:pt x="1" y="412"/>
                  <a:pt x="1" y="412"/>
                </a:cubicBezTo>
                <a:cubicBezTo>
                  <a:pt x="2" y="412"/>
                  <a:pt x="2" y="412"/>
                  <a:pt x="2" y="412"/>
                </a:cubicBezTo>
                <a:cubicBezTo>
                  <a:pt x="2" y="412"/>
                  <a:pt x="2" y="412"/>
                  <a:pt x="2" y="412"/>
                </a:cubicBezTo>
                <a:cubicBezTo>
                  <a:pt x="2" y="412"/>
                  <a:pt x="2" y="412"/>
                  <a:pt x="3" y="412"/>
                </a:cubicBezTo>
                <a:cubicBezTo>
                  <a:pt x="10" y="412"/>
                  <a:pt x="91" y="408"/>
                  <a:pt x="143" y="260"/>
                </a:cubicBezTo>
                <a:cubicBezTo>
                  <a:pt x="143" y="260"/>
                  <a:pt x="160" y="220"/>
                  <a:pt x="162" y="140"/>
                </a:cubicBezTo>
                <a:cubicBezTo>
                  <a:pt x="153" y="114"/>
                  <a:pt x="134" y="73"/>
                  <a:pt x="124" y="59"/>
                </a:cubicBezTo>
                <a:cubicBezTo>
                  <a:pt x="110" y="40"/>
                  <a:pt x="88" y="14"/>
                  <a:pt x="3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21"/>
          <p:cNvSpPr>
            <a:spLocks/>
          </p:cNvSpPr>
          <p:nvPr/>
        </p:nvSpPr>
        <p:spPr bwMode="auto">
          <a:xfrm>
            <a:off x="2915294" y="3230148"/>
            <a:ext cx="65088" cy="55563"/>
          </a:xfrm>
          <a:custGeom>
            <a:avLst/>
            <a:gdLst>
              <a:gd name="T0" fmla="*/ 30 w 162"/>
              <a:gd name="T1" fmla="*/ 0 h 140"/>
              <a:gd name="T2" fmla="*/ 0 w 162"/>
              <a:gd name="T3" fmla="*/ 37 h 140"/>
              <a:gd name="T4" fmla="*/ 0 w 162"/>
              <a:gd name="T5" fmla="*/ 37 h 140"/>
              <a:gd name="T6" fmla="*/ 30 w 162"/>
              <a:gd name="T7" fmla="*/ 0 h 140"/>
              <a:gd name="T8" fmla="*/ 124 w 162"/>
              <a:gd name="T9" fmla="*/ 59 h 140"/>
              <a:gd name="T10" fmla="*/ 162 w 162"/>
              <a:gd name="T11" fmla="*/ 140 h 140"/>
              <a:gd name="T12" fmla="*/ 162 w 162"/>
              <a:gd name="T13" fmla="*/ 140 h 140"/>
              <a:gd name="T14" fmla="*/ 124 w 162"/>
              <a:gd name="T15" fmla="*/ 59 h 140"/>
              <a:gd name="T16" fmla="*/ 30 w 16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0">
                <a:moveTo>
                  <a:pt x="30" y="0"/>
                </a:moveTo>
                <a:cubicBezTo>
                  <a:pt x="21" y="13"/>
                  <a:pt x="11" y="25"/>
                  <a:pt x="0" y="37"/>
                </a:cubicBezTo>
                <a:cubicBezTo>
                  <a:pt x="0" y="37"/>
                  <a:pt x="0" y="37"/>
                  <a:pt x="0" y="37"/>
                </a:cubicBezTo>
                <a:cubicBezTo>
                  <a:pt x="11" y="26"/>
                  <a:pt x="21" y="13"/>
                  <a:pt x="30" y="0"/>
                </a:cubicBezTo>
                <a:cubicBezTo>
                  <a:pt x="88" y="14"/>
                  <a:pt x="110" y="40"/>
                  <a:pt x="124" y="59"/>
                </a:cubicBezTo>
                <a:cubicBezTo>
                  <a:pt x="134" y="73"/>
                  <a:pt x="153" y="114"/>
                  <a:pt x="162" y="140"/>
                </a:cubicBezTo>
                <a:cubicBezTo>
                  <a:pt x="162" y="140"/>
                  <a:pt x="162" y="140"/>
                  <a:pt x="162" y="140"/>
                </a:cubicBezTo>
                <a:cubicBezTo>
                  <a:pt x="153" y="114"/>
                  <a:pt x="134" y="73"/>
                  <a:pt x="124" y="59"/>
                </a:cubicBezTo>
                <a:cubicBezTo>
                  <a:pt x="110" y="40"/>
                  <a:pt x="88" y="14"/>
                  <a:pt x="3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22"/>
          <p:cNvSpPr>
            <a:spLocks/>
          </p:cNvSpPr>
          <p:nvPr/>
        </p:nvSpPr>
        <p:spPr bwMode="auto">
          <a:xfrm>
            <a:off x="2915294" y="3392073"/>
            <a:ext cx="66675" cy="101600"/>
          </a:xfrm>
          <a:custGeom>
            <a:avLst/>
            <a:gdLst>
              <a:gd name="T0" fmla="*/ 72 w 169"/>
              <a:gd name="T1" fmla="*/ 0 h 257"/>
              <a:gd name="T2" fmla="*/ 2 w 169"/>
              <a:gd name="T3" fmla="*/ 27 h 257"/>
              <a:gd name="T4" fmla="*/ 1 w 169"/>
              <a:gd name="T5" fmla="*/ 27 h 257"/>
              <a:gd name="T6" fmla="*/ 0 w 169"/>
              <a:gd name="T7" fmla="*/ 27 h 257"/>
              <a:gd name="T8" fmla="*/ 0 w 169"/>
              <a:gd name="T9" fmla="*/ 257 h 257"/>
              <a:gd name="T10" fmla="*/ 169 w 169"/>
              <a:gd name="T11" fmla="*/ 101 h 257"/>
              <a:gd name="T12" fmla="*/ 122 w 169"/>
              <a:gd name="T13" fmla="*/ 89 h 257"/>
              <a:gd name="T14" fmla="*/ 122 w 169"/>
              <a:gd name="T15" fmla="*/ 89 h 257"/>
              <a:gd name="T16" fmla="*/ 91 w 169"/>
              <a:gd name="T17" fmla="*/ 57 h 257"/>
              <a:gd name="T18" fmla="*/ 72 w 169"/>
              <a:gd name="T19"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57">
                <a:moveTo>
                  <a:pt x="72" y="0"/>
                </a:moveTo>
                <a:cubicBezTo>
                  <a:pt x="36" y="26"/>
                  <a:pt x="6" y="27"/>
                  <a:pt x="2" y="27"/>
                </a:cubicBezTo>
                <a:cubicBezTo>
                  <a:pt x="1" y="27"/>
                  <a:pt x="1" y="27"/>
                  <a:pt x="1" y="27"/>
                </a:cubicBezTo>
                <a:cubicBezTo>
                  <a:pt x="0" y="27"/>
                  <a:pt x="0" y="27"/>
                  <a:pt x="0" y="27"/>
                </a:cubicBezTo>
                <a:cubicBezTo>
                  <a:pt x="0" y="257"/>
                  <a:pt x="0" y="257"/>
                  <a:pt x="0" y="257"/>
                </a:cubicBezTo>
                <a:cubicBezTo>
                  <a:pt x="169" y="101"/>
                  <a:pt x="169" y="101"/>
                  <a:pt x="169" y="101"/>
                </a:cubicBezTo>
                <a:cubicBezTo>
                  <a:pt x="122" y="89"/>
                  <a:pt x="122" y="89"/>
                  <a:pt x="122" y="89"/>
                </a:cubicBezTo>
                <a:cubicBezTo>
                  <a:pt x="122" y="89"/>
                  <a:pt x="122" y="89"/>
                  <a:pt x="122" y="89"/>
                </a:cubicBezTo>
                <a:cubicBezTo>
                  <a:pt x="104" y="83"/>
                  <a:pt x="100" y="72"/>
                  <a:pt x="91" y="57"/>
                </a:cubicBezTo>
                <a:cubicBezTo>
                  <a:pt x="81" y="40"/>
                  <a:pt x="74" y="2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23"/>
          <p:cNvSpPr>
            <a:spLocks/>
          </p:cNvSpPr>
          <p:nvPr/>
        </p:nvSpPr>
        <p:spPr bwMode="auto">
          <a:xfrm>
            <a:off x="2915294" y="3392073"/>
            <a:ext cx="66675" cy="39688"/>
          </a:xfrm>
          <a:custGeom>
            <a:avLst/>
            <a:gdLst>
              <a:gd name="T0" fmla="*/ 72 w 169"/>
              <a:gd name="T1" fmla="*/ 0 h 101"/>
              <a:gd name="T2" fmla="*/ 2 w 169"/>
              <a:gd name="T3" fmla="*/ 27 h 101"/>
              <a:gd name="T4" fmla="*/ 1 w 169"/>
              <a:gd name="T5" fmla="*/ 27 h 101"/>
              <a:gd name="T6" fmla="*/ 0 w 169"/>
              <a:gd name="T7" fmla="*/ 27 h 101"/>
              <a:gd name="T8" fmla="*/ 0 w 169"/>
              <a:gd name="T9" fmla="*/ 27 h 101"/>
              <a:gd name="T10" fmla="*/ 1 w 169"/>
              <a:gd name="T11" fmla="*/ 27 h 101"/>
              <a:gd name="T12" fmla="*/ 2 w 169"/>
              <a:gd name="T13" fmla="*/ 27 h 101"/>
              <a:gd name="T14" fmla="*/ 72 w 169"/>
              <a:gd name="T15" fmla="*/ 0 h 101"/>
              <a:gd name="T16" fmla="*/ 91 w 169"/>
              <a:gd name="T17" fmla="*/ 57 h 101"/>
              <a:gd name="T18" fmla="*/ 122 w 169"/>
              <a:gd name="T19" fmla="*/ 89 h 101"/>
              <a:gd name="T20" fmla="*/ 122 w 169"/>
              <a:gd name="T21" fmla="*/ 89 h 101"/>
              <a:gd name="T22" fmla="*/ 169 w 169"/>
              <a:gd name="T23" fmla="*/ 101 h 101"/>
              <a:gd name="T24" fmla="*/ 169 w 169"/>
              <a:gd name="T25" fmla="*/ 101 h 101"/>
              <a:gd name="T26" fmla="*/ 122 w 169"/>
              <a:gd name="T27" fmla="*/ 89 h 101"/>
              <a:gd name="T28" fmla="*/ 122 w 169"/>
              <a:gd name="T29" fmla="*/ 89 h 101"/>
              <a:gd name="T30" fmla="*/ 91 w 169"/>
              <a:gd name="T31" fmla="*/ 57 h 101"/>
              <a:gd name="T32" fmla="*/ 72 w 169"/>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01">
                <a:moveTo>
                  <a:pt x="72" y="0"/>
                </a:moveTo>
                <a:cubicBezTo>
                  <a:pt x="36" y="26"/>
                  <a:pt x="6" y="27"/>
                  <a:pt x="2" y="27"/>
                </a:cubicBezTo>
                <a:cubicBezTo>
                  <a:pt x="1" y="27"/>
                  <a:pt x="1" y="27"/>
                  <a:pt x="1" y="27"/>
                </a:cubicBezTo>
                <a:cubicBezTo>
                  <a:pt x="0" y="27"/>
                  <a:pt x="0" y="27"/>
                  <a:pt x="0" y="27"/>
                </a:cubicBezTo>
                <a:cubicBezTo>
                  <a:pt x="0" y="27"/>
                  <a:pt x="0" y="27"/>
                  <a:pt x="0" y="27"/>
                </a:cubicBezTo>
                <a:cubicBezTo>
                  <a:pt x="0" y="27"/>
                  <a:pt x="0" y="27"/>
                  <a:pt x="1" y="27"/>
                </a:cubicBezTo>
                <a:cubicBezTo>
                  <a:pt x="1" y="27"/>
                  <a:pt x="1" y="27"/>
                  <a:pt x="2" y="27"/>
                </a:cubicBezTo>
                <a:cubicBezTo>
                  <a:pt x="6" y="27"/>
                  <a:pt x="36" y="26"/>
                  <a:pt x="72" y="0"/>
                </a:cubicBezTo>
                <a:cubicBezTo>
                  <a:pt x="74" y="20"/>
                  <a:pt x="81" y="40"/>
                  <a:pt x="91" y="57"/>
                </a:cubicBezTo>
                <a:cubicBezTo>
                  <a:pt x="100" y="72"/>
                  <a:pt x="104" y="83"/>
                  <a:pt x="122" y="89"/>
                </a:cubicBezTo>
                <a:cubicBezTo>
                  <a:pt x="122" y="89"/>
                  <a:pt x="122" y="89"/>
                  <a:pt x="122" y="89"/>
                </a:cubicBezTo>
                <a:cubicBezTo>
                  <a:pt x="169" y="101"/>
                  <a:pt x="169" y="101"/>
                  <a:pt x="169" y="101"/>
                </a:cubicBezTo>
                <a:cubicBezTo>
                  <a:pt x="169" y="101"/>
                  <a:pt x="169" y="101"/>
                  <a:pt x="169" y="101"/>
                </a:cubicBezTo>
                <a:cubicBezTo>
                  <a:pt x="122" y="89"/>
                  <a:pt x="122" y="89"/>
                  <a:pt x="122" y="89"/>
                </a:cubicBezTo>
                <a:cubicBezTo>
                  <a:pt x="122" y="89"/>
                  <a:pt x="122" y="89"/>
                  <a:pt x="122" y="89"/>
                </a:cubicBezTo>
                <a:cubicBezTo>
                  <a:pt x="104" y="83"/>
                  <a:pt x="100" y="72"/>
                  <a:pt x="91" y="57"/>
                </a:cubicBezTo>
                <a:cubicBezTo>
                  <a:pt x="81" y="40"/>
                  <a:pt x="74" y="2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24"/>
          <p:cNvSpPr>
            <a:spLocks/>
          </p:cNvSpPr>
          <p:nvPr/>
        </p:nvSpPr>
        <p:spPr bwMode="auto">
          <a:xfrm>
            <a:off x="3002606" y="3438110"/>
            <a:ext cx="50800" cy="82550"/>
          </a:xfrm>
          <a:custGeom>
            <a:avLst/>
            <a:gdLst>
              <a:gd name="T0" fmla="*/ 0 w 32"/>
              <a:gd name="T1" fmla="*/ 0 h 52"/>
              <a:gd name="T2" fmla="*/ 13 w 32"/>
              <a:gd name="T3" fmla="*/ 52 h 52"/>
              <a:gd name="T4" fmla="*/ 32 w 32"/>
              <a:gd name="T5" fmla="*/ 52 h 52"/>
              <a:gd name="T6" fmla="*/ 18 w 32"/>
              <a:gd name="T7" fmla="*/ 4 h 52"/>
              <a:gd name="T8" fmla="*/ 0 w 32"/>
              <a:gd name="T9" fmla="*/ 0 h 52"/>
            </a:gdLst>
            <a:ahLst/>
            <a:cxnLst>
              <a:cxn ang="0">
                <a:pos x="T0" y="T1"/>
              </a:cxn>
              <a:cxn ang="0">
                <a:pos x="T2" y="T3"/>
              </a:cxn>
              <a:cxn ang="0">
                <a:pos x="T4" y="T5"/>
              </a:cxn>
              <a:cxn ang="0">
                <a:pos x="T6" y="T7"/>
              </a:cxn>
              <a:cxn ang="0">
                <a:pos x="T8" y="T9"/>
              </a:cxn>
            </a:cxnLst>
            <a:rect l="0" t="0" r="r" b="b"/>
            <a:pathLst>
              <a:path w="32" h="52">
                <a:moveTo>
                  <a:pt x="0" y="0"/>
                </a:moveTo>
                <a:lnTo>
                  <a:pt x="13" y="52"/>
                </a:lnTo>
                <a:lnTo>
                  <a:pt x="32" y="52"/>
                </a:lnTo>
                <a:lnTo>
                  <a:pt x="18" y="4"/>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25"/>
          <p:cNvSpPr>
            <a:spLocks/>
          </p:cNvSpPr>
          <p:nvPr/>
        </p:nvSpPr>
        <p:spPr bwMode="auto">
          <a:xfrm>
            <a:off x="3002606" y="3438110"/>
            <a:ext cx="50800" cy="82550"/>
          </a:xfrm>
          <a:custGeom>
            <a:avLst/>
            <a:gdLst>
              <a:gd name="T0" fmla="*/ 0 w 32"/>
              <a:gd name="T1" fmla="*/ 0 h 52"/>
              <a:gd name="T2" fmla="*/ 13 w 32"/>
              <a:gd name="T3" fmla="*/ 52 h 52"/>
              <a:gd name="T4" fmla="*/ 32 w 32"/>
              <a:gd name="T5" fmla="*/ 52 h 52"/>
              <a:gd name="T6" fmla="*/ 18 w 32"/>
              <a:gd name="T7" fmla="*/ 4 h 52"/>
              <a:gd name="T8" fmla="*/ 0 w 32"/>
              <a:gd name="T9" fmla="*/ 0 h 52"/>
            </a:gdLst>
            <a:ahLst/>
            <a:cxnLst>
              <a:cxn ang="0">
                <a:pos x="T0" y="T1"/>
              </a:cxn>
              <a:cxn ang="0">
                <a:pos x="T2" y="T3"/>
              </a:cxn>
              <a:cxn ang="0">
                <a:pos x="T4" y="T5"/>
              </a:cxn>
              <a:cxn ang="0">
                <a:pos x="T6" y="T7"/>
              </a:cxn>
              <a:cxn ang="0">
                <a:pos x="T8" y="T9"/>
              </a:cxn>
            </a:cxnLst>
            <a:rect l="0" t="0" r="r" b="b"/>
            <a:pathLst>
              <a:path w="32" h="52">
                <a:moveTo>
                  <a:pt x="0" y="0"/>
                </a:moveTo>
                <a:lnTo>
                  <a:pt x="13" y="52"/>
                </a:lnTo>
                <a:lnTo>
                  <a:pt x="32" y="52"/>
                </a:lnTo>
                <a:lnTo>
                  <a:pt x="1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26"/>
          <p:cNvSpPr>
            <a:spLocks/>
          </p:cNvSpPr>
          <p:nvPr/>
        </p:nvSpPr>
        <p:spPr bwMode="auto">
          <a:xfrm>
            <a:off x="3002606" y="3438110"/>
            <a:ext cx="50800" cy="82550"/>
          </a:xfrm>
          <a:custGeom>
            <a:avLst/>
            <a:gdLst>
              <a:gd name="T0" fmla="*/ 0 w 32"/>
              <a:gd name="T1" fmla="*/ 0 h 52"/>
              <a:gd name="T2" fmla="*/ 0 w 32"/>
              <a:gd name="T3" fmla="*/ 0 h 52"/>
              <a:gd name="T4" fmla="*/ 18 w 32"/>
              <a:gd name="T5" fmla="*/ 4 h 52"/>
              <a:gd name="T6" fmla="*/ 32 w 32"/>
              <a:gd name="T7" fmla="*/ 52 h 52"/>
              <a:gd name="T8" fmla="*/ 32 w 32"/>
              <a:gd name="T9" fmla="*/ 52 h 52"/>
              <a:gd name="T10" fmla="*/ 18 w 32"/>
              <a:gd name="T11" fmla="*/ 4 h 52"/>
              <a:gd name="T12" fmla="*/ 0 w 3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0" y="0"/>
                </a:moveTo>
                <a:lnTo>
                  <a:pt x="0" y="0"/>
                </a:lnTo>
                <a:lnTo>
                  <a:pt x="18" y="4"/>
                </a:lnTo>
                <a:lnTo>
                  <a:pt x="32" y="52"/>
                </a:lnTo>
                <a:lnTo>
                  <a:pt x="32" y="52"/>
                </a:lnTo>
                <a:lnTo>
                  <a:pt x="18" y="4"/>
                </a:lnTo>
                <a:lnTo>
                  <a:pt x="0"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27"/>
          <p:cNvSpPr>
            <a:spLocks/>
          </p:cNvSpPr>
          <p:nvPr/>
        </p:nvSpPr>
        <p:spPr bwMode="auto">
          <a:xfrm>
            <a:off x="3002606" y="3438110"/>
            <a:ext cx="50800" cy="82550"/>
          </a:xfrm>
          <a:custGeom>
            <a:avLst/>
            <a:gdLst>
              <a:gd name="T0" fmla="*/ 0 w 32"/>
              <a:gd name="T1" fmla="*/ 0 h 52"/>
              <a:gd name="T2" fmla="*/ 0 w 32"/>
              <a:gd name="T3" fmla="*/ 0 h 52"/>
              <a:gd name="T4" fmla="*/ 18 w 32"/>
              <a:gd name="T5" fmla="*/ 4 h 52"/>
              <a:gd name="T6" fmla="*/ 32 w 32"/>
              <a:gd name="T7" fmla="*/ 52 h 52"/>
              <a:gd name="T8" fmla="*/ 32 w 32"/>
              <a:gd name="T9" fmla="*/ 52 h 52"/>
              <a:gd name="T10" fmla="*/ 18 w 32"/>
              <a:gd name="T11" fmla="*/ 4 h 52"/>
              <a:gd name="T12" fmla="*/ 0 w 3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0" y="0"/>
                </a:moveTo>
                <a:lnTo>
                  <a:pt x="0" y="0"/>
                </a:lnTo>
                <a:lnTo>
                  <a:pt x="18" y="4"/>
                </a:lnTo>
                <a:lnTo>
                  <a:pt x="32" y="52"/>
                </a:lnTo>
                <a:lnTo>
                  <a:pt x="32" y="52"/>
                </a:lnTo>
                <a:lnTo>
                  <a:pt x="1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8"/>
          <p:cNvSpPr>
            <a:spLocks noEditPoints="1"/>
          </p:cNvSpPr>
          <p:nvPr/>
        </p:nvSpPr>
        <p:spPr bwMode="auto">
          <a:xfrm>
            <a:off x="3225118" y="2162626"/>
            <a:ext cx="323850" cy="352425"/>
          </a:xfrm>
          <a:custGeom>
            <a:avLst/>
            <a:gdLst>
              <a:gd name="T0" fmla="*/ 547 w 816"/>
              <a:gd name="T1" fmla="*/ 586 h 886"/>
              <a:gd name="T2" fmla="*/ 546 w 816"/>
              <a:gd name="T3" fmla="*/ 471 h 886"/>
              <a:gd name="T4" fmla="*/ 638 w 816"/>
              <a:gd name="T5" fmla="*/ 330 h 886"/>
              <a:gd name="T6" fmla="*/ 599 w 816"/>
              <a:gd name="T7" fmla="*/ 267 h 886"/>
              <a:gd name="T8" fmla="*/ 547 w 816"/>
              <a:gd name="T9" fmla="*/ 51 h 886"/>
              <a:gd name="T10" fmla="*/ 269 w 816"/>
              <a:gd name="T11" fmla="*/ 51 h 886"/>
              <a:gd name="T12" fmla="*/ 217 w 816"/>
              <a:gd name="T13" fmla="*/ 267 h 886"/>
              <a:gd name="T14" fmla="*/ 179 w 816"/>
              <a:gd name="T15" fmla="*/ 330 h 886"/>
              <a:gd name="T16" fmla="*/ 272 w 816"/>
              <a:gd name="T17" fmla="*/ 471 h 886"/>
              <a:gd name="T18" fmla="*/ 267 w 816"/>
              <a:gd name="T19" fmla="*/ 586 h 886"/>
              <a:gd name="T20" fmla="*/ 60 w 816"/>
              <a:gd name="T21" fmla="*/ 662 h 886"/>
              <a:gd name="T22" fmla="*/ 0 w 816"/>
              <a:gd name="T23" fmla="*/ 886 h 886"/>
              <a:gd name="T24" fmla="*/ 816 w 816"/>
              <a:gd name="T25" fmla="*/ 886 h 886"/>
              <a:gd name="T26" fmla="*/ 409 w 816"/>
              <a:gd name="T27" fmla="*/ 390 h 886"/>
              <a:gd name="T28" fmla="*/ 321 w 816"/>
              <a:gd name="T29" fmla="*/ 434 h 886"/>
              <a:gd name="T30" fmla="*/ 297 w 816"/>
              <a:gd name="T31" fmla="*/ 104 h 886"/>
              <a:gd name="T32" fmla="*/ 405 w 816"/>
              <a:gd name="T33" fmla="*/ 156 h 886"/>
              <a:gd name="T34" fmla="*/ 488 w 816"/>
              <a:gd name="T35" fmla="*/ 121 h 886"/>
              <a:gd name="T36" fmla="*/ 550 w 816"/>
              <a:gd name="T37" fmla="*/ 344 h 886"/>
              <a:gd name="T38" fmla="*/ 480 w 816"/>
              <a:gd name="T39" fmla="*/ 423 h 886"/>
              <a:gd name="T40" fmla="*/ 450 w 816"/>
              <a:gd name="T41" fmla="*/ 434 h 886"/>
              <a:gd name="T42" fmla="*/ 366 w 816"/>
              <a:gd name="T43" fmla="*/ 434 h 886"/>
              <a:gd name="T44" fmla="*/ 611 w 816"/>
              <a:gd name="T45" fmla="*/ 293 h 886"/>
              <a:gd name="T46" fmla="*/ 578 w 816"/>
              <a:gd name="T47" fmla="*/ 381 h 886"/>
              <a:gd name="T48" fmla="*/ 611 w 816"/>
              <a:gd name="T49" fmla="*/ 293 h 886"/>
              <a:gd name="T50" fmla="*/ 205 w 816"/>
              <a:gd name="T51" fmla="*/ 293 h 886"/>
              <a:gd name="T52" fmla="*/ 239 w 816"/>
              <a:gd name="T53" fmla="*/ 381 h 886"/>
              <a:gd name="T54" fmla="*/ 364 w 816"/>
              <a:gd name="T55" fmla="*/ 747 h 886"/>
              <a:gd name="T56" fmla="*/ 317 w 816"/>
              <a:gd name="T57" fmla="*/ 538 h 886"/>
              <a:gd name="T58" fmla="*/ 379 w 816"/>
              <a:gd name="T59" fmla="*/ 572 h 886"/>
              <a:gd name="T60" fmla="*/ 387 w 816"/>
              <a:gd name="T61" fmla="*/ 655 h 886"/>
              <a:gd name="T62" fmla="*/ 450 w 816"/>
              <a:gd name="T63" fmla="*/ 751 h 886"/>
              <a:gd name="T64" fmla="*/ 449 w 816"/>
              <a:gd name="T65" fmla="*/ 606 h 886"/>
              <a:gd name="T66" fmla="*/ 471 w 816"/>
              <a:gd name="T67" fmla="*/ 547 h 886"/>
              <a:gd name="T68" fmla="*/ 527 w 816"/>
              <a:gd name="T69" fmla="*/ 59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86">
                <a:moveTo>
                  <a:pt x="756" y="662"/>
                </a:moveTo>
                <a:cubicBezTo>
                  <a:pt x="547" y="586"/>
                  <a:pt x="547" y="586"/>
                  <a:pt x="547" y="586"/>
                </a:cubicBezTo>
                <a:cubicBezTo>
                  <a:pt x="544" y="580"/>
                  <a:pt x="526" y="552"/>
                  <a:pt x="521" y="523"/>
                </a:cubicBezTo>
                <a:cubicBezTo>
                  <a:pt x="542" y="503"/>
                  <a:pt x="545" y="477"/>
                  <a:pt x="546" y="471"/>
                </a:cubicBezTo>
                <a:cubicBezTo>
                  <a:pt x="564" y="450"/>
                  <a:pt x="572" y="427"/>
                  <a:pt x="575" y="405"/>
                </a:cubicBezTo>
                <a:cubicBezTo>
                  <a:pt x="628" y="397"/>
                  <a:pt x="635" y="347"/>
                  <a:pt x="638" y="330"/>
                </a:cubicBezTo>
                <a:cubicBezTo>
                  <a:pt x="640" y="313"/>
                  <a:pt x="642" y="290"/>
                  <a:pt x="627" y="276"/>
                </a:cubicBezTo>
                <a:cubicBezTo>
                  <a:pt x="620" y="270"/>
                  <a:pt x="611" y="267"/>
                  <a:pt x="599" y="267"/>
                </a:cubicBezTo>
                <a:cubicBezTo>
                  <a:pt x="604" y="251"/>
                  <a:pt x="607" y="235"/>
                  <a:pt x="608" y="223"/>
                </a:cubicBezTo>
                <a:cubicBezTo>
                  <a:pt x="608" y="205"/>
                  <a:pt x="606" y="112"/>
                  <a:pt x="547" y="51"/>
                </a:cubicBezTo>
                <a:cubicBezTo>
                  <a:pt x="513" y="17"/>
                  <a:pt x="466" y="0"/>
                  <a:pt x="408" y="0"/>
                </a:cubicBezTo>
                <a:cubicBezTo>
                  <a:pt x="350" y="0"/>
                  <a:pt x="303" y="17"/>
                  <a:pt x="269" y="51"/>
                </a:cubicBezTo>
                <a:cubicBezTo>
                  <a:pt x="210" y="111"/>
                  <a:pt x="208" y="205"/>
                  <a:pt x="208" y="223"/>
                </a:cubicBezTo>
                <a:cubicBezTo>
                  <a:pt x="209" y="235"/>
                  <a:pt x="212" y="251"/>
                  <a:pt x="217" y="267"/>
                </a:cubicBezTo>
                <a:cubicBezTo>
                  <a:pt x="206" y="267"/>
                  <a:pt x="197" y="270"/>
                  <a:pt x="190" y="276"/>
                </a:cubicBezTo>
                <a:cubicBezTo>
                  <a:pt x="175" y="290"/>
                  <a:pt x="176" y="313"/>
                  <a:pt x="179" y="330"/>
                </a:cubicBezTo>
                <a:cubicBezTo>
                  <a:pt x="181" y="347"/>
                  <a:pt x="189" y="397"/>
                  <a:pt x="242" y="405"/>
                </a:cubicBezTo>
                <a:cubicBezTo>
                  <a:pt x="245" y="426"/>
                  <a:pt x="253" y="450"/>
                  <a:pt x="272" y="471"/>
                </a:cubicBezTo>
                <a:cubicBezTo>
                  <a:pt x="272" y="477"/>
                  <a:pt x="275" y="503"/>
                  <a:pt x="297" y="524"/>
                </a:cubicBezTo>
                <a:cubicBezTo>
                  <a:pt x="291" y="555"/>
                  <a:pt x="268" y="586"/>
                  <a:pt x="267" y="586"/>
                </a:cubicBezTo>
                <a:cubicBezTo>
                  <a:pt x="267" y="586"/>
                  <a:pt x="267" y="586"/>
                  <a:pt x="267" y="586"/>
                </a:cubicBezTo>
                <a:cubicBezTo>
                  <a:pt x="60" y="662"/>
                  <a:pt x="60" y="662"/>
                  <a:pt x="60" y="662"/>
                </a:cubicBezTo>
                <a:cubicBezTo>
                  <a:pt x="0" y="886"/>
                  <a:pt x="0" y="886"/>
                  <a:pt x="0" y="886"/>
                </a:cubicBezTo>
                <a:cubicBezTo>
                  <a:pt x="0" y="886"/>
                  <a:pt x="0" y="886"/>
                  <a:pt x="0" y="886"/>
                </a:cubicBezTo>
                <a:cubicBezTo>
                  <a:pt x="816" y="886"/>
                  <a:pt x="816" y="886"/>
                  <a:pt x="816" y="886"/>
                </a:cubicBezTo>
                <a:cubicBezTo>
                  <a:pt x="816" y="886"/>
                  <a:pt x="816" y="886"/>
                  <a:pt x="816" y="886"/>
                </a:cubicBezTo>
                <a:cubicBezTo>
                  <a:pt x="756" y="662"/>
                  <a:pt x="756" y="662"/>
                  <a:pt x="756" y="662"/>
                </a:cubicBezTo>
                <a:moveTo>
                  <a:pt x="409" y="390"/>
                </a:moveTo>
                <a:cubicBezTo>
                  <a:pt x="367" y="390"/>
                  <a:pt x="349" y="410"/>
                  <a:pt x="337" y="423"/>
                </a:cubicBezTo>
                <a:cubicBezTo>
                  <a:pt x="330" y="430"/>
                  <a:pt x="326" y="434"/>
                  <a:pt x="321" y="434"/>
                </a:cubicBezTo>
                <a:cubicBezTo>
                  <a:pt x="290" y="428"/>
                  <a:pt x="269" y="370"/>
                  <a:pt x="264" y="344"/>
                </a:cubicBezTo>
                <a:cubicBezTo>
                  <a:pt x="255" y="291"/>
                  <a:pt x="260" y="116"/>
                  <a:pt x="297" y="104"/>
                </a:cubicBezTo>
                <a:cubicBezTo>
                  <a:pt x="307" y="100"/>
                  <a:pt x="315" y="107"/>
                  <a:pt x="328" y="120"/>
                </a:cubicBezTo>
                <a:cubicBezTo>
                  <a:pt x="344" y="135"/>
                  <a:pt x="365" y="156"/>
                  <a:pt x="405" y="156"/>
                </a:cubicBezTo>
                <a:cubicBezTo>
                  <a:pt x="411" y="156"/>
                  <a:pt x="411" y="156"/>
                  <a:pt x="411" y="156"/>
                </a:cubicBezTo>
                <a:cubicBezTo>
                  <a:pt x="451" y="156"/>
                  <a:pt x="472" y="137"/>
                  <a:pt x="488" y="121"/>
                </a:cubicBezTo>
                <a:cubicBezTo>
                  <a:pt x="500" y="111"/>
                  <a:pt x="508" y="102"/>
                  <a:pt x="520" y="104"/>
                </a:cubicBezTo>
                <a:cubicBezTo>
                  <a:pt x="570" y="111"/>
                  <a:pt x="557" y="317"/>
                  <a:pt x="550" y="344"/>
                </a:cubicBezTo>
                <a:cubicBezTo>
                  <a:pt x="544" y="370"/>
                  <a:pt x="528" y="428"/>
                  <a:pt x="496" y="434"/>
                </a:cubicBezTo>
                <a:cubicBezTo>
                  <a:pt x="491" y="434"/>
                  <a:pt x="487" y="430"/>
                  <a:pt x="480" y="423"/>
                </a:cubicBezTo>
                <a:cubicBezTo>
                  <a:pt x="469" y="410"/>
                  <a:pt x="451" y="390"/>
                  <a:pt x="409" y="390"/>
                </a:cubicBezTo>
                <a:moveTo>
                  <a:pt x="450" y="434"/>
                </a:moveTo>
                <a:cubicBezTo>
                  <a:pt x="440" y="460"/>
                  <a:pt x="408" y="458"/>
                  <a:pt x="408" y="458"/>
                </a:cubicBezTo>
                <a:cubicBezTo>
                  <a:pt x="380" y="458"/>
                  <a:pt x="366" y="434"/>
                  <a:pt x="366" y="434"/>
                </a:cubicBezTo>
                <a:cubicBezTo>
                  <a:pt x="408" y="405"/>
                  <a:pt x="450" y="434"/>
                  <a:pt x="450" y="434"/>
                </a:cubicBezTo>
                <a:moveTo>
                  <a:pt x="611" y="293"/>
                </a:moveTo>
                <a:cubicBezTo>
                  <a:pt x="615" y="296"/>
                  <a:pt x="618" y="305"/>
                  <a:pt x="615" y="326"/>
                </a:cubicBezTo>
                <a:cubicBezTo>
                  <a:pt x="610" y="358"/>
                  <a:pt x="599" y="375"/>
                  <a:pt x="578" y="381"/>
                </a:cubicBezTo>
                <a:cubicBezTo>
                  <a:pt x="583" y="365"/>
                  <a:pt x="590" y="335"/>
                  <a:pt x="592" y="291"/>
                </a:cubicBezTo>
                <a:cubicBezTo>
                  <a:pt x="601" y="290"/>
                  <a:pt x="608" y="290"/>
                  <a:pt x="611" y="293"/>
                </a:cubicBezTo>
                <a:moveTo>
                  <a:pt x="202" y="326"/>
                </a:moveTo>
                <a:cubicBezTo>
                  <a:pt x="198" y="305"/>
                  <a:pt x="202" y="296"/>
                  <a:pt x="205" y="293"/>
                </a:cubicBezTo>
                <a:cubicBezTo>
                  <a:pt x="209" y="290"/>
                  <a:pt x="215" y="290"/>
                  <a:pt x="224" y="291"/>
                </a:cubicBezTo>
                <a:cubicBezTo>
                  <a:pt x="227" y="334"/>
                  <a:pt x="234" y="364"/>
                  <a:pt x="239" y="381"/>
                </a:cubicBezTo>
                <a:cubicBezTo>
                  <a:pt x="218" y="376"/>
                  <a:pt x="206" y="358"/>
                  <a:pt x="202" y="326"/>
                </a:cubicBezTo>
                <a:moveTo>
                  <a:pt x="364" y="747"/>
                </a:moveTo>
                <a:cubicBezTo>
                  <a:pt x="289" y="596"/>
                  <a:pt x="289" y="596"/>
                  <a:pt x="289" y="596"/>
                </a:cubicBezTo>
                <a:cubicBezTo>
                  <a:pt x="296" y="586"/>
                  <a:pt x="310" y="564"/>
                  <a:pt x="317" y="538"/>
                </a:cubicBezTo>
                <a:cubicBezTo>
                  <a:pt x="325" y="542"/>
                  <a:pt x="335" y="545"/>
                  <a:pt x="346" y="547"/>
                </a:cubicBezTo>
                <a:cubicBezTo>
                  <a:pt x="349" y="552"/>
                  <a:pt x="358" y="565"/>
                  <a:pt x="379" y="572"/>
                </a:cubicBezTo>
                <a:cubicBezTo>
                  <a:pt x="364" y="603"/>
                  <a:pt x="364" y="603"/>
                  <a:pt x="364" y="603"/>
                </a:cubicBezTo>
                <a:cubicBezTo>
                  <a:pt x="387" y="655"/>
                  <a:pt x="387" y="655"/>
                  <a:pt x="387" y="655"/>
                </a:cubicBezTo>
                <a:cubicBezTo>
                  <a:pt x="364" y="747"/>
                  <a:pt x="364" y="747"/>
                  <a:pt x="364" y="747"/>
                </a:cubicBezTo>
                <a:moveTo>
                  <a:pt x="450" y="751"/>
                </a:moveTo>
                <a:cubicBezTo>
                  <a:pt x="424" y="654"/>
                  <a:pt x="424" y="654"/>
                  <a:pt x="424" y="654"/>
                </a:cubicBezTo>
                <a:cubicBezTo>
                  <a:pt x="449" y="606"/>
                  <a:pt x="449" y="606"/>
                  <a:pt x="449" y="606"/>
                </a:cubicBezTo>
                <a:cubicBezTo>
                  <a:pt x="436" y="573"/>
                  <a:pt x="436" y="573"/>
                  <a:pt x="436" y="573"/>
                </a:cubicBezTo>
                <a:cubicBezTo>
                  <a:pt x="459" y="567"/>
                  <a:pt x="468" y="552"/>
                  <a:pt x="471" y="547"/>
                </a:cubicBezTo>
                <a:cubicBezTo>
                  <a:pt x="483" y="545"/>
                  <a:pt x="493" y="541"/>
                  <a:pt x="501" y="537"/>
                </a:cubicBezTo>
                <a:cubicBezTo>
                  <a:pt x="508" y="564"/>
                  <a:pt x="521" y="588"/>
                  <a:pt x="527" y="596"/>
                </a:cubicBezTo>
                <a:cubicBezTo>
                  <a:pt x="450" y="751"/>
                  <a:pt x="450" y="751"/>
                  <a:pt x="450" y="751"/>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56"/>
          <p:cNvSpPr>
            <a:spLocks/>
          </p:cNvSpPr>
          <p:nvPr/>
        </p:nvSpPr>
        <p:spPr bwMode="auto">
          <a:xfrm>
            <a:off x="3395304" y="2782020"/>
            <a:ext cx="46038" cy="39688"/>
          </a:xfrm>
          <a:custGeom>
            <a:avLst/>
            <a:gdLst>
              <a:gd name="T0" fmla="*/ 0 w 115"/>
              <a:gd name="T1" fmla="*/ 34 h 98"/>
              <a:gd name="T2" fmla="*/ 4 w 115"/>
              <a:gd name="T3" fmla="*/ 21 h 98"/>
              <a:gd name="T4" fmla="*/ 30 w 115"/>
              <a:gd name="T5" fmla="*/ 7 h 98"/>
              <a:gd name="T6" fmla="*/ 101 w 115"/>
              <a:gd name="T7" fmla="*/ 7 h 98"/>
              <a:gd name="T8" fmla="*/ 115 w 115"/>
              <a:gd name="T9" fmla="*/ 17 h 98"/>
              <a:gd name="T10" fmla="*/ 106 w 115"/>
              <a:gd name="T11" fmla="*/ 69 h 98"/>
              <a:gd name="T12" fmla="*/ 106 w 115"/>
              <a:gd name="T13" fmla="*/ 69 h 98"/>
              <a:gd name="T14" fmla="*/ 72 w 115"/>
              <a:gd name="T15" fmla="*/ 94 h 98"/>
              <a:gd name="T16" fmla="*/ 30 w 115"/>
              <a:gd name="T17" fmla="*/ 91 h 98"/>
              <a:gd name="T18" fmla="*/ 4 w 115"/>
              <a:gd name="T19" fmla="*/ 57 h 98"/>
              <a:gd name="T20" fmla="*/ 0 w 115"/>
              <a:gd name="T21" fmla="*/ 39 h 98"/>
              <a:gd name="T22" fmla="*/ 0 w 115"/>
              <a:gd name="T23" fmla="*/ 40 h 98"/>
              <a:gd name="T24" fmla="*/ 0 w 115"/>
              <a:gd name="T25" fmla="*/ 3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98">
                <a:moveTo>
                  <a:pt x="0" y="34"/>
                </a:moveTo>
                <a:cubicBezTo>
                  <a:pt x="0" y="30"/>
                  <a:pt x="1" y="25"/>
                  <a:pt x="4" y="21"/>
                </a:cubicBezTo>
                <a:cubicBezTo>
                  <a:pt x="10" y="13"/>
                  <a:pt x="20" y="10"/>
                  <a:pt x="30" y="7"/>
                </a:cubicBezTo>
                <a:cubicBezTo>
                  <a:pt x="54" y="0"/>
                  <a:pt x="80" y="0"/>
                  <a:pt x="101" y="7"/>
                </a:cubicBezTo>
                <a:cubicBezTo>
                  <a:pt x="106" y="9"/>
                  <a:pt x="112" y="12"/>
                  <a:pt x="115" y="17"/>
                </a:cubicBezTo>
                <a:cubicBezTo>
                  <a:pt x="115" y="35"/>
                  <a:pt x="114" y="54"/>
                  <a:pt x="106" y="69"/>
                </a:cubicBezTo>
                <a:cubicBezTo>
                  <a:pt x="106" y="69"/>
                  <a:pt x="106" y="69"/>
                  <a:pt x="106" y="69"/>
                </a:cubicBezTo>
                <a:cubicBezTo>
                  <a:pt x="99" y="81"/>
                  <a:pt x="87" y="90"/>
                  <a:pt x="72" y="94"/>
                </a:cubicBezTo>
                <a:cubicBezTo>
                  <a:pt x="57" y="98"/>
                  <a:pt x="42" y="97"/>
                  <a:pt x="30" y="91"/>
                </a:cubicBezTo>
                <a:cubicBezTo>
                  <a:pt x="19" y="85"/>
                  <a:pt x="10" y="74"/>
                  <a:pt x="4" y="57"/>
                </a:cubicBezTo>
                <a:cubicBezTo>
                  <a:pt x="2" y="51"/>
                  <a:pt x="0" y="45"/>
                  <a:pt x="0" y="39"/>
                </a:cubicBezTo>
                <a:cubicBezTo>
                  <a:pt x="0" y="40"/>
                  <a:pt x="0" y="40"/>
                  <a:pt x="0" y="40"/>
                </a:cubicBezTo>
                <a:cubicBezTo>
                  <a:pt x="0" y="34"/>
                  <a:pt x="0" y="34"/>
                  <a:pt x="0"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257"/>
          <p:cNvSpPr>
            <a:spLocks/>
          </p:cNvSpPr>
          <p:nvPr/>
        </p:nvSpPr>
        <p:spPr bwMode="auto">
          <a:xfrm>
            <a:off x="3349267" y="2731220"/>
            <a:ext cx="100013" cy="55563"/>
          </a:xfrm>
          <a:custGeom>
            <a:avLst/>
            <a:gdLst>
              <a:gd name="T0" fmla="*/ 230 w 253"/>
              <a:gd name="T1" fmla="*/ 119 h 141"/>
              <a:gd name="T2" fmla="*/ 190 w 253"/>
              <a:gd name="T3" fmla="*/ 115 h 141"/>
              <a:gd name="T4" fmla="*/ 152 w 253"/>
              <a:gd name="T5" fmla="*/ 119 h 141"/>
              <a:gd name="T6" fmla="*/ 117 w 253"/>
              <a:gd name="T7" fmla="*/ 133 h 141"/>
              <a:gd name="T8" fmla="*/ 91 w 253"/>
              <a:gd name="T9" fmla="*/ 141 h 141"/>
              <a:gd name="T10" fmla="*/ 66 w 253"/>
              <a:gd name="T11" fmla="*/ 133 h 141"/>
              <a:gd name="T12" fmla="*/ 30 w 253"/>
              <a:gd name="T13" fmla="*/ 119 h 141"/>
              <a:gd name="T14" fmla="*/ 0 w 253"/>
              <a:gd name="T15" fmla="*/ 116 h 141"/>
              <a:gd name="T16" fmla="*/ 12 w 253"/>
              <a:gd name="T17" fmla="*/ 112 h 141"/>
              <a:gd name="T18" fmla="*/ 80 w 253"/>
              <a:gd name="T19" fmla="*/ 68 h 141"/>
              <a:gd name="T20" fmla="*/ 91 w 253"/>
              <a:gd name="T21" fmla="*/ 57 h 141"/>
              <a:gd name="T22" fmla="*/ 114 w 253"/>
              <a:gd name="T23" fmla="*/ 33 h 141"/>
              <a:gd name="T24" fmla="*/ 141 w 253"/>
              <a:gd name="T25" fmla="*/ 0 h 141"/>
              <a:gd name="T26" fmla="*/ 155 w 253"/>
              <a:gd name="T27" fmla="*/ 8 h 141"/>
              <a:gd name="T28" fmla="*/ 242 w 253"/>
              <a:gd name="T29" fmla="*/ 81 h 141"/>
              <a:gd name="T30" fmla="*/ 253 w 253"/>
              <a:gd name="T31" fmla="*/ 123 h 141"/>
              <a:gd name="T32" fmla="*/ 249 w 253"/>
              <a:gd name="T33" fmla="*/ 122 h 141"/>
              <a:gd name="T34" fmla="*/ 230 w 253"/>
              <a:gd name="T35" fmla="*/ 1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141">
                <a:moveTo>
                  <a:pt x="230" y="119"/>
                </a:moveTo>
                <a:cubicBezTo>
                  <a:pt x="215" y="117"/>
                  <a:pt x="202" y="115"/>
                  <a:pt x="190" y="115"/>
                </a:cubicBezTo>
                <a:cubicBezTo>
                  <a:pt x="177" y="115"/>
                  <a:pt x="164" y="117"/>
                  <a:pt x="152" y="119"/>
                </a:cubicBezTo>
                <a:cubicBezTo>
                  <a:pt x="139" y="122"/>
                  <a:pt x="127" y="127"/>
                  <a:pt x="117" y="133"/>
                </a:cubicBezTo>
                <a:cubicBezTo>
                  <a:pt x="109" y="137"/>
                  <a:pt x="100" y="141"/>
                  <a:pt x="91" y="141"/>
                </a:cubicBezTo>
                <a:cubicBezTo>
                  <a:pt x="83" y="141"/>
                  <a:pt x="74" y="137"/>
                  <a:pt x="66" y="133"/>
                </a:cubicBezTo>
                <a:cubicBezTo>
                  <a:pt x="55" y="127"/>
                  <a:pt x="43" y="122"/>
                  <a:pt x="30" y="119"/>
                </a:cubicBezTo>
                <a:cubicBezTo>
                  <a:pt x="21" y="117"/>
                  <a:pt x="10" y="116"/>
                  <a:pt x="0" y="116"/>
                </a:cubicBezTo>
                <a:cubicBezTo>
                  <a:pt x="4" y="115"/>
                  <a:pt x="8" y="114"/>
                  <a:pt x="12" y="112"/>
                </a:cubicBezTo>
                <a:cubicBezTo>
                  <a:pt x="37" y="101"/>
                  <a:pt x="60" y="86"/>
                  <a:pt x="80" y="68"/>
                </a:cubicBezTo>
                <a:cubicBezTo>
                  <a:pt x="84" y="64"/>
                  <a:pt x="88" y="61"/>
                  <a:pt x="91" y="57"/>
                </a:cubicBezTo>
                <a:cubicBezTo>
                  <a:pt x="99" y="50"/>
                  <a:pt x="107" y="42"/>
                  <a:pt x="114" y="33"/>
                </a:cubicBezTo>
                <a:cubicBezTo>
                  <a:pt x="122" y="24"/>
                  <a:pt x="132" y="12"/>
                  <a:pt x="141" y="0"/>
                </a:cubicBezTo>
                <a:cubicBezTo>
                  <a:pt x="146" y="3"/>
                  <a:pt x="151" y="6"/>
                  <a:pt x="155" y="8"/>
                </a:cubicBezTo>
                <a:cubicBezTo>
                  <a:pt x="191" y="29"/>
                  <a:pt x="229" y="41"/>
                  <a:pt x="242" y="81"/>
                </a:cubicBezTo>
                <a:cubicBezTo>
                  <a:pt x="247" y="96"/>
                  <a:pt x="251" y="110"/>
                  <a:pt x="253" y="123"/>
                </a:cubicBezTo>
                <a:cubicBezTo>
                  <a:pt x="251" y="123"/>
                  <a:pt x="250" y="123"/>
                  <a:pt x="249" y="122"/>
                </a:cubicBezTo>
                <a:cubicBezTo>
                  <a:pt x="242" y="121"/>
                  <a:pt x="236" y="120"/>
                  <a:pt x="230"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258"/>
          <p:cNvSpPr>
            <a:spLocks/>
          </p:cNvSpPr>
          <p:nvPr/>
        </p:nvSpPr>
        <p:spPr bwMode="auto">
          <a:xfrm>
            <a:off x="3320692" y="2767733"/>
            <a:ext cx="25400" cy="12700"/>
          </a:xfrm>
          <a:custGeom>
            <a:avLst/>
            <a:gdLst>
              <a:gd name="T0" fmla="*/ 1 w 64"/>
              <a:gd name="T1" fmla="*/ 0 h 30"/>
              <a:gd name="T2" fmla="*/ 27 w 64"/>
              <a:gd name="T3" fmla="*/ 12 h 30"/>
              <a:gd name="T4" fmla="*/ 64 w 64"/>
              <a:gd name="T5" fmla="*/ 15 h 30"/>
              <a:gd name="T6" fmla="*/ 46 w 64"/>
              <a:gd name="T7" fmla="*/ 23 h 30"/>
              <a:gd name="T8" fmla="*/ 24 w 64"/>
              <a:gd name="T9" fmla="*/ 26 h 30"/>
              <a:gd name="T10" fmla="*/ 5 w 64"/>
              <a:gd name="T11" fmla="*/ 29 h 30"/>
              <a:gd name="T12" fmla="*/ 0 w 64"/>
              <a:gd name="T13" fmla="*/ 30 h 30"/>
              <a:gd name="T14" fmla="*/ 1 w 64"/>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0">
                <a:moveTo>
                  <a:pt x="1" y="0"/>
                </a:moveTo>
                <a:cubicBezTo>
                  <a:pt x="9" y="6"/>
                  <a:pt x="20" y="10"/>
                  <a:pt x="27" y="12"/>
                </a:cubicBezTo>
                <a:cubicBezTo>
                  <a:pt x="39" y="16"/>
                  <a:pt x="52" y="16"/>
                  <a:pt x="64" y="15"/>
                </a:cubicBezTo>
                <a:cubicBezTo>
                  <a:pt x="58" y="19"/>
                  <a:pt x="52" y="21"/>
                  <a:pt x="46" y="23"/>
                </a:cubicBezTo>
                <a:cubicBezTo>
                  <a:pt x="39" y="24"/>
                  <a:pt x="32" y="25"/>
                  <a:pt x="24" y="26"/>
                </a:cubicBezTo>
                <a:cubicBezTo>
                  <a:pt x="17" y="27"/>
                  <a:pt x="11" y="28"/>
                  <a:pt x="5" y="29"/>
                </a:cubicBezTo>
                <a:cubicBezTo>
                  <a:pt x="3" y="30"/>
                  <a:pt x="2" y="30"/>
                  <a:pt x="0" y="30"/>
                </a:cubicBezTo>
                <a:cubicBezTo>
                  <a:pt x="0" y="21"/>
                  <a:pt x="0" y="1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259"/>
          <p:cNvSpPr>
            <a:spLocks/>
          </p:cNvSpPr>
          <p:nvPr/>
        </p:nvSpPr>
        <p:spPr bwMode="auto">
          <a:xfrm>
            <a:off x="3328629" y="2783608"/>
            <a:ext cx="46038" cy="38100"/>
          </a:xfrm>
          <a:custGeom>
            <a:avLst/>
            <a:gdLst>
              <a:gd name="T0" fmla="*/ 1 w 117"/>
              <a:gd name="T1" fmla="*/ 27 h 96"/>
              <a:gd name="T2" fmla="*/ 1 w 117"/>
              <a:gd name="T3" fmla="*/ 22 h 96"/>
              <a:gd name="T4" fmla="*/ 17 w 117"/>
              <a:gd name="T5" fmla="*/ 6 h 96"/>
              <a:gd name="T6" fmla="*/ 59 w 117"/>
              <a:gd name="T7" fmla="*/ 1 h 96"/>
              <a:gd name="T8" fmla="*/ 72 w 117"/>
              <a:gd name="T9" fmla="*/ 3 h 96"/>
              <a:gd name="T10" fmla="*/ 74 w 117"/>
              <a:gd name="T11" fmla="*/ 3 h 96"/>
              <a:gd name="T12" fmla="*/ 88 w 117"/>
              <a:gd name="T13" fmla="*/ 6 h 96"/>
              <a:gd name="T14" fmla="*/ 113 w 117"/>
              <a:gd name="T15" fmla="*/ 20 h 96"/>
              <a:gd name="T16" fmla="*/ 116 w 117"/>
              <a:gd name="T17" fmla="*/ 25 h 96"/>
              <a:gd name="T18" fmla="*/ 111 w 117"/>
              <a:gd name="T19" fmla="*/ 56 h 96"/>
              <a:gd name="T20" fmla="*/ 85 w 117"/>
              <a:gd name="T21" fmla="*/ 90 h 96"/>
              <a:gd name="T22" fmla="*/ 43 w 117"/>
              <a:gd name="T23" fmla="*/ 93 h 96"/>
              <a:gd name="T24" fmla="*/ 9 w 117"/>
              <a:gd name="T25" fmla="*/ 68 h 96"/>
              <a:gd name="T26" fmla="*/ 0 w 117"/>
              <a:gd name="T27" fmla="*/ 27 h 96"/>
              <a:gd name="T28" fmla="*/ 1 w 117"/>
              <a:gd name="T29"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6">
                <a:moveTo>
                  <a:pt x="1" y="27"/>
                </a:moveTo>
                <a:cubicBezTo>
                  <a:pt x="1" y="22"/>
                  <a:pt x="1" y="22"/>
                  <a:pt x="1" y="22"/>
                </a:cubicBezTo>
                <a:cubicBezTo>
                  <a:pt x="1" y="15"/>
                  <a:pt x="9" y="9"/>
                  <a:pt x="17" y="6"/>
                </a:cubicBezTo>
                <a:cubicBezTo>
                  <a:pt x="29" y="2"/>
                  <a:pt x="44" y="0"/>
                  <a:pt x="59" y="1"/>
                </a:cubicBezTo>
                <a:cubicBezTo>
                  <a:pt x="63" y="2"/>
                  <a:pt x="68" y="2"/>
                  <a:pt x="72" y="3"/>
                </a:cubicBezTo>
                <a:cubicBezTo>
                  <a:pt x="74" y="3"/>
                  <a:pt x="74" y="3"/>
                  <a:pt x="74" y="3"/>
                </a:cubicBezTo>
                <a:cubicBezTo>
                  <a:pt x="78" y="4"/>
                  <a:pt x="83" y="5"/>
                  <a:pt x="88" y="6"/>
                </a:cubicBezTo>
                <a:cubicBezTo>
                  <a:pt x="97" y="9"/>
                  <a:pt x="107" y="12"/>
                  <a:pt x="113" y="20"/>
                </a:cubicBezTo>
                <a:cubicBezTo>
                  <a:pt x="114" y="21"/>
                  <a:pt x="115" y="23"/>
                  <a:pt x="116" y="25"/>
                </a:cubicBezTo>
                <a:cubicBezTo>
                  <a:pt x="117" y="35"/>
                  <a:pt x="115" y="45"/>
                  <a:pt x="111" y="56"/>
                </a:cubicBezTo>
                <a:cubicBezTo>
                  <a:pt x="105" y="73"/>
                  <a:pt x="96" y="84"/>
                  <a:pt x="85" y="90"/>
                </a:cubicBezTo>
                <a:cubicBezTo>
                  <a:pt x="73" y="96"/>
                  <a:pt x="58" y="96"/>
                  <a:pt x="43" y="93"/>
                </a:cubicBezTo>
                <a:cubicBezTo>
                  <a:pt x="28" y="89"/>
                  <a:pt x="16" y="80"/>
                  <a:pt x="9" y="68"/>
                </a:cubicBezTo>
                <a:cubicBezTo>
                  <a:pt x="2" y="56"/>
                  <a:pt x="1" y="41"/>
                  <a:pt x="0" y="27"/>
                </a:cubicBezTo>
                <a:lnTo>
                  <a:pt x="1"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260"/>
          <p:cNvSpPr>
            <a:spLocks/>
          </p:cNvSpPr>
          <p:nvPr/>
        </p:nvSpPr>
        <p:spPr bwMode="auto">
          <a:xfrm>
            <a:off x="3322279" y="2791545"/>
            <a:ext cx="127000" cy="100013"/>
          </a:xfrm>
          <a:custGeom>
            <a:avLst/>
            <a:gdLst>
              <a:gd name="T0" fmla="*/ 18 w 321"/>
              <a:gd name="T1" fmla="*/ 97 h 251"/>
              <a:gd name="T2" fmla="*/ 0 w 321"/>
              <a:gd name="T3" fmla="*/ 0 h 251"/>
              <a:gd name="T4" fmla="*/ 7 w 321"/>
              <a:gd name="T5" fmla="*/ 2 h 251"/>
              <a:gd name="T6" fmla="*/ 17 w 321"/>
              <a:gd name="T7" fmla="*/ 51 h 251"/>
              <a:gd name="T8" fmla="*/ 57 w 321"/>
              <a:gd name="T9" fmla="*/ 81 h 251"/>
              <a:gd name="T10" fmla="*/ 106 w 321"/>
              <a:gd name="T11" fmla="*/ 77 h 251"/>
              <a:gd name="T12" fmla="*/ 138 w 321"/>
              <a:gd name="T13" fmla="*/ 38 h 251"/>
              <a:gd name="T14" fmla="*/ 143 w 321"/>
              <a:gd name="T15" fmla="*/ 15 h 251"/>
              <a:gd name="T16" fmla="*/ 146 w 321"/>
              <a:gd name="T17" fmla="*/ 15 h 251"/>
              <a:gd name="T18" fmla="*/ 148 w 321"/>
              <a:gd name="T19" fmla="*/ 16 h 251"/>
              <a:gd name="T20" fmla="*/ 150 w 321"/>
              <a:gd name="T21" fmla="*/ 14 h 251"/>
              <a:gd name="T22" fmla="*/ 160 w 321"/>
              <a:gd name="T23" fmla="*/ 10 h 251"/>
              <a:gd name="T24" fmla="*/ 171 w 321"/>
              <a:gd name="T25" fmla="*/ 14 h 251"/>
              <a:gd name="T26" fmla="*/ 172 w 321"/>
              <a:gd name="T27" fmla="*/ 16 h 251"/>
              <a:gd name="T28" fmla="*/ 175 w 321"/>
              <a:gd name="T29" fmla="*/ 15 h 251"/>
              <a:gd name="T30" fmla="*/ 175 w 321"/>
              <a:gd name="T31" fmla="*/ 15 h 251"/>
              <a:gd name="T32" fmla="*/ 180 w 321"/>
              <a:gd name="T33" fmla="*/ 38 h 251"/>
              <a:gd name="T34" fmla="*/ 212 w 321"/>
              <a:gd name="T35" fmla="*/ 77 h 251"/>
              <a:gd name="T36" fmla="*/ 240 w 321"/>
              <a:gd name="T37" fmla="*/ 83 h 251"/>
              <a:gd name="T38" fmla="*/ 261 w 321"/>
              <a:gd name="T39" fmla="*/ 81 h 251"/>
              <a:gd name="T40" fmla="*/ 301 w 321"/>
              <a:gd name="T41" fmla="*/ 51 h 251"/>
              <a:gd name="T42" fmla="*/ 311 w 321"/>
              <a:gd name="T43" fmla="*/ 3 h 251"/>
              <a:gd name="T44" fmla="*/ 321 w 321"/>
              <a:gd name="T45" fmla="*/ 0 h 251"/>
              <a:gd name="T46" fmla="*/ 304 w 321"/>
              <a:gd name="T47" fmla="*/ 94 h 251"/>
              <a:gd name="T48" fmla="*/ 304 w 321"/>
              <a:gd name="T49" fmla="*/ 95 h 251"/>
              <a:gd name="T50" fmla="*/ 162 w 321"/>
              <a:gd name="T51" fmla="*/ 248 h 251"/>
              <a:gd name="T52" fmla="*/ 162 w 321"/>
              <a:gd name="T53" fmla="*/ 248 h 251"/>
              <a:gd name="T54" fmla="*/ 161 w 321"/>
              <a:gd name="T55" fmla="*/ 248 h 251"/>
              <a:gd name="T56" fmla="*/ 19 w 321"/>
              <a:gd name="T57" fmla="*/ 97 h 251"/>
              <a:gd name="T58" fmla="*/ 18 w 321"/>
              <a:gd name="T59" fmla="*/ 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1" h="251">
                <a:moveTo>
                  <a:pt x="18" y="97"/>
                </a:moveTo>
                <a:cubicBezTo>
                  <a:pt x="18" y="96"/>
                  <a:pt x="4" y="65"/>
                  <a:pt x="0" y="0"/>
                </a:cubicBezTo>
                <a:cubicBezTo>
                  <a:pt x="2" y="1"/>
                  <a:pt x="5" y="1"/>
                  <a:pt x="7" y="2"/>
                </a:cubicBezTo>
                <a:cubicBezTo>
                  <a:pt x="7" y="19"/>
                  <a:pt x="9" y="36"/>
                  <a:pt x="17" y="51"/>
                </a:cubicBezTo>
                <a:cubicBezTo>
                  <a:pt x="26" y="66"/>
                  <a:pt x="39" y="76"/>
                  <a:pt x="57" y="81"/>
                </a:cubicBezTo>
                <a:cubicBezTo>
                  <a:pt x="75" y="85"/>
                  <a:pt x="93" y="84"/>
                  <a:pt x="106" y="77"/>
                </a:cubicBezTo>
                <a:cubicBezTo>
                  <a:pt x="120" y="70"/>
                  <a:pt x="131" y="58"/>
                  <a:pt x="138" y="38"/>
                </a:cubicBezTo>
                <a:cubicBezTo>
                  <a:pt x="141" y="30"/>
                  <a:pt x="142" y="23"/>
                  <a:pt x="143" y="15"/>
                </a:cubicBezTo>
                <a:cubicBezTo>
                  <a:pt x="144" y="15"/>
                  <a:pt x="145" y="15"/>
                  <a:pt x="146" y="15"/>
                </a:cubicBezTo>
                <a:cubicBezTo>
                  <a:pt x="148" y="16"/>
                  <a:pt x="148" y="16"/>
                  <a:pt x="148" y="16"/>
                </a:cubicBezTo>
                <a:cubicBezTo>
                  <a:pt x="150" y="14"/>
                  <a:pt x="150" y="14"/>
                  <a:pt x="150" y="14"/>
                </a:cubicBezTo>
                <a:cubicBezTo>
                  <a:pt x="151" y="12"/>
                  <a:pt x="155" y="10"/>
                  <a:pt x="160" y="10"/>
                </a:cubicBezTo>
                <a:cubicBezTo>
                  <a:pt x="165" y="10"/>
                  <a:pt x="169" y="12"/>
                  <a:pt x="171" y="14"/>
                </a:cubicBezTo>
                <a:cubicBezTo>
                  <a:pt x="172" y="16"/>
                  <a:pt x="172" y="16"/>
                  <a:pt x="172" y="16"/>
                </a:cubicBezTo>
                <a:cubicBezTo>
                  <a:pt x="175" y="15"/>
                  <a:pt x="175" y="15"/>
                  <a:pt x="175" y="15"/>
                </a:cubicBezTo>
                <a:cubicBezTo>
                  <a:pt x="175" y="15"/>
                  <a:pt x="175" y="15"/>
                  <a:pt x="175" y="15"/>
                </a:cubicBezTo>
                <a:cubicBezTo>
                  <a:pt x="176" y="23"/>
                  <a:pt x="177" y="30"/>
                  <a:pt x="180" y="38"/>
                </a:cubicBezTo>
                <a:cubicBezTo>
                  <a:pt x="187" y="58"/>
                  <a:pt x="198" y="70"/>
                  <a:pt x="212" y="77"/>
                </a:cubicBezTo>
                <a:cubicBezTo>
                  <a:pt x="220" y="81"/>
                  <a:pt x="229" y="83"/>
                  <a:pt x="240" y="83"/>
                </a:cubicBezTo>
                <a:cubicBezTo>
                  <a:pt x="247" y="83"/>
                  <a:pt x="254" y="82"/>
                  <a:pt x="261" y="81"/>
                </a:cubicBezTo>
                <a:cubicBezTo>
                  <a:pt x="279" y="76"/>
                  <a:pt x="292" y="66"/>
                  <a:pt x="301" y="51"/>
                </a:cubicBezTo>
                <a:cubicBezTo>
                  <a:pt x="309" y="36"/>
                  <a:pt x="311" y="19"/>
                  <a:pt x="311" y="3"/>
                </a:cubicBezTo>
                <a:cubicBezTo>
                  <a:pt x="314" y="2"/>
                  <a:pt x="318" y="1"/>
                  <a:pt x="321" y="0"/>
                </a:cubicBezTo>
                <a:cubicBezTo>
                  <a:pt x="317" y="63"/>
                  <a:pt x="304" y="94"/>
                  <a:pt x="304" y="94"/>
                </a:cubicBezTo>
                <a:cubicBezTo>
                  <a:pt x="304" y="95"/>
                  <a:pt x="304" y="95"/>
                  <a:pt x="304" y="95"/>
                </a:cubicBezTo>
                <a:cubicBezTo>
                  <a:pt x="250" y="248"/>
                  <a:pt x="166" y="248"/>
                  <a:pt x="162" y="248"/>
                </a:cubicBezTo>
                <a:cubicBezTo>
                  <a:pt x="162" y="248"/>
                  <a:pt x="162" y="248"/>
                  <a:pt x="162" y="248"/>
                </a:cubicBezTo>
                <a:cubicBezTo>
                  <a:pt x="161" y="248"/>
                  <a:pt x="161" y="248"/>
                  <a:pt x="161" y="248"/>
                </a:cubicBezTo>
                <a:cubicBezTo>
                  <a:pt x="161" y="248"/>
                  <a:pt x="75" y="251"/>
                  <a:pt x="19" y="97"/>
                </a:cubicBezTo>
                <a:cubicBezTo>
                  <a:pt x="18" y="97"/>
                  <a:pt x="18" y="97"/>
                  <a:pt x="18" y="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261"/>
          <p:cNvSpPr>
            <a:spLocks noEditPoints="1"/>
          </p:cNvSpPr>
          <p:nvPr/>
        </p:nvSpPr>
        <p:spPr bwMode="auto">
          <a:xfrm>
            <a:off x="3230204" y="2669308"/>
            <a:ext cx="309563" cy="357188"/>
          </a:xfrm>
          <a:custGeom>
            <a:avLst/>
            <a:gdLst>
              <a:gd name="T0" fmla="*/ 603 w 781"/>
              <a:gd name="T1" fmla="*/ 627 h 898"/>
              <a:gd name="T2" fmla="*/ 555 w 781"/>
              <a:gd name="T3" fmla="*/ 410 h 898"/>
              <a:gd name="T4" fmla="*/ 581 w 781"/>
              <a:gd name="T5" fmla="*/ 350 h 898"/>
              <a:gd name="T6" fmla="*/ 611 w 781"/>
              <a:gd name="T7" fmla="*/ 271 h 898"/>
              <a:gd name="T8" fmla="*/ 602 w 781"/>
              <a:gd name="T9" fmla="*/ 174 h 898"/>
              <a:gd name="T10" fmla="*/ 537 w 781"/>
              <a:gd name="T11" fmla="*/ 68 h 898"/>
              <a:gd name="T12" fmla="*/ 431 w 781"/>
              <a:gd name="T13" fmla="*/ 7 h 898"/>
              <a:gd name="T14" fmla="*/ 397 w 781"/>
              <a:gd name="T15" fmla="*/ 6 h 898"/>
              <a:gd name="T16" fmla="*/ 387 w 781"/>
              <a:gd name="T17" fmla="*/ 14 h 898"/>
              <a:gd name="T18" fmla="*/ 244 w 781"/>
              <a:gd name="T19" fmla="*/ 69 h 898"/>
              <a:gd name="T20" fmla="*/ 163 w 781"/>
              <a:gd name="T21" fmla="*/ 327 h 898"/>
              <a:gd name="T22" fmla="*/ 217 w 781"/>
              <a:gd name="T23" fmla="*/ 404 h 898"/>
              <a:gd name="T24" fmla="*/ 204 w 781"/>
              <a:gd name="T25" fmla="*/ 360 h 898"/>
              <a:gd name="T26" fmla="*/ 291 w 781"/>
              <a:gd name="T27" fmla="*/ 524 h 898"/>
              <a:gd name="T28" fmla="*/ 177 w 781"/>
              <a:gd name="T29" fmla="*/ 627 h 898"/>
              <a:gd name="T30" fmla="*/ 0 w 781"/>
              <a:gd name="T31" fmla="*/ 898 h 898"/>
              <a:gd name="T32" fmla="*/ 416 w 781"/>
              <a:gd name="T33" fmla="*/ 318 h 898"/>
              <a:gd name="T34" fmla="*/ 517 w 781"/>
              <a:gd name="T35" fmla="*/ 291 h 898"/>
              <a:gd name="T36" fmla="*/ 522 w 781"/>
              <a:gd name="T37" fmla="*/ 353 h 898"/>
              <a:gd name="T38" fmla="*/ 420 w 781"/>
              <a:gd name="T39" fmla="*/ 341 h 898"/>
              <a:gd name="T40" fmla="*/ 416 w 781"/>
              <a:gd name="T41" fmla="*/ 318 h 898"/>
              <a:gd name="T42" fmla="*/ 451 w 781"/>
              <a:gd name="T43" fmla="*/ 274 h 898"/>
              <a:gd name="T44" fmla="*/ 365 w 781"/>
              <a:gd name="T45" fmla="*/ 288 h 898"/>
              <a:gd name="T46" fmla="*/ 311 w 781"/>
              <a:gd name="T47" fmla="*/ 267 h 898"/>
              <a:gd name="T48" fmla="*/ 413 w 781"/>
              <a:gd name="T49" fmla="*/ 188 h 898"/>
              <a:gd name="T50" fmla="*/ 541 w 781"/>
              <a:gd name="T51" fmla="*/ 236 h 898"/>
              <a:gd name="T52" fmla="*/ 529 w 781"/>
              <a:gd name="T53" fmla="*/ 274 h 898"/>
              <a:gd name="T54" fmla="*/ 292 w 781"/>
              <a:gd name="T55" fmla="*/ 263 h 898"/>
              <a:gd name="T56" fmla="*/ 233 w 781"/>
              <a:gd name="T57" fmla="*/ 277 h 898"/>
              <a:gd name="T58" fmla="*/ 248 w 781"/>
              <a:gd name="T59" fmla="*/ 312 h 898"/>
              <a:gd name="T60" fmla="*/ 306 w 781"/>
              <a:gd name="T61" fmla="*/ 286 h 898"/>
              <a:gd name="T62" fmla="*/ 335 w 781"/>
              <a:gd name="T63" fmla="*/ 291 h 898"/>
              <a:gd name="T64" fmla="*/ 358 w 781"/>
              <a:gd name="T65" fmla="*/ 341 h 898"/>
              <a:gd name="T66" fmla="*/ 256 w 781"/>
              <a:gd name="T67" fmla="*/ 353 h 898"/>
              <a:gd name="T68" fmla="*/ 248 w 781"/>
              <a:gd name="T69" fmla="*/ 404 h 898"/>
              <a:gd name="T70" fmla="*/ 247 w 781"/>
              <a:gd name="T71" fmla="*/ 358 h 898"/>
              <a:gd name="T72" fmla="*/ 368 w 781"/>
              <a:gd name="T73" fmla="*/ 345 h 898"/>
              <a:gd name="T74" fmla="*/ 378 w 781"/>
              <a:gd name="T75" fmla="*/ 323 h 898"/>
              <a:gd name="T76" fmla="*/ 401 w 781"/>
              <a:gd name="T77" fmla="*/ 321 h 898"/>
              <a:gd name="T78" fmla="*/ 405 w 781"/>
              <a:gd name="T79" fmla="*/ 322 h 898"/>
              <a:gd name="T80" fmla="*/ 470 w 781"/>
              <a:gd name="T81" fmla="*/ 390 h 898"/>
              <a:gd name="T82" fmla="*/ 541 w 781"/>
              <a:gd name="T83" fmla="*/ 310 h 898"/>
              <a:gd name="T84" fmla="*/ 534 w 781"/>
              <a:gd name="T85" fmla="*/ 402 h 898"/>
              <a:gd name="T86" fmla="*/ 391 w 781"/>
              <a:gd name="T87" fmla="*/ 55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1" h="898">
                <a:moveTo>
                  <a:pt x="712" y="639"/>
                </a:moveTo>
                <a:cubicBezTo>
                  <a:pt x="625" y="614"/>
                  <a:pt x="625" y="614"/>
                  <a:pt x="625" y="614"/>
                </a:cubicBezTo>
                <a:cubicBezTo>
                  <a:pt x="603" y="627"/>
                  <a:pt x="603" y="627"/>
                  <a:pt x="603" y="627"/>
                </a:cubicBezTo>
                <a:cubicBezTo>
                  <a:pt x="521" y="599"/>
                  <a:pt x="521" y="599"/>
                  <a:pt x="521" y="599"/>
                </a:cubicBezTo>
                <a:cubicBezTo>
                  <a:pt x="514" y="591"/>
                  <a:pt x="488" y="557"/>
                  <a:pt x="490" y="526"/>
                </a:cubicBezTo>
                <a:cubicBezTo>
                  <a:pt x="513" y="501"/>
                  <a:pt x="536" y="465"/>
                  <a:pt x="555" y="410"/>
                </a:cubicBezTo>
                <a:cubicBezTo>
                  <a:pt x="556" y="408"/>
                  <a:pt x="560" y="399"/>
                  <a:pt x="564" y="383"/>
                </a:cubicBezTo>
                <a:cubicBezTo>
                  <a:pt x="569" y="376"/>
                  <a:pt x="573" y="368"/>
                  <a:pt x="576" y="360"/>
                </a:cubicBezTo>
                <a:cubicBezTo>
                  <a:pt x="578" y="357"/>
                  <a:pt x="579" y="353"/>
                  <a:pt x="581" y="350"/>
                </a:cubicBezTo>
                <a:cubicBezTo>
                  <a:pt x="576" y="368"/>
                  <a:pt x="570" y="386"/>
                  <a:pt x="563" y="404"/>
                </a:cubicBezTo>
                <a:cubicBezTo>
                  <a:pt x="564" y="404"/>
                  <a:pt x="564" y="404"/>
                  <a:pt x="564" y="404"/>
                </a:cubicBezTo>
                <a:cubicBezTo>
                  <a:pt x="594" y="367"/>
                  <a:pt x="609" y="319"/>
                  <a:pt x="611" y="271"/>
                </a:cubicBezTo>
                <a:cubicBezTo>
                  <a:pt x="614" y="289"/>
                  <a:pt x="616" y="308"/>
                  <a:pt x="616" y="327"/>
                </a:cubicBezTo>
                <a:cubicBezTo>
                  <a:pt x="616" y="327"/>
                  <a:pt x="617" y="328"/>
                  <a:pt x="617" y="327"/>
                </a:cubicBezTo>
                <a:cubicBezTo>
                  <a:pt x="628" y="275"/>
                  <a:pt x="623" y="223"/>
                  <a:pt x="602" y="174"/>
                </a:cubicBezTo>
                <a:cubicBezTo>
                  <a:pt x="596" y="158"/>
                  <a:pt x="588" y="143"/>
                  <a:pt x="579" y="129"/>
                </a:cubicBezTo>
                <a:cubicBezTo>
                  <a:pt x="569" y="106"/>
                  <a:pt x="555" y="86"/>
                  <a:pt x="537" y="69"/>
                </a:cubicBezTo>
                <a:cubicBezTo>
                  <a:pt x="537" y="68"/>
                  <a:pt x="537" y="68"/>
                  <a:pt x="537" y="68"/>
                </a:cubicBezTo>
                <a:cubicBezTo>
                  <a:pt x="523" y="52"/>
                  <a:pt x="505" y="39"/>
                  <a:pt x="484" y="31"/>
                </a:cubicBezTo>
                <a:cubicBezTo>
                  <a:pt x="464" y="24"/>
                  <a:pt x="443" y="18"/>
                  <a:pt x="421" y="16"/>
                </a:cubicBezTo>
                <a:cubicBezTo>
                  <a:pt x="424" y="13"/>
                  <a:pt x="427" y="10"/>
                  <a:pt x="431" y="7"/>
                </a:cubicBezTo>
                <a:cubicBezTo>
                  <a:pt x="431" y="7"/>
                  <a:pt x="431" y="6"/>
                  <a:pt x="430" y="5"/>
                </a:cubicBezTo>
                <a:cubicBezTo>
                  <a:pt x="422" y="3"/>
                  <a:pt x="411" y="6"/>
                  <a:pt x="404" y="13"/>
                </a:cubicBezTo>
                <a:cubicBezTo>
                  <a:pt x="401" y="10"/>
                  <a:pt x="399" y="8"/>
                  <a:pt x="397" y="6"/>
                </a:cubicBezTo>
                <a:cubicBezTo>
                  <a:pt x="391" y="2"/>
                  <a:pt x="386" y="2"/>
                  <a:pt x="379" y="0"/>
                </a:cubicBezTo>
                <a:cubicBezTo>
                  <a:pt x="378" y="0"/>
                  <a:pt x="378" y="1"/>
                  <a:pt x="378" y="1"/>
                </a:cubicBezTo>
                <a:cubicBezTo>
                  <a:pt x="382" y="5"/>
                  <a:pt x="384" y="10"/>
                  <a:pt x="387" y="14"/>
                </a:cubicBezTo>
                <a:cubicBezTo>
                  <a:pt x="356" y="14"/>
                  <a:pt x="324" y="21"/>
                  <a:pt x="296" y="31"/>
                </a:cubicBezTo>
                <a:cubicBezTo>
                  <a:pt x="275" y="39"/>
                  <a:pt x="258" y="52"/>
                  <a:pt x="244" y="68"/>
                </a:cubicBezTo>
                <a:cubicBezTo>
                  <a:pt x="244" y="69"/>
                  <a:pt x="244" y="69"/>
                  <a:pt x="244" y="69"/>
                </a:cubicBezTo>
                <a:cubicBezTo>
                  <a:pt x="225" y="86"/>
                  <a:pt x="212" y="106"/>
                  <a:pt x="201" y="129"/>
                </a:cubicBezTo>
                <a:cubicBezTo>
                  <a:pt x="192" y="143"/>
                  <a:pt x="185" y="158"/>
                  <a:pt x="178" y="174"/>
                </a:cubicBezTo>
                <a:cubicBezTo>
                  <a:pt x="158" y="223"/>
                  <a:pt x="152" y="275"/>
                  <a:pt x="163" y="327"/>
                </a:cubicBezTo>
                <a:cubicBezTo>
                  <a:pt x="163" y="328"/>
                  <a:pt x="164" y="327"/>
                  <a:pt x="164" y="327"/>
                </a:cubicBezTo>
                <a:cubicBezTo>
                  <a:pt x="164" y="308"/>
                  <a:pt x="166" y="289"/>
                  <a:pt x="169" y="271"/>
                </a:cubicBezTo>
                <a:cubicBezTo>
                  <a:pt x="171" y="319"/>
                  <a:pt x="186" y="367"/>
                  <a:pt x="217" y="404"/>
                </a:cubicBezTo>
                <a:cubicBezTo>
                  <a:pt x="217" y="404"/>
                  <a:pt x="217" y="404"/>
                  <a:pt x="217" y="404"/>
                </a:cubicBezTo>
                <a:cubicBezTo>
                  <a:pt x="210" y="386"/>
                  <a:pt x="204" y="368"/>
                  <a:pt x="200" y="350"/>
                </a:cubicBezTo>
                <a:cubicBezTo>
                  <a:pt x="201" y="353"/>
                  <a:pt x="202" y="357"/>
                  <a:pt x="204" y="360"/>
                </a:cubicBezTo>
                <a:cubicBezTo>
                  <a:pt x="208" y="369"/>
                  <a:pt x="213" y="378"/>
                  <a:pt x="218" y="386"/>
                </a:cubicBezTo>
                <a:cubicBezTo>
                  <a:pt x="223" y="402"/>
                  <a:pt x="226" y="411"/>
                  <a:pt x="227" y="413"/>
                </a:cubicBezTo>
                <a:cubicBezTo>
                  <a:pt x="246" y="464"/>
                  <a:pt x="269" y="500"/>
                  <a:pt x="291" y="524"/>
                </a:cubicBezTo>
                <a:cubicBezTo>
                  <a:pt x="291" y="524"/>
                  <a:pt x="291" y="524"/>
                  <a:pt x="291" y="524"/>
                </a:cubicBezTo>
                <a:cubicBezTo>
                  <a:pt x="293" y="555"/>
                  <a:pt x="267" y="590"/>
                  <a:pt x="259" y="599"/>
                </a:cubicBezTo>
                <a:cubicBezTo>
                  <a:pt x="177" y="627"/>
                  <a:pt x="177" y="627"/>
                  <a:pt x="177" y="627"/>
                </a:cubicBezTo>
                <a:cubicBezTo>
                  <a:pt x="155" y="614"/>
                  <a:pt x="155" y="614"/>
                  <a:pt x="155" y="614"/>
                </a:cubicBezTo>
                <a:cubicBezTo>
                  <a:pt x="68" y="639"/>
                  <a:pt x="68" y="639"/>
                  <a:pt x="68" y="639"/>
                </a:cubicBezTo>
                <a:cubicBezTo>
                  <a:pt x="0" y="898"/>
                  <a:pt x="0" y="898"/>
                  <a:pt x="0" y="898"/>
                </a:cubicBezTo>
                <a:cubicBezTo>
                  <a:pt x="781" y="898"/>
                  <a:pt x="781" y="898"/>
                  <a:pt x="781" y="898"/>
                </a:cubicBezTo>
                <a:cubicBezTo>
                  <a:pt x="712" y="639"/>
                  <a:pt x="712" y="639"/>
                  <a:pt x="712" y="639"/>
                </a:cubicBezTo>
                <a:moveTo>
                  <a:pt x="416" y="318"/>
                </a:moveTo>
                <a:cubicBezTo>
                  <a:pt x="416" y="314"/>
                  <a:pt x="417" y="309"/>
                  <a:pt x="420" y="305"/>
                </a:cubicBezTo>
                <a:cubicBezTo>
                  <a:pt x="426" y="297"/>
                  <a:pt x="436" y="294"/>
                  <a:pt x="446" y="291"/>
                </a:cubicBezTo>
                <a:cubicBezTo>
                  <a:pt x="470" y="284"/>
                  <a:pt x="496" y="284"/>
                  <a:pt x="517" y="291"/>
                </a:cubicBezTo>
                <a:cubicBezTo>
                  <a:pt x="522" y="293"/>
                  <a:pt x="528" y="296"/>
                  <a:pt x="531" y="301"/>
                </a:cubicBezTo>
                <a:cubicBezTo>
                  <a:pt x="531" y="319"/>
                  <a:pt x="530" y="338"/>
                  <a:pt x="522" y="353"/>
                </a:cubicBezTo>
                <a:cubicBezTo>
                  <a:pt x="522" y="353"/>
                  <a:pt x="522" y="353"/>
                  <a:pt x="522" y="353"/>
                </a:cubicBezTo>
                <a:cubicBezTo>
                  <a:pt x="515" y="365"/>
                  <a:pt x="503" y="374"/>
                  <a:pt x="488" y="378"/>
                </a:cubicBezTo>
                <a:cubicBezTo>
                  <a:pt x="473" y="382"/>
                  <a:pt x="458" y="381"/>
                  <a:pt x="446" y="375"/>
                </a:cubicBezTo>
                <a:cubicBezTo>
                  <a:pt x="435" y="369"/>
                  <a:pt x="426" y="358"/>
                  <a:pt x="420" y="341"/>
                </a:cubicBezTo>
                <a:cubicBezTo>
                  <a:pt x="418" y="335"/>
                  <a:pt x="416" y="329"/>
                  <a:pt x="416" y="323"/>
                </a:cubicBezTo>
                <a:cubicBezTo>
                  <a:pt x="416" y="324"/>
                  <a:pt x="416" y="324"/>
                  <a:pt x="416" y="324"/>
                </a:cubicBezTo>
                <a:cubicBezTo>
                  <a:pt x="416" y="318"/>
                  <a:pt x="416" y="318"/>
                  <a:pt x="416" y="318"/>
                </a:cubicBezTo>
                <a:moveTo>
                  <a:pt x="529" y="274"/>
                </a:moveTo>
                <a:cubicBezTo>
                  <a:pt x="514" y="272"/>
                  <a:pt x="501" y="270"/>
                  <a:pt x="489" y="270"/>
                </a:cubicBezTo>
                <a:cubicBezTo>
                  <a:pt x="476" y="270"/>
                  <a:pt x="463" y="272"/>
                  <a:pt x="451" y="274"/>
                </a:cubicBezTo>
                <a:cubicBezTo>
                  <a:pt x="438" y="277"/>
                  <a:pt x="426" y="282"/>
                  <a:pt x="416" y="288"/>
                </a:cubicBezTo>
                <a:cubicBezTo>
                  <a:pt x="408" y="292"/>
                  <a:pt x="399" y="296"/>
                  <a:pt x="390" y="296"/>
                </a:cubicBezTo>
                <a:cubicBezTo>
                  <a:pt x="382" y="296"/>
                  <a:pt x="373" y="292"/>
                  <a:pt x="365" y="288"/>
                </a:cubicBezTo>
                <a:cubicBezTo>
                  <a:pt x="354" y="282"/>
                  <a:pt x="342" y="277"/>
                  <a:pt x="329" y="274"/>
                </a:cubicBezTo>
                <a:cubicBezTo>
                  <a:pt x="320" y="272"/>
                  <a:pt x="309" y="271"/>
                  <a:pt x="299" y="271"/>
                </a:cubicBezTo>
                <a:cubicBezTo>
                  <a:pt x="303" y="270"/>
                  <a:pt x="307" y="269"/>
                  <a:pt x="311" y="267"/>
                </a:cubicBezTo>
                <a:cubicBezTo>
                  <a:pt x="336" y="256"/>
                  <a:pt x="359" y="241"/>
                  <a:pt x="379" y="223"/>
                </a:cubicBezTo>
                <a:cubicBezTo>
                  <a:pt x="383" y="219"/>
                  <a:pt x="387" y="216"/>
                  <a:pt x="390" y="212"/>
                </a:cubicBezTo>
                <a:cubicBezTo>
                  <a:pt x="398" y="205"/>
                  <a:pt x="406" y="197"/>
                  <a:pt x="413" y="188"/>
                </a:cubicBezTo>
                <a:cubicBezTo>
                  <a:pt x="421" y="179"/>
                  <a:pt x="431" y="167"/>
                  <a:pt x="440" y="155"/>
                </a:cubicBezTo>
                <a:cubicBezTo>
                  <a:pt x="445" y="158"/>
                  <a:pt x="450" y="161"/>
                  <a:pt x="454" y="163"/>
                </a:cubicBezTo>
                <a:cubicBezTo>
                  <a:pt x="490" y="184"/>
                  <a:pt x="528" y="196"/>
                  <a:pt x="541" y="236"/>
                </a:cubicBezTo>
                <a:cubicBezTo>
                  <a:pt x="546" y="251"/>
                  <a:pt x="550" y="265"/>
                  <a:pt x="552" y="278"/>
                </a:cubicBezTo>
                <a:cubicBezTo>
                  <a:pt x="550" y="278"/>
                  <a:pt x="549" y="278"/>
                  <a:pt x="548" y="277"/>
                </a:cubicBezTo>
                <a:cubicBezTo>
                  <a:pt x="541" y="276"/>
                  <a:pt x="535" y="275"/>
                  <a:pt x="529" y="274"/>
                </a:cubicBezTo>
                <a:moveTo>
                  <a:pt x="229" y="248"/>
                </a:moveTo>
                <a:cubicBezTo>
                  <a:pt x="237" y="254"/>
                  <a:pt x="248" y="258"/>
                  <a:pt x="255" y="260"/>
                </a:cubicBezTo>
                <a:cubicBezTo>
                  <a:pt x="267" y="264"/>
                  <a:pt x="280" y="264"/>
                  <a:pt x="292" y="263"/>
                </a:cubicBezTo>
                <a:cubicBezTo>
                  <a:pt x="286" y="267"/>
                  <a:pt x="280" y="269"/>
                  <a:pt x="274" y="271"/>
                </a:cubicBezTo>
                <a:cubicBezTo>
                  <a:pt x="267" y="272"/>
                  <a:pt x="260" y="273"/>
                  <a:pt x="252" y="274"/>
                </a:cubicBezTo>
                <a:cubicBezTo>
                  <a:pt x="245" y="275"/>
                  <a:pt x="239" y="276"/>
                  <a:pt x="233" y="277"/>
                </a:cubicBezTo>
                <a:cubicBezTo>
                  <a:pt x="231" y="278"/>
                  <a:pt x="230" y="278"/>
                  <a:pt x="228" y="278"/>
                </a:cubicBezTo>
                <a:cubicBezTo>
                  <a:pt x="228" y="269"/>
                  <a:pt x="228" y="259"/>
                  <a:pt x="229" y="248"/>
                </a:cubicBezTo>
                <a:moveTo>
                  <a:pt x="248" y="312"/>
                </a:moveTo>
                <a:cubicBezTo>
                  <a:pt x="248" y="307"/>
                  <a:pt x="248" y="307"/>
                  <a:pt x="248" y="307"/>
                </a:cubicBezTo>
                <a:cubicBezTo>
                  <a:pt x="248" y="300"/>
                  <a:pt x="256" y="294"/>
                  <a:pt x="264" y="291"/>
                </a:cubicBezTo>
                <a:cubicBezTo>
                  <a:pt x="276" y="287"/>
                  <a:pt x="291" y="285"/>
                  <a:pt x="306" y="286"/>
                </a:cubicBezTo>
                <a:cubicBezTo>
                  <a:pt x="310" y="287"/>
                  <a:pt x="315" y="287"/>
                  <a:pt x="319" y="288"/>
                </a:cubicBezTo>
                <a:cubicBezTo>
                  <a:pt x="321" y="288"/>
                  <a:pt x="321" y="288"/>
                  <a:pt x="321" y="288"/>
                </a:cubicBezTo>
                <a:cubicBezTo>
                  <a:pt x="325" y="289"/>
                  <a:pt x="330" y="290"/>
                  <a:pt x="335" y="291"/>
                </a:cubicBezTo>
                <a:cubicBezTo>
                  <a:pt x="344" y="294"/>
                  <a:pt x="354" y="297"/>
                  <a:pt x="360" y="305"/>
                </a:cubicBezTo>
                <a:cubicBezTo>
                  <a:pt x="361" y="306"/>
                  <a:pt x="362" y="308"/>
                  <a:pt x="363" y="310"/>
                </a:cubicBezTo>
                <a:cubicBezTo>
                  <a:pt x="364" y="320"/>
                  <a:pt x="362" y="330"/>
                  <a:pt x="358" y="341"/>
                </a:cubicBezTo>
                <a:cubicBezTo>
                  <a:pt x="352" y="358"/>
                  <a:pt x="343" y="369"/>
                  <a:pt x="332" y="375"/>
                </a:cubicBezTo>
                <a:cubicBezTo>
                  <a:pt x="320" y="381"/>
                  <a:pt x="305" y="381"/>
                  <a:pt x="290" y="378"/>
                </a:cubicBezTo>
                <a:cubicBezTo>
                  <a:pt x="275" y="374"/>
                  <a:pt x="263" y="365"/>
                  <a:pt x="256" y="353"/>
                </a:cubicBezTo>
                <a:cubicBezTo>
                  <a:pt x="249" y="341"/>
                  <a:pt x="248" y="326"/>
                  <a:pt x="247" y="312"/>
                </a:cubicBezTo>
                <a:cubicBezTo>
                  <a:pt x="248" y="312"/>
                  <a:pt x="248" y="312"/>
                  <a:pt x="248" y="312"/>
                </a:cubicBezTo>
                <a:moveTo>
                  <a:pt x="248" y="404"/>
                </a:moveTo>
                <a:cubicBezTo>
                  <a:pt x="248" y="403"/>
                  <a:pt x="234" y="372"/>
                  <a:pt x="230" y="307"/>
                </a:cubicBezTo>
                <a:cubicBezTo>
                  <a:pt x="232" y="308"/>
                  <a:pt x="235" y="309"/>
                  <a:pt x="237" y="309"/>
                </a:cubicBezTo>
                <a:cubicBezTo>
                  <a:pt x="237" y="326"/>
                  <a:pt x="239" y="343"/>
                  <a:pt x="247" y="358"/>
                </a:cubicBezTo>
                <a:cubicBezTo>
                  <a:pt x="256" y="373"/>
                  <a:pt x="269" y="383"/>
                  <a:pt x="287" y="388"/>
                </a:cubicBezTo>
                <a:cubicBezTo>
                  <a:pt x="305" y="392"/>
                  <a:pt x="323" y="391"/>
                  <a:pt x="336" y="384"/>
                </a:cubicBezTo>
                <a:cubicBezTo>
                  <a:pt x="350" y="377"/>
                  <a:pt x="361" y="365"/>
                  <a:pt x="368" y="345"/>
                </a:cubicBezTo>
                <a:cubicBezTo>
                  <a:pt x="371" y="337"/>
                  <a:pt x="372" y="330"/>
                  <a:pt x="373" y="322"/>
                </a:cubicBezTo>
                <a:cubicBezTo>
                  <a:pt x="374" y="322"/>
                  <a:pt x="375" y="322"/>
                  <a:pt x="376" y="322"/>
                </a:cubicBezTo>
                <a:cubicBezTo>
                  <a:pt x="378" y="323"/>
                  <a:pt x="378" y="323"/>
                  <a:pt x="378" y="323"/>
                </a:cubicBezTo>
                <a:cubicBezTo>
                  <a:pt x="380" y="321"/>
                  <a:pt x="380" y="321"/>
                  <a:pt x="380" y="321"/>
                </a:cubicBezTo>
                <a:cubicBezTo>
                  <a:pt x="381" y="319"/>
                  <a:pt x="385" y="317"/>
                  <a:pt x="390" y="317"/>
                </a:cubicBezTo>
                <a:cubicBezTo>
                  <a:pt x="395" y="317"/>
                  <a:pt x="399" y="319"/>
                  <a:pt x="401" y="321"/>
                </a:cubicBezTo>
                <a:cubicBezTo>
                  <a:pt x="402" y="323"/>
                  <a:pt x="402" y="323"/>
                  <a:pt x="402" y="323"/>
                </a:cubicBezTo>
                <a:cubicBezTo>
                  <a:pt x="405" y="322"/>
                  <a:pt x="405" y="322"/>
                  <a:pt x="405" y="322"/>
                </a:cubicBezTo>
                <a:cubicBezTo>
                  <a:pt x="405" y="322"/>
                  <a:pt x="405" y="322"/>
                  <a:pt x="405" y="322"/>
                </a:cubicBezTo>
                <a:cubicBezTo>
                  <a:pt x="406" y="330"/>
                  <a:pt x="407" y="337"/>
                  <a:pt x="410" y="345"/>
                </a:cubicBezTo>
                <a:cubicBezTo>
                  <a:pt x="417" y="365"/>
                  <a:pt x="428" y="377"/>
                  <a:pt x="442" y="384"/>
                </a:cubicBezTo>
                <a:cubicBezTo>
                  <a:pt x="450" y="388"/>
                  <a:pt x="459" y="390"/>
                  <a:pt x="470" y="390"/>
                </a:cubicBezTo>
                <a:cubicBezTo>
                  <a:pt x="477" y="390"/>
                  <a:pt x="484" y="389"/>
                  <a:pt x="491" y="388"/>
                </a:cubicBezTo>
                <a:cubicBezTo>
                  <a:pt x="509" y="383"/>
                  <a:pt x="522" y="373"/>
                  <a:pt x="531" y="358"/>
                </a:cubicBezTo>
                <a:cubicBezTo>
                  <a:pt x="539" y="343"/>
                  <a:pt x="541" y="326"/>
                  <a:pt x="541" y="310"/>
                </a:cubicBezTo>
                <a:cubicBezTo>
                  <a:pt x="544" y="309"/>
                  <a:pt x="548" y="308"/>
                  <a:pt x="551" y="307"/>
                </a:cubicBezTo>
                <a:cubicBezTo>
                  <a:pt x="547" y="370"/>
                  <a:pt x="534" y="401"/>
                  <a:pt x="534" y="401"/>
                </a:cubicBezTo>
                <a:cubicBezTo>
                  <a:pt x="534" y="402"/>
                  <a:pt x="534" y="402"/>
                  <a:pt x="534" y="402"/>
                </a:cubicBezTo>
                <a:cubicBezTo>
                  <a:pt x="480" y="555"/>
                  <a:pt x="396" y="555"/>
                  <a:pt x="392" y="555"/>
                </a:cubicBezTo>
                <a:cubicBezTo>
                  <a:pt x="392" y="555"/>
                  <a:pt x="392" y="555"/>
                  <a:pt x="392" y="555"/>
                </a:cubicBezTo>
                <a:cubicBezTo>
                  <a:pt x="391" y="555"/>
                  <a:pt x="391" y="555"/>
                  <a:pt x="391" y="555"/>
                </a:cubicBezTo>
                <a:cubicBezTo>
                  <a:pt x="391" y="555"/>
                  <a:pt x="305" y="558"/>
                  <a:pt x="249" y="404"/>
                </a:cubicBezTo>
                <a:cubicBezTo>
                  <a:pt x="248" y="404"/>
                  <a:pt x="248" y="404"/>
                  <a:pt x="248" y="404"/>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262"/>
          <p:cNvSpPr>
            <a:spLocks/>
          </p:cNvSpPr>
          <p:nvPr/>
        </p:nvSpPr>
        <p:spPr bwMode="auto">
          <a:xfrm>
            <a:off x="3385779" y="2731220"/>
            <a:ext cx="63500" cy="55563"/>
          </a:xfrm>
          <a:custGeom>
            <a:avLst/>
            <a:gdLst>
              <a:gd name="T0" fmla="*/ 49 w 161"/>
              <a:gd name="T1" fmla="*/ 0 h 141"/>
              <a:gd name="T2" fmla="*/ 22 w 161"/>
              <a:gd name="T3" fmla="*/ 33 h 141"/>
              <a:gd name="T4" fmla="*/ 0 w 161"/>
              <a:gd name="T5" fmla="*/ 57 h 141"/>
              <a:gd name="T6" fmla="*/ 0 w 161"/>
              <a:gd name="T7" fmla="*/ 141 h 141"/>
              <a:gd name="T8" fmla="*/ 25 w 161"/>
              <a:gd name="T9" fmla="*/ 133 h 141"/>
              <a:gd name="T10" fmla="*/ 60 w 161"/>
              <a:gd name="T11" fmla="*/ 119 h 141"/>
              <a:gd name="T12" fmla="*/ 97 w 161"/>
              <a:gd name="T13" fmla="*/ 115 h 141"/>
              <a:gd name="T14" fmla="*/ 98 w 161"/>
              <a:gd name="T15" fmla="*/ 115 h 141"/>
              <a:gd name="T16" fmla="*/ 138 w 161"/>
              <a:gd name="T17" fmla="*/ 119 h 141"/>
              <a:gd name="T18" fmla="*/ 157 w 161"/>
              <a:gd name="T19" fmla="*/ 122 h 141"/>
              <a:gd name="T20" fmla="*/ 161 w 161"/>
              <a:gd name="T21" fmla="*/ 123 h 141"/>
              <a:gd name="T22" fmla="*/ 150 w 161"/>
              <a:gd name="T23" fmla="*/ 81 h 141"/>
              <a:gd name="T24" fmla="*/ 63 w 161"/>
              <a:gd name="T25" fmla="*/ 8 h 141"/>
              <a:gd name="T26" fmla="*/ 49 w 161"/>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41">
                <a:moveTo>
                  <a:pt x="49" y="0"/>
                </a:moveTo>
                <a:cubicBezTo>
                  <a:pt x="40" y="12"/>
                  <a:pt x="30" y="24"/>
                  <a:pt x="22" y="33"/>
                </a:cubicBezTo>
                <a:cubicBezTo>
                  <a:pt x="15" y="41"/>
                  <a:pt x="7" y="49"/>
                  <a:pt x="0" y="57"/>
                </a:cubicBezTo>
                <a:cubicBezTo>
                  <a:pt x="0" y="141"/>
                  <a:pt x="0" y="141"/>
                  <a:pt x="0" y="141"/>
                </a:cubicBezTo>
                <a:cubicBezTo>
                  <a:pt x="8" y="141"/>
                  <a:pt x="17" y="137"/>
                  <a:pt x="25" y="133"/>
                </a:cubicBezTo>
                <a:cubicBezTo>
                  <a:pt x="35" y="127"/>
                  <a:pt x="47" y="122"/>
                  <a:pt x="60" y="119"/>
                </a:cubicBezTo>
                <a:cubicBezTo>
                  <a:pt x="72" y="117"/>
                  <a:pt x="84" y="115"/>
                  <a:pt x="97" y="115"/>
                </a:cubicBezTo>
                <a:cubicBezTo>
                  <a:pt x="98" y="115"/>
                  <a:pt x="98" y="115"/>
                  <a:pt x="98" y="115"/>
                </a:cubicBezTo>
                <a:cubicBezTo>
                  <a:pt x="110" y="115"/>
                  <a:pt x="123" y="117"/>
                  <a:pt x="138" y="119"/>
                </a:cubicBezTo>
                <a:cubicBezTo>
                  <a:pt x="144" y="120"/>
                  <a:pt x="150" y="121"/>
                  <a:pt x="157" y="122"/>
                </a:cubicBezTo>
                <a:cubicBezTo>
                  <a:pt x="158" y="123"/>
                  <a:pt x="159" y="123"/>
                  <a:pt x="161" y="123"/>
                </a:cubicBezTo>
                <a:cubicBezTo>
                  <a:pt x="159" y="110"/>
                  <a:pt x="155" y="96"/>
                  <a:pt x="150" y="81"/>
                </a:cubicBezTo>
                <a:cubicBezTo>
                  <a:pt x="137" y="41"/>
                  <a:pt x="99" y="29"/>
                  <a:pt x="63" y="8"/>
                </a:cubicBezTo>
                <a:cubicBezTo>
                  <a:pt x="59" y="6"/>
                  <a:pt x="54" y="3"/>
                  <a:pt x="4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263"/>
          <p:cNvSpPr>
            <a:spLocks noEditPoints="1"/>
          </p:cNvSpPr>
          <p:nvPr/>
        </p:nvSpPr>
        <p:spPr bwMode="auto">
          <a:xfrm>
            <a:off x="3385779" y="2731220"/>
            <a:ext cx="63500" cy="49213"/>
          </a:xfrm>
          <a:custGeom>
            <a:avLst/>
            <a:gdLst>
              <a:gd name="T0" fmla="*/ 42 w 161"/>
              <a:gd name="T1" fmla="*/ 9 h 123"/>
              <a:gd name="T2" fmla="*/ 22 w 161"/>
              <a:gd name="T3" fmla="*/ 33 h 123"/>
              <a:gd name="T4" fmla="*/ 0 w 161"/>
              <a:gd name="T5" fmla="*/ 57 h 123"/>
              <a:gd name="T6" fmla="*/ 0 w 161"/>
              <a:gd name="T7" fmla="*/ 57 h 123"/>
              <a:gd name="T8" fmla="*/ 22 w 161"/>
              <a:gd name="T9" fmla="*/ 33 h 123"/>
              <a:gd name="T10" fmla="*/ 42 w 161"/>
              <a:gd name="T11" fmla="*/ 9 h 123"/>
              <a:gd name="T12" fmla="*/ 49 w 161"/>
              <a:gd name="T13" fmla="*/ 0 h 123"/>
              <a:gd name="T14" fmla="*/ 49 w 161"/>
              <a:gd name="T15" fmla="*/ 0 h 123"/>
              <a:gd name="T16" fmla="*/ 63 w 161"/>
              <a:gd name="T17" fmla="*/ 8 h 123"/>
              <a:gd name="T18" fmla="*/ 150 w 161"/>
              <a:gd name="T19" fmla="*/ 81 h 123"/>
              <a:gd name="T20" fmla="*/ 161 w 161"/>
              <a:gd name="T21" fmla="*/ 123 h 123"/>
              <a:gd name="T22" fmla="*/ 161 w 161"/>
              <a:gd name="T23" fmla="*/ 123 h 123"/>
              <a:gd name="T24" fmla="*/ 150 w 161"/>
              <a:gd name="T25" fmla="*/ 81 h 123"/>
              <a:gd name="T26" fmla="*/ 63 w 161"/>
              <a:gd name="T27" fmla="*/ 8 h 123"/>
              <a:gd name="T28" fmla="*/ 49 w 161"/>
              <a:gd name="T2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23">
                <a:moveTo>
                  <a:pt x="42" y="9"/>
                </a:moveTo>
                <a:cubicBezTo>
                  <a:pt x="35" y="18"/>
                  <a:pt x="28" y="26"/>
                  <a:pt x="22" y="33"/>
                </a:cubicBezTo>
                <a:cubicBezTo>
                  <a:pt x="15" y="41"/>
                  <a:pt x="7" y="49"/>
                  <a:pt x="0" y="57"/>
                </a:cubicBezTo>
                <a:cubicBezTo>
                  <a:pt x="0" y="57"/>
                  <a:pt x="0" y="57"/>
                  <a:pt x="0" y="57"/>
                </a:cubicBezTo>
                <a:cubicBezTo>
                  <a:pt x="7" y="49"/>
                  <a:pt x="15" y="41"/>
                  <a:pt x="22" y="33"/>
                </a:cubicBezTo>
                <a:cubicBezTo>
                  <a:pt x="28" y="26"/>
                  <a:pt x="35" y="18"/>
                  <a:pt x="42" y="9"/>
                </a:cubicBezTo>
                <a:moveTo>
                  <a:pt x="49" y="0"/>
                </a:moveTo>
                <a:cubicBezTo>
                  <a:pt x="49" y="0"/>
                  <a:pt x="49" y="0"/>
                  <a:pt x="49" y="0"/>
                </a:cubicBezTo>
                <a:cubicBezTo>
                  <a:pt x="54" y="3"/>
                  <a:pt x="59" y="6"/>
                  <a:pt x="63" y="8"/>
                </a:cubicBezTo>
                <a:cubicBezTo>
                  <a:pt x="99" y="29"/>
                  <a:pt x="137" y="41"/>
                  <a:pt x="150" y="81"/>
                </a:cubicBezTo>
                <a:cubicBezTo>
                  <a:pt x="155" y="96"/>
                  <a:pt x="159" y="110"/>
                  <a:pt x="161" y="123"/>
                </a:cubicBezTo>
                <a:cubicBezTo>
                  <a:pt x="161" y="123"/>
                  <a:pt x="161" y="123"/>
                  <a:pt x="161" y="123"/>
                </a:cubicBezTo>
                <a:cubicBezTo>
                  <a:pt x="159" y="110"/>
                  <a:pt x="155" y="96"/>
                  <a:pt x="150" y="81"/>
                </a:cubicBezTo>
                <a:cubicBezTo>
                  <a:pt x="137" y="41"/>
                  <a:pt x="99" y="29"/>
                  <a:pt x="63" y="8"/>
                </a:cubicBezTo>
                <a:cubicBezTo>
                  <a:pt x="59" y="6"/>
                  <a:pt x="54" y="3"/>
                  <a:pt x="4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64"/>
          <p:cNvSpPr>
            <a:spLocks/>
          </p:cNvSpPr>
          <p:nvPr/>
        </p:nvSpPr>
        <p:spPr bwMode="auto">
          <a:xfrm>
            <a:off x="3385779" y="2731220"/>
            <a:ext cx="63500" cy="49213"/>
          </a:xfrm>
          <a:custGeom>
            <a:avLst/>
            <a:gdLst>
              <a:gd name="T0" fmla="*/ 49 w 161"/>
              <a:gd name="T1" fmla="*/ 0 h 123"/>
              <a:gd name="T2" fmla="*/ 42 w 161"/>
              <a:gd name="T3" fmla="*/ 9 h 123"/>
              <a:gd name="T4" fmla="*/ 22 w 161"/>
              <a:gd name="T5" fmla="*/ 33 h 123"/>
              <a:gd name="T6" fmla="*/ 0 w 161"/>
              <a:gd name="T7" fmla="*/ 57 h 123"/>
              <a:gd name="T8" fmla="*/ 0 w 161"/>
              <a:gd name="T9" fmla="*/ 57 h 123"/>
              <a:gd name="T10" fmla="*/ 22 w 161"/>
              <a:gd name="T11" fmla="*/ 33 h 123"/>
              <a:gd name="T12" fmla="*/ 49 w 161"/>
              <a:gd name="T13" fmla="*/ 0 h 123"/>
              <a:gd name="T14" fmla="*/ 63 w 161"/>
              <a:gd name="T15" fmla="*/ 8 h 123"/>
              <a:gd name="T16" fmla="*/ 150 w 161"/>
              <a:gd name="T17" fmla="*/ 81 h 123"/>
              <a:gd name="T18" fmla="*/ 161 w 161"/>
              <a:gd name="T19" fmla="*/ 123 h 123"/>
              <a:gd name="T20" fmla="*/ 161 w 161"/>
              <a:gd name="T21" fmla="*/ 123 h 123"/>
              <a:gd name="T22" fmla="*/ 150 w 161"/>
              <a:gd name="T23" fmla="*/ 81 h 123"/>
              <a:gd name="T24" fmla="*/ 63 w 161"/>
              <a:gd name="T25" fmla="*/ 8 h 123"/>
              <a:gd name="T26" fmla="*/ 49 w 16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23">
                <a:moveTo>
                  <a:pt x="49" y="0"/>
                </a:moveTo>
                <a:cubicBezTo>
                  <a:pt x="47" y="3"/>
                  <a:pt x="45" y="6"/>
                  <a:pt x="42" y="9"/>
                </a:cubicBezTo>
                <a:cubicBezTo>
                  <a:pt x="35" y="18"/>
                  <a:pt x="28" y="26"/>
                  <a:pt x="22" y="33"/>
                </a:cubicBezTo>
                <a:cubicBezTo>
                  <a:pt x="15" y="41"/>
                  <a:pt x="7" y="49"/>
                  <a:pt x="0" y="57"/>
                </a:cubicBezTo>
                <a:cubicBezTo>
                  <a:pt x="0" y="57"/>
                  <a:pt x="0" y="57"/>
                  <a:pt x="0" y="57"/>
                </a:cubicBezTo>
                <a:cubicBezTo>
                  <a:pt x="7" y="49"/>
                  <a:pt x="15" y="41"/>
                  <a:pt x="22" y="33"/>
                </a:cubicBezTo>
                <a:cubicBezTo>
                  <a:pt x="30" y="24"/>
                  <a:pt x="40" y="12"/>
                  <a:pt x="49" y="0"/>
                </a:cubicBezTo>
                <a:cubicBezTo>
                  <a:pt x="54" y="3"/>
                  <a:pt x="59" y="6"/>
                  <a:pt x="63" y="8"/>
                </a:cubicBezTo>
                <a:cubicBezTo>
                  <a:pt x="99" y="29"/>
                  <a:pt x="137" y="41"/>
                  <a:pt x="150" y="81"/>
                </a:cubicBezTo>
                <a:cubicBezTo>
                  <a:pt x="155" y="96"/>
                  <a:pt x="159" y="110"/>
                  <a:pt x="161" y="123"/>
                </a:cubicBezTo>
                <a:cubicBezTo>
                  <a:pt x="161" y="123"/>
                  <a:pt x="161" y="123"/>
                  <a:pt x="161" y="123"/>
                </a:cubicBezTo>
                <a:cubicBezTo>
                  <a:pt x="159" y="110"/>
                  <a:pt x="155" y="96"/>
                  <a:pt x="150" y="81"/>
                </a:cubicBezTo>
                <a:cubicBezTo>
                  <a:pt x="137" y="41"/>
                  <a:pt x="99" y="29"/>
                  <a:pt x="63" y="8"/>
                </a:cubicBezTo>
                <a:cubicBezTo>
                  <a:pt x="59" y="6"/>
                  <a:pt x="54" y="3"/>
                  <a:pt x="4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65"/>
          <p:cNvSpPr>
            <a:spLocks noEditPoints="1"/>
          </p:cNvSpPr>
          <p:nvPr/>
        </p:nvSpPr>
        <p:spPr bwMode="auto">
          <a:xfrm>
            <a:off x="3395304" y="2791545"/>
            <a:ext cx="46038" cy="20638"/>
          </a:xfrm>
          <a:custGeom>
            <a:avLst/>
            <a:gdLst>
              <a:gd name="T0" fmla="*/ 0 w 115"/>
              <a:gd name="T1" fmla="*/ 17 h 51"/>
              <a:gd name="T2" fmla="*/ 0 w 115"/>
              <a:gd name="T3" fmla="*/ 17 h 51"/>
              <a:gd name="T4" fmla="*/ 0 w 115"/>
              <a:gd name="T5" fmla="*/ 17 h 51"/>
              <a:gd name="T6" fmla="*/ 0 w 115"/>
              <a:gd name="T7" fmla="*/ 17 h 51"/>
              <a:gd name="T8" fmla="*/ 0 w 115"/>
              <a:gd name="T9" fmla="*/ 17 h 51"/>
              <a:gd name="T10" fmla="*/ 115 w 115"/>
              <a:gd name="T11" fmla="*/ 0 h 51"/>
              <a:gd name="T12" fmla="*/ 106 w 115"/>
              <a:gd name="T13" fmla="*/ 46 h 51"/>
              <a:gd name="T14" fmla="*/ 106 w 115"/>
              <a:gd name="T15" fmla="*/ 46 h 51"/>
              <a:gd name="T16" fmla="*/ 102 w 115"/>
              <a:gd name="T17" fmla="*/ 51 h 51"/>
              <a:gd name="T18" fmla="*/ 105 w 115"/>
              <a:gd name="T19" fmla="*/ 48 h 51"/>
              <a:gd name="T20" fmla="*/ 106 w 115"/>
              <a:gd name="T21" fmla="*/ 46 h 51"/>
              <a:gd name="T22" fmla="*/ 106 w 115"/>
              <a:gd name="T23" fmla="*/ 46 h 51"/>
              <a:gd name="T24" fmla="*/ 115 w 115"/>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51">
                <a:moveTo>
                  <a:pt x="0" y="17"/>
                </a:moveTo>
                <a:cubicBezTo>
                  <a:pt x="0" y="17"/>
                  <a:pt x="0" y="17"/>
                  <a:pt x="0" y="17"/>
                </a:cubicBezTo>
                <a:cubicBezTo>
                  <a:pt x="0" y="17"/>
                  <a:pt x="0" y="17"/>
                  <a:pt x="0" y="17"/>
                </a:cubicBezTo>
                <a:cubicBezTo>
                  <a:pt x="0" y="17"/>
                  <a:pt x="0" y="17"/>
                  <a:pt x="0" y="17"/>
                </a:cubicBezTo>
                <a:cubicBezTo>
                  <a:pt x="0" y="17"/>
                  <a:pt x="0" y="17"/>
                  <a:pt x="0" y="17"/>
                </a:cubicBezTo>
                <a:moveTo>
                  <a:pt x="115" y="0"/>
                </a:moveTo>
                <a:cubicBezTo>
                  <a:pt x="115" y="16"/>
                  <a:pt x="113" y="32"/>
                  <a:pt x="106" y="46"/>
                </a:cubicBezTo>
                <a:cubicBezTo>
                  <a:pt x="106" y="46"/>
                  <a:pt x="106" y="46"/>
                  <a:pt x="106" y="46"/>
                </a:cubicBezTo>
                <a:cubicBezTo>
                  <a:pt x="105" y="48"/>
                  <a:pt x="104" y="50"/>
                  <a:pt x="102" y="51"/>
                </a:cubicBezTo>
                <a:cubicBezTo>
                  <a:pt x="103" y="50"/>
                  <a:pt x="104" y="49"/>
                  <a:pt x="105" y="48"/>
                </a:cubicBezTo>
                <a:cubicBezTo>
                  <a:pt x="105" y="48"/>
                  <a:pt x="105" y="47"/>
                  <a:pt x="106" y="46"/>
                </a:cubicBezTo>
                <a:cubicBezTo>
                  <a:pt x="106" y="46"/>
                  <a:pt x="106" y="46"/>
                  <a:pt x="106" y="46"/>
                </a:cubicBezTo>
                <a:cubicBezTo>
                  <a:pt x="113" y="32"/>
                  <a:pt x="115" y="16"/>
                  <a:pt x="11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66"/>
          <p:cNvSpPr>
            <a:spLocks/>
          </p:cNvSpPr>
          <p:nvPr/>
        </p:nvSpPr>
        <p:spPr bwMode="auto">
          <a:xfrm>
            <a:off x="3395304" y="2783608"/>
            <a:ext cx="46038" cy="36513"/>
          </a:xfrm>
          <a:custGeom>
            <a:avLst/>
            <a:gdLst>
              <a:gd name="T0" fmla="*/ 66 w 115"/>
              <a:gd name="T1" fmla="*/ 0 h 94"/>
              <a:gd name="T2" fmla="*/ 30 w 115"/>
              <a:gd name="T3" fmla="*/ 5 h 94"/>
              <a:gd name="T4" fmla="*/ 4 w 115"/>
              <a:gd name="T5" fmla="*/ 19 h 94"/>
              <a:gd name="T6" fmla="*/ 2 w 115"/>
              <a:gd name="T7" fmla="*/ 23 h 94"/>
              <a:gd name="T8" fmla="*/ 0 w 115"/>
              <a:gd name="T9" fmla="*/ 32 h 94"/>
              <a:gd name="T10" fmla="*/ 0 w 115"/>
              <a:gd name="T11" fmla="*/ 38 h 94"/>
              <a:gd name="T12" fmla="*/ 0 w 115"/>
              <a:gd name="T13" fmla="*/ 38 h 94"/>
              <a:gd name="T14" fmla="*/ 0 w 115"/>
              <a:gd name="T15" fmla="*/ 38 h 94"/>
              <a:gd name="T16" fmla="*/ 0 w 115"/>
              <a:gd name="T17" fmla="*/ 38 h 94"/>
              <a:gd name="T18" fmla="*/ 0 w 115"/>
              <a:gd name="T19" fmla="*/ 38 h 94"/>
              <a:gd name="T20" fmla="*/ 0 w 115"/>
              <a:gd name="T21" fmla="*/ 37 h 94"/>
              <a:gd name="T22" fmla="*/ 4 w 115"/>
              <a:gd name="T23" fmla="*/ 55 h 94"/>
              <a:gd name="T24" fmla="*/ 30 w 115"/>
              <a:gd name="T25" fmla="*/ 89 h 94"/>
              <a:gd name="T26" fmla="*/ 54 w 115"/>
              <a:gd name="T27" fmla="*/ 94 h 94"/>
              <a:gd name="T28" fmla="*/ 72 w 115"/>
              <a:gd name="T29" fmla="*/ 92 h 94"/>
              <a:gd name="T30" fmla="*/ 102 w 115"/>
              <a:gd name="T31" fmla="*/ 72 h 94"/>
              <a:gd name="T32" fmla="*/ 106 w 115"/>
              <a:gd name="T33" fmla="*/ 67 h 94"/>
              <a:gd name="T34" fmla="*/ 106 w 115"/>
              <a:gd name="T35" fmla="*/ 67 h 94"/>
              <a:gd name="T36" fmla="*/ 115 w 115"/>
              <a:gd name="T37" fmla="*/ 21 h 94"/>
              <a:gd name="T38" fmla="*/ 115 w 115"/>
              <a:gd name="T39" fmla="*/ 15 h 94"/>
              <a:gd name="T40" fmla="*/ 101 w 115"/>
              <a:gd name="T41" fmla="*/ 5 h 94"/>
              <a:gd name="T42" fmla="*/ 66 w 115"/>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94">
                <a:moveTo>
                  <a:pt x="66" y="0"/>
                </a:moveTo>
                <a:cubicBezTo>
                  <a:pt x="54" y="0"/>
                  <a:pt x="41" y="2"/>
                  <a:pt x="30" y="5"/>
                </a:cubicBezTo>
                <a:cubicBezTo>
                  <a:pt x="20" y="8"/>
                  <a:pt x="10" y="11"/>
                  <a:pt x="4" y="19"/>
                </a:cubicBezTo>
                <a:cubicBezTo>
                  <a:pt x="3" y="20"/>
                  <a:pt x="3" y="21"/>
                  <a:pt x="2" y="23"/>
                </a:cubicBezTo>
                <a:cubicBezTo>
                  <a:pt x="1" y="26"/>
                  <a:pt x="0" y="29"/>
                  <a:pt x="0" y="32"/>
                </a:cubicBezTo>
                <a:cubicBezTo>
                  <a:pt x="0" y="38"/>
                  <a:pt x="0" y="38"/>
                  <a:pt x="0" y="38"/>
                </a:cubicBezTo>
                <a:cubicBezTo>
                  <a:pt x="0" y="38"/>
                  <a:pt x="0" y="38"/>
                  <a:pt x="0" y="38"/>
                </a:cubicBezTo>
                <a:cubicBezTo>
                  <a:pt x="0" y="38"/>
                  <a:pt x="0" y="38"/>
                  <a:pt x="0" y="38"/>
                </a:cubicBezTo>
                <a:cubicBezTo>
                  <a:pt x="0" y="38"/>
                  <a:pt x="0" y="38"/>
                  <a:pt x="0" y="38"/>
                </a:cubicBezTo>
                <a:cubicBezTo>
                  <a:pt x="0" y="38"/>
                  <a:pt x="0" y="38"/>
                  <a:pt x="0" y="38"/>
                </a:cubicBezTo>
                <a:cubicBezTo>
                  <a:pt x="0" y="37"/>
                  <a:pt x="0" y="37"/>
                  <a:pt x="0" y="37"/>
                </a:cubicBezTo>
                <a:cubicBezTo>
                  <a:pt x="0" y="43"/>
                  <a:pt x="2" y="49"/>
                  <a:pt x="4" y="55"/>
                </a:cubicBezTo>
                <a:cubicBezTo>
                  <a:pt x="10" y="72"/>
                  <a:pt x="19" y="83"/>
                  <a:pt x="30" y="89"/>
                </a:cubicBezTo>
                <a:cubicBezTo>
                  <a:pt x="37" y="92"/>
                  <a:pt x="45" y="94"/>
                  <a:pt x="54" y="94"/>
                </a:cubicBezTo>
                <a:cubicBezTo>
                  <a:pt x="60" y="94"/>
                  <a:pt x="66" y="93"/>
                  <a:pt x="72" y="92"/>
                </a:cubicBezTo>
                <a:cubicBezTo>
                  <a:pt x="85" y="88"/>
                  <a:pt x="96" y="82"/>
                  <a:pt x="102" y="72"/>
                </a:cubicBezTo>
                <a:cubicBezTo>
                  <a:pt x="104" y="71"/>
                  <a:pt x="105" y="69"/>
                  <a:pt x="106" y="67"/>
                </a:cubicBezTo>
                <a:cubicBezTo>
                  <a:pt x="106" y="67"/>
                  <a:pt x="106" y="67"/>
                  <a:pt x="106" y="67"/>
                </a:cubicBezTo>
                <a:cubicBezTo>
                  <a:pt x="113" y="53"/>
                  <a:pt x="115" y="37"/>
                  <a:pt x="115" y="21"/>
                </a:cubicBezTo>
                <a:cubicBezTo>
                  <a:pt x="115" y="19"/>
                  <a:pt x="115" y="17"/>
                  <a:pt x="115" y="15"/>
                </a:cubicBezTo>
                <a:cubicBezTo>
                  <a:pt x="112" y="10"/>
                  <a:pt x="106" y="7"/>
                  <a:pt x="101" y="5"/>
                </a:cubicBezTo>
                <a:cubicBezTo>
                  <a:pt x="90" y="2"/>
                  <a:pt x="78" y="0"/>
                  <a:pt x="6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67"/>
          <p:cNvSpPr>
            <a:spLocks noEditPoints="1"/>
          </p:cNvSpPr>
          <p:nvPr/>
        </p:nvSpPr>
        <p:spPr bwMode="auto">
          <a:xfrm>
            <a:off x="3395304" y="2783608"/>
            <a:ext cx="46038" cy="26988"/>
          </a:xfrm>
          <a:custGeom>
            <a:avLst/>
            <a:gdLst>
              <a:gd name="T0" fmla="*/ 0 w 115"/>
              <a:gd name="T1" fmla="*/ 37 h 69"/>
              <a:gd name="T2" fmla="*/ 0 w 115"/>
              <a:gd name="T3" fmla="*/ 37 h 69"/>
              <a:gd name="T4" fmla="*/ 0 w 115"/>
              <a:gd name="T5" fmla="*/ 38 h 69"/>
              <a:gd name="T6" fmla="*/ 0 w 115"/>
              <a:gd name="T7" fmla="*/ 38 h 69"/>
              <a:gd name="T8" fmla="*/ 0 w 115"/>
              <a:gd name="T9" fmla="*/ 37 h 69"/>
              <a:gd name="T10" fmla="*/ 66 w 115"/>
              <a:gd name="T11" fmla="*/ 0 h 69"/>
              <a:gd name="T12" fmla="*/ 30 w 115"/>
              <a:gd name="T13" fmla="*/ 5 h 69"/>
              <a:gd name="T14" fmla="*/ 4 w 115"/>
              <a:gd name="T15" fmla="*/ 19 h 69"/>
              <a:gd name="T16" fmla="*/ 3 w 115"/>
              <a:gd name="T17" fmla="*/ 20 h 69"/>
              <a:gd name="T18" fmla="*/ 4 w 115"/>
              <a:gd name="T19" fmla="*/ 19 h 69"/>
              <a:gd name="T20" fmla="*/ 30 w 115"/>
              <a:gd name="T21" fmla="*/ 5 h 69"/>
              <a:gd name="T22" fmla="*/ 66 w 115"/>
              <a:gd name="T23" fmla="*/ 0 h 69"/>
              <a:gd name="T24" fmla="*/ 101 w 115"/>
              <a:gd name="T25" fmla="*/ 5 h 69"/>
              <a:gd name="T26" fmla="*/ 115 w 115"/>
              <a:gd name="T27" fmla="*/ 15 h 69"/>
              <a:gd name="T28" fmla="*/ 115 w 115"/>
              <a:gd name="T29" fmla="*/ 21 h 69"/>
              <a:gd name="T30" fmla="*/ 106 w 115"/>
              <a:gd name="T31" fmla="*/ 67 h 69"/>
              <a:gd name="T32" fmla="*/ 106 w 115"/>
              <a:gd name="T33" fmla="*/ 67 h 69"/>
              <a:gd name="T34" fmla="*/ 105 w 115"/>
              <a:gd name="T35" fmla="*/ 69 h 69"/>
              <a:gd name="T36" fmla="*/ 106 w 115"/>
              <a:gd name="T37" fmla="*/ 67 h 69"/>
              <a:gd name="T38" fmla="*/ 106 w 115"/>
              <a:gd name="T39" fmla="*/ 67 h 69"/>
              <a:gd name="T40" fmla="*/ 115 w 115"/>
              <a:gd name="T41" fmla="*/ 15 h 69"/>
              <a:gd name="T42" fmla="*/ 101 w 115"/>
              <a:gd name="T43" fmla="*/ 5 h 69"/>
              <a:gd name="T44" fmla="*/ 66 w 115"/>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69">
                <a:moveTo>
                  <a:pt x="0" y="37"/>
                </a:moveTo>
                <a:cubicBezTo>
                  <a:pt x="0" y="37"/>
                  <a:pt x="0" y="37"/>
                  <a:pt x="0" y="37"/>
                </a:cubicBezTo>
                <a:cubicBezTo>
                  <a:pt x="0" y="38"/>
                  <a:pt x="0" y="38"/>
                  <a:pt x="0" y="38"/>
                </a:cubicBezTo>
                <a:cubicBezTo>
                  <a:pt x="0" y="38"/>
                  <a:pt x="0" y="38"/>
                  <a:pt x="0" y="38"/>
                </a:cubicBezTo>
                <a:cubicBezTo>
                  <a:pt x="0" y="37"/>
                  <a:pt x="0" y="37"/>
                  <a:pt x="0" y="37"/>
                </a:cubicBezTo>
                <a:moveTo>
                  <a:pt x="66" y="0"/>
                </a:moveTo>
                <a:cubicBezTo>
                  <a:pt x="54" y="0"/>
                  <a:pt x="42" y="2"/>
                  <a:pt x="30" y="5"/>
                </a:cubicBezTo>
                <a:cubicBezTo>
                  <a:pt x="20" y="8"/>
                  <a:pt x="10" y="11"/>
                  <a:pt x="4" y="19"/>
                </a:cubicBezTo>
                <a:cubicBezTo>
                  <a:pt x="4" y="19"/>
                  <a:pt x="4" y="20"/>
                  <a:pt x="3" y="20"/>
                </a:cubicBezTo>
                <a:cubicBezTo>
                  <a:pt x="4" y="20"/>
                  <a:pt x="4" y="19"/>
                  <a:pt x="4" y="19"/>
                </a:cubicBezTo>
                <a:cubicBezTo>
                  <a:pt x="10" y="11"/>
                  <a:pt x="20" y="8"/>
                  <a:pt x="30" y="5"/>
                </a:cubicBezTo>
                <a:cubicBezTo>
                  <a:pt x="41" y="2"/>
                  <a:pt x="54" y="0"/>
                  <a:pt x="66" y="0"/>
                </a:cubicBezTo>
                <a:cubicBezTo>
                  <a:pt x="78" y="0"/>
                  <a:pt x="90" y="2"/>
                  <a:pt x="101" y="5"/>
                </a:cubicBezTo>
                <a:cubicBezTo>
                  <a:pt x="106" y="7"/>
                  <a:pt x="112" y="10"/>
                  <a:pt x="115" y="15"/>
                </a:cubicBezTo>
                <a:cubicBezTo>
                  <a:pt x="115" y="17"/>
                  <a:pt x="115" y="19"/>
                  <a:pt x="115" y="21"/>
                </a:cubicBezTo>
                <a:cubicBezTo>
                  <a:pt x="115" y="37"/>
                  <a:pt x="113" y="53"/>
                  <a:pt x="106" y="67"/>
                </a:cubicBezTo>
                <a:cubicBezTo>
                  <a:pt x="106" y="67"/>
                  <a:pt x="106" y="67"/>
                  <a:pt x="106" y="67"/>
                </a:cubicBezTo>
                <a:cubicBezTo>
                  <a:pt x="105" y="68"/>
                  <a:pt x="105" y="69"/>
                  <a:pt x="105" y="69"/>
                </a:cubicBezTo>
                <a:cubicBezTo>
                  <a:pt x="105" y="68"/>
                  <a:pt x="105" y="68"/>
                  <a:pt x="106" y="67"/>
                </a:cubicBezTo>
                <a:cubicBezTo>
                  <a:pt x="106" y="67"/>
                  <a:pt x="106" y="67"/>
                  <a:pt x="106" y="67"/>
                </a:cubicBezTo>
                <a:cubicBezTo>
                  <a:pt x="114" y="52"/>
                  <a:pt x="115" y="33"/>
                  <a:pt x="115" y="15"/>
                </a:cubicBezTo>
                <a:cubicBezTo>
                  <a:pt x="112" y="10"/>
                  <a:pt x="106" y="7"/>
                  <a:pt x="101" y="5"/>
                </a:cubicBezTo>
                <a:cubicBezTo>
                  <a:pt x="90" y="2"/>
                  <a:pt x="78" y="0"/>
                  <a:pt x="66"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68"/>
          <p:cNvSpPr>
            <a:spLocks noEditPoints="1"/>
          </p:cNvSpPr>
          <p:nvPr/>
        </p:nvSpPr>
        <p:spPr bwMode="auto">
          <a:xfrm>
            <a:off x="3395304" y="2783608"/>
            <a:ext cx="46038" cy="14288"/>
          </a:xfrm>
          <a:custGeom>
            <a:avLst/>
            <a:gdLst>
              <a:gd name="T0" fmla="*/ 0 w 115"/>
              <a:gd name="T1" fmla="*/ 37 h 38"/>
              <a:gd name="T2" fmla="*/ 0 w 115"/>
              <a:gd name="T3" fmla="*/ 37 h 38"/>
              <a:gd name="T4" fmla="*/ 0 w 115"/>
              <a:gd name="T5" fmla="*/ 38 h 38"/>
              <a:gd name="T6" fmla="*/ 0 w 115"/>
              <a:gd name="T7" fmla="*/ 38 h 38"/>
              <a:gd name="T8" fmla="*/ 0 w 115"/>
              <a:gd name="T9" fmla="*/ 37 h 38"/>
              <a:gd name="T10" fmla="*/ 66 w 115"/>
              <a:gd name="T11" fmla="*/ 0 h 38"/>
              <a:gd name="T12" fmla="*/ 30 w 115"/>
              <a:gd name="T13" fmla="*/ 5 h 38"/>
              <a:gd name="T14" fmla="*/ 4 w 115"/>
              <a:gd name="T15" fmla="*/ 19 h 38"/>
              <a:gd name="T16" fmla="*/ 3 w 115"/>
              <a:gd name="T17" fmla="*/ 20 h 38"/>
              <a:gd name="T18" fmla="*/ 2 w 115"/>
              <a:gd name="T19" fmla="*/ 23 h 38"/>
              <a:gd name="T20" fmla="*/ 4 w 115"/>
              <a:gd name="T21" fmla="*/ 19 h 38"/>
              <a:gd name="T22" fmla="*/ 30 w 115"/>
              <a:gd name="T23" fmla="*/ 5 h 38"/>
              <a:gd name="T24" fmla="*/ 66 w 115"/>
              <a:gd name="T25" fmla="*/ 0 h 38"/>
              <a:gd name="T26" fmla="*/ 101 w 115"/>
              <a:gd name="T27" fmla="*/ 5 h 38"/>
              <a:gd name="T28" fmla="*/ 115 w 115"/>
              <a:gd name="T29" fmla="*/ 15 h 38"/>
              <a:gd name="T30" fmla="*/ 115 w 115"/>
              <a:gd name="T31" fmla="*/ 21 h 38"/>
              <a:gd name="T32" fmla="*/ 115 w 115"/>
              <a:gd name="T33" fmla="*/ 15 h 38"/>
              <a:gd name="T34" fmla="*/ 101 w 115"/>
              <a:gd name="T35" fmla="*/ 5 h 38"/>
              <a:gd name="T36" fmla="*/ 66 w 115"/>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38">
                <a:moveTo>
                  <a:pt x="0" y="37"/>
                </a:moveTo>
                <a:cubicBezTo>
                  <a:pt x="0" y="37"/>
                  <a:pt x="0" y="37"/>
                  <a:pt x="0" y="37"/>
                </a:cubicBezTo>
                <a:cubicBezTo>
                  <a:pt x="0" y="38"/>
                  <a:pt x="0" y="38"/>
                  <a:pt x="0" y="38"/>
                </a:cubicBezTo>
                <a:cubicBezTo>
                  <a:pt x="0" y="38"/>
                  <a:pt x="0" y="38"/>
                  <a:pt x="0" y="38"/>
                </a:cubicBezTo>
                <a:cubicBezTo>
                  <a:pt x="0" y="37"/>
                  <a:pt x="0" y="37"/>
                  <a:pt x="0" y="37"/>
                </a:cubicBezTo>
                <a:moveTo>
                  <a:pt x="66" y="0"/>
                </a:moveTo>
                <a:cubicBezTo>
                  <a:pt x="54" y="0"/>
                  <a:pt x="41" y="2"/>
                  <a:pt x="30" y="5"/>
                </a:cubicBezTo>
                <a:cubicBezTo>
                  <a:pt x="20" y="8"/>
                  <a:pt x="10" y="11"/>
                  <a:pt x="4" y="19"/>
                </a:cubicBezTo>
                <a:cubicBezTo>
                  <a:pt x="4" y="19"/>
                  <a:pt x="4" y="20"/>
                  <a:pt x="3" y="20"/>
                </a:cubicBezTo>
                <a:cubicBezTo>
                  <a:pt x="3" y="21"/>
                  <a:pt x="2" y="22"/>
                  <a:pt x="2" y="23"/>
                </a:cubicBezTo>
                <a:cubicBezTo>
                  <a:pt x="3" y="21"/>
                  <a:pt x="3" y="20"/>
                  <a:pt x="4" y="19"/>
                </a:cubicBezTo>
                <a:cubicBezTo>
                  <a:pt x="10" y="11"/>
                  <a:pt x="20" y="8"/>
                  <a:pt x="30" y="5"/>
                </a:cubicBezTo>
                <a:cubicBezTo>
                  <a:pt x="41" y="2"/>
                  <a:pt x="54" y="0"/>
                  <a:pt x="66" y="0"/>
                </a:cubicBezTo>
                <a:cubicBezTo>
                  <a:pt x="78" y="0"/>
                  <a:pt x="90" y="2"/>
                  <a:pt x="101" y="5"/>
                </a:cubicBezTo>
                <a:cubicBezTo>
                  <a:pt x="106" y="7"/>
                  <a:pt x="112" y="10"/>
                  <a:pt x="115" y="15"/>
                </a:cubicBezTo>
                <a:cubicBezTo>
                  <a:pt x="115" y="17"/>
                  <a:pt x="115" y="19"/>
                  <a:pt x="115" y="21"/>
                </a:cubicBezTo>
                <a:cubicBezTo>
                  <a:pt x="115" y="19"/>
                  <a:pt x="115" y="17"/>
                  <a:pt x="115" y="15"/>
                </a:cubicBezTo>
                <a:cubicBezTo>
                  <a:pt x="112" y="10"/>
                  <a:pt x="106" y="7"/>
                  <a:pt x="101" y="5"/>
                </a:cubicBezTo>
                <a:cubicBezTo>
                  <a:pt x="90" y="2"/>
                  <a:pt x="78" y="0"/>
                  <a:pt x="66"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69"/>
          <p:cNvSpPr>
            <a:spLocks/>
          </p:cNvSpPr>
          <p:nvPr/>
        </p:nvSpPr>
        <p:spPr bwMode="auto">
          <a:xfrm>
            <a:off x="3428642" y="2791545"/>
            <a:ext cx="20638" cy="68263"/>
          </a:xfrm>
          <a:custGeom>
            <a:avLst/>
            <a:gdLst>
              <a:gd name="T0" fmla="*/ 52 w 52"/>
              <a:gd name="T1" fmla="*/ 0 h 170"/>
              <a:gd name="T2" fmla="*/ 52 w 52"/>
              <a:gd name="T3" fmla="*/ 0 h 170"/>
              <a:gd name="T4" fmla="*/ 35 w 52"/>
              <a:gd name="T5" fmla="*/ 94 h 170"/>
              <a:gd name="T6" fmla="*/ 35 w 52"/>
              <a:gd name="T7" fmla="*/ 95 h 170"/>
              <a:gd name="T8" fmla="*/ 0 w 52"/>
              <a:gd name="T9" fmla="*/ 170 h 170"/>
              <a:gd name="T10" fmla="*/ 10 w 52"/>
              <a:gd name="T11" fmla="*/ 152 h 170"/>
              <a:gd name="T12" fmla="*/ 35 w 52"/>
              <a:gd name="T13" fmla="*/ 95 h 170"/>
              <a:gd name="T14" fmla="*/ 35 w 52"/>
              <a:gd name="T15" fmla="*/ 94 h 170"/>
              <a:gd name="T16" fmla="*/ 52 w 5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70">
                <a:moveTo>
                  <a:pt x="52" y="0"/>
                </a:moveTo>
                <a:cubicBezTo>
                  <a:pt x="52" y="0"/>
                  <a:pt x="52" y="0"/>
                  <a:pt x="52" y="0"/>
                </a:cubicBezTo>
                <a:cubicBezTo>
                  <a:pt x="48" y="63"/>
                  <a:pt x="35" y="94"/>
                  <a:pt x="35" y="94"/>
                </a:cubicBezTo>
                <a:cubicBezTo>
                  <a:pt x="35" y="95"/>
                  <a:pt x="35" y="95"/>
                  <a:pt x="35" y="95"/>
                </a:cubicBezTo>
                <a:cubicBezTo>
                  <a:pt x="24" y="126"/>
                  <a:pt x="12" y="150"/>
                  <a:pt x="0" y="170"/>
                </a:cubicBezTo>
                <a:cubicBezTo>
                  <a:pt x="3" y="164"/>
                  <a:pt x="7" y="158"/>
                  <a:pt x="10" y="152"/>
                </a:cubicBezTo>
                <a:cubicBezTo>
                  <a:pt x="19" y="136"/>
                  <a:pt x="27" y="117"/>
                  <a:pt x="35" y="95"/>
                </a:cubicBezTo>
                <a:cubicBezTo>
                  <a:pt x="35" y="94"/>
                  <a:pt x="35" y="94"/>
                  <a:pt x="35" y="94"/>
                </a:cubicBezTo>
                <a:cubicBezTo>
                  <a:pt x="35" y="94"/>
                  <a:pt x="48" y="63"/>
                  <a:pt x="5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70"/>
          <p:cNvSpPr>
            <a:spLocks/>
          </p:cNvSpPr>
          <p:nvPr/>
        </p:nvSpPr>
        <p:spPr bwMode="auto">
          <a:xfrm>
            <a:off x="3385779" y="2791545"/>
            <a:ext cx="63500" cy="98425"/>
          </a:xfrm>
          <a:custGeom>
            <a:avLst/>
            <a:gdLst>
              <a:gd name="T0" fmla="*/ 160 w 160"/>
              <a:gd name="T1" fmla="*/ 0 h 248"/>
              <a:gd name="T2" fmla="*/ 150 w 160"/>
              <a:gd name="T3" fmla="*/ 3 h 248"/>
              <a:gd name="T4" fmla="*/ 140 w 160"/>
              <a:gd name="T5" fmla="*/ 51 h 248"/>
              <a:gd name="T6" fmla="*/ 138 w 160"/>
              <a:gd name="T7" fmla="*/ 54 h 248"/>
              <a:gd name="T8" fmla="*/ 100 w 160"/>
              <a:gd name="T9" fmla="*/ 81 h 248"/>
              <a:gd name="T10" fmla="*/ 79 w 160"/>
              <a:gd name="T11" fmla="*/ 83 h 248"/>
              <a:gd name="T12" fmla="*/ 51 w 160"/>
              <a:gd name="T13" fmla="*/ 77 h 248"/>
              <a:gd name="T14" fmla="*/ 19 w 160"/>
              <a:gd name="T15" fmla="*/ 38 h 248"/>
              <a:gd name="T16" fmla="*/ 14 w 160"/>
              <a:gd name="T17" fmla="*/ 15 h 248"/>
              <a:gd name="T18" fmla="*/ 14 w 160"/>
              <a:gd name="T19" fmla="*/ 15 h 248"/>
              <a:gd name="T20" fmla="*/ 11 w 160"/>
              <a:gd name="T21" fmla="*/ 16 h 248"/>
              <a:gd name="T22" fmla="*/ 10 w 160"/>
              <a:gd name="T23" fmla="*/ 14 h 248"/>
              <a:gd name="T24" fmla="*/ 0 w 160"/>
              <a:gd name="T25" fmla="*/ 10 h 248"/>
              <a:gd name="T26" fmla="*/ 0 w 160"/>
              <a:gd name="T27" fmla="*/ 248 h 248"/>
              <a:gd name="T28" fmla="*/ 0 w 160"/>
              <a:gd name="T29" fmla="*/ 248 h 248"/>
              <a:gd name="T30" fmla="*/ 0 w 160"/>
              <a:gd name="T31" fmla="*/ 248 h 248"/>
              <a:gd name="T32" fmla="*/ 1 w 160"/>
              <a:gd name="T33" fmla="*/ 248 h 248"/>
              <a:gd name="T34" fmla="*/ 2 w 160"/>
              <a:gd name="T35" fmla="*/ 248 h 248"/>
              <a:gd name="T36" fmla="*/ 2 w 160"/>
              <a:gd name="T37" fmla="*/ 248 h 248"/>
              <a:gd name="T38" fmla="*/ 108 w 160"/>
              <a:gd name="T39" fmla="*/ 170 h 248"/>
              <a:gd name="T40" fmla="*/ 143 w 160"/>
              <a:gd name="T41" fmla="*/ 95 h 248"/>
              <a:gd name="T42" fmla="*/ 143 w 160"/>
              <a:gd name="T43" fmla="*/ 94 h 248"/>
              <a:gd name="T44" fmla="*/ 160 w 160"/>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48">
                <a:moveTo>
                  <a:pt x="160" y="0"/>
                </a:moveTo>
                <a:cubicBezTo>
                  <a:pt x="157" y="1"/>
                  <a:pt x="153" y="2"/>
                  <a:pt x="150" y="3"/>
                </a:cubicBezTo>
                <a:cubicBezTo>
                  <a:pt x="150" y="19"/>
                  <a:pt x="148" y="36"/>
                  <a:pt x="140" y="51"/>
                </a:cubicBezTo>
                <a:cubicBezTo>
                  <a:pt x="139" y="52"/>
                  <a:pt x="139" y="53"/>
                  <a:pt x="138" y="54"/>
                </a:cubicBezTo>
                <a:cubicBezTo>
                  <a:pt x="130" y="67"/>
                  <a:pt x="117" y="76"/>
                  <a:pt x="100" y="81"/>
                </a:cubicBezTo>
                <a:cubicBezTo>
                  <a:pt x="93" y="82"/>
                  <a:pt x="86" y="83"/>
                  <a:pt x="79" y="83"/>
                </a:cubicBezTo>
                <a:cubicBezTo>
                  <a:pt x="68" y="83"/>
                  <a:pt x="59" y="81"/>
                  <a:pt x="51" y="77"/>
                </a:cubicBezTo>
                <a:cubicBezTo>
                  <a:pt x="37" y="70"/>
                  <a:pt x="26" y="58"/>
                  <a:pt x="19" y="38"/>
                </a:cubicBezTo>
                <a:cubicBezTo>
                  <a:pt x="16" y="30"/>
                  <a:pt x="15" y="23"/>
                  <a:pt x="14" y="15"/>
                </a:cubicBezTo>
                <a:cubicBezTo>
                  <a:pt x="14" y="15"/>
                  <a:pt x="14" y="15"/>
                  <a:pt x="14" y="15"/>
                </a:cubicBezTo>
                <a:cubicBezTo>
                  <a:pt x="11" y="16"/>
                  <a:pt x="11" y="16"/>
                  <a:pt x="11" y="16"/>
                </a:cubicBezTo>
                <a:cubicBezTo>
                  <a:pt x="10" y="14"/>
                  <a:pt x="10" y="14"/>
                  <a:pt x="10" y="14"/>
                </a:cubicBezTo>
                <a:cubicBezTo>
                  <a:pt x="8" y="12"/>
                  <a:pt x="5" y="10"/>
                  <a:pt x="0" y="10"/>
                </a:cubicBezTo>
                <a:cubicBezTo>
                  <a:pt x="0" y="248"/>
                  <a:pt x="0" y="248"/>
                  <a:pt x="0" y="248"/>
                </a:cubicBezTo>
                <a:cubicBezTo>
                  <a:pt x="0" y="248"/>
                  <a:pt x="0" y="248"/>
                  <a:pt x="0" y="248"/>
                </a:cubicBezTo>
                <a:cubicBezTo>
                  <a:pt x="0" y="248"/>
                  <a:pt x="0" y="248"/>
                  <a:pt x="0" y="248"/>
                </a:cubicBezTo>
                <a:cubicBezTo>
                  <a:pt x="1" y="248"/>
                  <a:pt x="1" y="248"/>
                  <a:pt x="1" y="248"/>
                </a:cubicBezTo>
                <a:cubicBezTo>
                  <a:pt x="2" y="248"/>
                  <a:pt x="2" y="248"/>
                  <a:pt x="2" y="248"/>
                </a:cubicBezTo>
                <a:cubicBezTo>
                  <a:pt x="2" y="248"/>
                  <a:pt x="2" y="248"/>
                  <a:pt x="2" y="248"/>
                </a:cubicBezTo>
                <a:cubicBezTo>
                  <a:pt x="8" y="248"/>
                  <a:pt x="60" y="245"/>
                  <a:pt x="108" y="170"/>
                </a:cubicBezTo>
                <a:cubicBezTo>
                  <a:pt x="120" y="150"/>
                  <a:pt x="132" y="126"/>
                  <a:pt x="143" y="95"/>
                </a:cubicBezTo>
                <a:cubicBezTo>
                  <a:pt x="143" y="94"/>
                  <a:pt x="143" y="94"/>
                  <a:pt x="143" y="94"/>
                </a:cubicBezTo>
                <a:cubicBezTo>
                  <a:pt x="143" y="94"/>
                  <a:pt x="156" y="63"/>
                  <a:pt x="16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71"/>
          <p:cNvSpPr>
            <a:spLocks noEditPoints="1"/>
          </p:cNvSpPr>
          <p:nvPr/>
        </p:nvSpPr>
        <p:spPr bwMode="auto">
          <a:xfrm>
            <a:off x="3385779" y="2791545"/>
            <a:ext cx="63500" cy="60325"/>
          </a:xfrm>
          <a:custGeom>
            <a:avLst/>
            <a:gdLst>
              <a:gd name="T0" fmla="*/ 0 w 160"/>
              <a:gd name="T1" fmla="*/ 10 h 152"/>
              <a:gd name="T2" fmla="*/ 0 w 160"/>
              <a:gd name="T3" fmla="*/ 10 h 152"/>
              <a:gd name="T4" fmla="*/ 10 w 160"/>
              <a:gd name="T5" fmla="*/ 14 h 152"/>
              <a:gd name="T6" fmla="*/ 11 w 160"/>
              <a:gd name="T7" fmla="*/ 16 h 152"/>
              <a:gd name="T8" fmla="*/ 14 w 160"/>
              <a:gd name="T9" fmla="*/ 15 h 152"/>
              <a:gd name="T10" fmla="*/ 14 w 160"/>
              <a:gd name="T11" fmla="*/ 15 h 152"/>
              <a:gd name="T12" fmla="*/ 19 w 160"/>
              <a:gd name="T13" fmla="*/ 38 h 152"/>
              <a:gd name="T14" fmla="*/ 51 w 160"/>
              <a:gd name="T15" fmla="*/ 77 h 152"/>
              <a:gd name="T16" fmla="*/ 79 w 160"/>
              <a:gd name="T17" fmla="*/ 83 h 152"/>
              <a:gd name="T18" fmla="*/ 100 w 160"/>
              <a:gd name="T19" fmla="*/ 81 h 152"/>
              <a:gd name="T20" fmla="*/ 136 w 160"/>
              <a:gd name="T21" fmla="*/ 57 h 152"/>
              <a:gd name="T22" fmla="*/ 100 w 160"/>
              <a:gd name="T23" fmla="*/ 81 h 152"/>
              <a:gd name="T24" fmla="*/ 79 w 160"/>
              <a:gd name="T25" fmla="*/ 83 h 152"/>
              <a:gd name="T26" fmla="*/ 51 w 160"/>
              <a:gd name="T27" fmla="*/ 77 h 152"/>
              <a:gd name="T28" fmla="*/ 19 w 160"/>
              <a:gd name="T29" fmla="*/ 38 h 152"/>
              <a:gd name="T30" fmla="*/ 14 w 160"/>
              <a:gd name="T31" fmla="*/ 15 h 152"/>
              <a:gd name="T32" fmla="*/ 14 w 160"/>
              <a:gd name="T33" fmla="*/ 15 h 152"/>
              <a:gd name="T34" fmla="*/ 11 w 160"/>
              <a:gd name="T35" fmla="*/ 16 h 152"/>
              <a:gd name="T36" fmla="*/ 10 w 160"/>
              <a:gd name="T37" fmla="*/ 14 h 152"/>
              <a:gd name="T38" fmla="*/ 0 w 160"/>
              <a:gd name="T39" fmla="*/ 10 h 152"/>
              <a:gd name="T40" fmla="*/ 160 w 160"/>
              <a:gd name="T41" fmla="*/ 0 h 152"/>
              <a:gd name="T42" fmla="*/ 150 w 160"/>
              <a:gd name="T43" fmla="*/ 3 h 152"/>
              <a:gd name="T44" fmla="*/ 150 w 160"/>
              <a:gd name="T45" fmla="*/ 3 h 152"/>
              <a:gd name="T46" fmla="*/ 160 w 160"/>
              <a:gd name="T47" fmla="*/ 0 h 152"/>
              <a:gd name="T48" fmla="*/ 160 w 160"/>
              <a:gd name="T49" fmla="*/ 0 h 152"/>
              <a:gd name="T50" fmla="*/ 160 w 160"/>
              <a:gd name="T51" fmla="*/ 0 h 152"/>
              <a:gd name="T52" fmla="*/ 160 w 160"/>
              <a:gd name="T53" fmla="*/ 0 h 152"/>
              <a:gd name="T54" fmla="*/ 160 w 160"/>
              <a:gd name="T55" fmla="*/ 0 h 152"/>
              <a:gd name="T56" fmla="*/ 143 w 160"/>
              <a:gd name="T57" fmla="*/ 94 h 152"/>
              <a:gd name="T58" fmla="*/ 143 w 160"/>
              <a:gd name="T59" fmla="*/ 95 h 152"/>
              <a:gd name="T60" fmla="*/ 118 w 160"/>
              <a:gd name="T61" fmla="*/ 152 h 152"/>
              <a:gd name="T62" fmla="*/ 143 w 160"/>
              <a:gd name="T63" fmla="*/ 95 h 152"/>
              <a:gd name="T64" fmla="*/ 143 w 160"/>
              <a:gd name="T65" fmla="*/ 94 h 152"/>
              <a:gd name="T66" fmla="*/ 160 w 160"/>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152">
                <a:moveTo>
                  <a:pt x="0" y="10"/>
                </a:moveTo>
                <a:cubicBezTo>
                  <a:pt x="0" y="10"/>
                  <a:pt x="0" y="10"/>
                  <a:pt x="0" y="10"/>
                </a:cubicBezTo>
                <a:cubicBezTo>
                  <a:pt x="5" y="10"/>
                  <a:pt x="8" y="12"/>
                  <a:pt x="10" y="14"/>
                </a:cubicBezTo>
                <a:cubicBezTo>
                  <a:pt x="11" y="16"/>
                  <a:pt x="11" y="16"/>
                  <a:pt x="11" y="16"/>
                </a:cubicBezTo>
                <a:cubicBezTo>
                  <a:pt x="14" y="15"/>
                  <a:pt x="14" y="15"/>
                  <a:pt x="14" y="15"/>
                </a:cubicBezTo>
                <a:cubicBezTo>
                  <a:pt x="14" y="15"/>
                  <a:pt x="14" y="15"/>
                  <a:pt x="14" y="15"/>
                </a:cubicBezTo>
                <a:cubicBezTo>
                  <a:pt x="15" y="23"/>
                  <a:pt x="16" y="30"/>
                  <a:pt x="19" y="38"/>
                </a:cubicBezTo>
                <a:cubicBezTo>
                  <a:pt x="26" y="58"/>
                  <a:pt x="37" y="70"/>
                  <a:pt x="51" y="77"/>
                </a:cubicBezTo>
                <a:cubicBezTo>
                  <a:pt x="59" y="81"/>
                  <a:pt x="68" y="83"/>
                  <a:pt x="79" y="83"/>
                </a:cubicBezTo>
                <a:cubicBezTo>
                  <a:pt x="86" y="83"/>
                  <a:pt x="93" y="82"/>
                  <a:pt x="100" y="81"/>
                </a:cubicBezTo>
                <a:cubicBezTo>
                  <a:pt x="115" y="77"/>
                  <a:pt x="128" y="69"/>
                  <a:pt x="136" y="57"/>
                </a:cubicBezTo>
                <a:cubicBezTo>
                  <a:pt x="128" y="68"/>
                  <a:pt x="115" y="77"/>
                  <a:pt x="100" y="81"/>
                </a:cubicBezTo>
                <a:cubicBezTo>
                  <a:pt x="93" y="82"/>
                  <a:pt x="86" y="83"/>
                  <a:pt x="79" y="83"/>
                </a:cubicBezTo>
                <a:cubicBezTo>
                  <a:pt x="68" y="83"/>
                  <a:pt x="59" y="81"/>
                  <a:pt x="51" y="77"/>
                </a:cubicBezTo>
                <a:cubicBezTo>
                  <a:pt x="37" y="70"/>
                  <a:pt x="27" y="58"/>
                  <a:pt x="19" y="38"/>
                </a:cubicBezTo>
                <a:cubicBezTo>
                  <a:pt x="17" y="30"/>
                  <a:pt x="15" y="23"/>
                  <a:pt x="14" y="15"/>
                </a:cubicBezTo>
                <a:cubicBezTo>
                  <a:pt x="14" y="15"/>
                  <a:pt x="14" y="15"/>
                  <a:pt x="14" y="15"/>
                </a:cubicBezTo>
                <a:cubicBezTo>
                  <a:pt x="11" y="16"/>
                  <a:pt x="11" y="16"/>
                  <a:pt x="11" y="16"/>
                </a:cubicBezTo>
                <a:cubicBezTo>
                  <a:pt x="10" y="14"/>
                  <a:pt x="10" y="14"/>
                  <a:pt x="10" y="14"/>
                </a:cubicBezTo>
                <a:cubicBezTo>
                  <a:pt x="8" y="12"/>
                  <a:pt x="5" y="10"/>
                  <a:pt x="0" y="10"/>
                </a:cubicBezTo>
                <a:moveTo>
                  <a:pt x="160" y="0"/>
                </a:moveTo>
                <a:cubicBezTo>
                  <a:pt x="157" y="1"/>
                  <a:pt x="153" y="2"/>
                  <a:pt x="150" y="3"/>
                </a:cubicBezTo>
                <a:cubicBezTo>
                  <a:pt x="150" y="3"/>
                  <a:pt x="150" y="3"/>
                  <a:pt x="150" y="3"/>
                </a:cubicBezTo>
                <a:cubicBezTo>
                  <a:pt x="153" y="2"/>
                  <a:pt x="157" y="1"/>
                  <a:pt x="160" y="0"/>
                </a:cubicBezTo>
                <a:cubicBezTo>
                  <a:pt x="160" y="0"/>
                  <a:pt x="160" y="0"/>
                  <a:pt x="160" y="0"/>
                </a:cubicBezTo>
                <a:cubicBezTo>
                  <a:pt x="160" y="0"/>
                  <a:pt x="160" y="0"/>
                  <a:pt x="160" y="0"/>
                </a:cubicBezTo>
                <a:cubicBezTo>
                  <a:pt x="160" y="0"/>
                  <a:pt x="160" y="0"/>
                  <a:pt x="160" y="0"/>
                </a:cubicBezTo>
                <a:cubicBezTo>
                  <a:pt x="160" y="0"/>
                  <a:pt x="160" y="0"/>
                  <a:pt x="160" y="0"/>
                </a:cubicBezTo>
                <a:cubicBezTo>
                  <a:pt x="156" y="63"/>
                  <a:pt x="143" y="94"/>
                  <a:pt x="143" y="94"/>
                </a:cubicBezTo>
                <a:cubicBezTo>
                  <a:pt x="143" y="95"/>
                  <a:pt x="143" y="95"/>
                  <a:pt x="143" y="95"/>
                </a:cubicBezTo>
                <a:cubicBezTo>
                  <a:pt x="135" y="117"/>
                  <a:pt x="127" y="136"/>
                  <a:pt x="118" y="152"/>
                </a:cubicBezTo>
                <a:cubicBezTo>
                  <a:pt x="127" y="136"/>
                  <a:pt x="135" y="117"/>
                  <a:pt x="143" y="95"/>
                </a:cubicBezTo>
                <a:cubicBezTo>
                  <a:pt x="143" y="94"/>
                  <a:pt x="143" y="94"/>
                  <a:pt x="143" y="94"/>
                </a:cubicBezTo>
                <a:cubicBezTo>
                  <a:pt x="143" y="94"/>
                  <a:pt x="156" y="63"/>
                  <a:pt x="16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72"/>
          <p:cNvSpPr>
            <a:spLocks noEditPoints="1"/>
          </p:cNvSpPr>
          <p:nvPr/>
        </p:nvSpPr>
        <p:spPr bwMode="auto">
          <a:xfrm>
            <a:off x="3385779" y="2791545"/>
            <a:ext cx="63500" cy="33338"/>
          </a:xfrm>
          <a:custGeom>
            <a:avLst/>
            <a:gdLst>
              <a:gd name="T0" fmla="*/ 0 w 160"/>
              <a:gd name="T1" fmla="*/ 10 h 83"/>
              <a:gd name="T2" fmla="*/ 0 w 160"/>
              <a:gd name="T3" fmla="*/ 10 h 83"/>
              <a:gd name="T4" fmla="*/ 10 w 160"/>
              <a:gd name="T5" fmla="*/ 14 h 83"/>
              <a:gd name="T6" fmla="*/ 11 w 160"/>
              <a:gd name="T7" fmla="*/ 16 h 83"/>
              <a:gd name="T8" fmla="*/ 14 w 160"/>
              <a:gd name="T9" fmla="*/ 15 h 83"/>
              <a:gd name="T10" fmla="*/ 14 w 160"/>
              <a:gd name="T11" fmla="*/ 15 h 83"/>
              <a:gd name="T12" fmla="*/ 19 w 160"/>
              <a:gd name="T13" fmla="*/ 38 h 83"/>
              <a:gd name="T14" fmla="*/ 51 w 160"/>
              <a:gd name="T15" fmla="*/ 77 h 83"/>
              <a:gd name="T16" fmla="*/ 79 w 160"/>
              <a:gd name="T17" fmla="*/ 83 h 83"/>
              <a:gd name="T18" fmla="*/ 100 w 160"/>
              <a:gd name="T19" fmla="*/ 81 h 83"/>
              <a:gd name="T20" fmla="*/ 138 w 160"/>
              <a:gd name="T21" fmla="*/ 54 h 83"/>
              <a:gd name="T22" fmla="*/ 136 w 160"/>
              <a:gd name="T23" fmla="*/ 57 h 83"/>
              <a:gd name="T24" fmla="*/ 100 w 160"/>
              <a:gd name="T25" fmla="*/ 81 h 83"/>
              <a:gd name="T26" fmla="*/ 79 w 160"/>
              <a:gd name="T27" fmla="*/ 83 h 83"/>
              <a:gd name="T28" fmla="*/ 51 w 160"/>
              <a:gd name="T29" fmla="*/ 77 h 83"/>
              <a:gd name="T30" fmla="*/ 19 w 160"/>
              <a:gd name="T31" fmla="*/ 38 h 83"/>
              <a:gd name="T32" fmla="*/ 14 w 160"/>
              <a:gd name="T33" fmla="*/ 15 h 83"/>
              <a:gd name="T34" fmla="*/ 14 w 160"/>
              <a:gd name="T35" fmla="*/ 15 h 83"/>
              <a:gd name="T36" fmla="*/ 11 w 160"/>
              <a:gd name="T37" fmla="*/ 16 h 83"/>
              <a:gd name="T38" fmla="*/ 10 w 160"/>
              <a:gd name="T39" fmla="*/ 14 h 83"/>
              <a:gd name="T40" fmla="*/ 0 w 160"/>
              <a:gd name="T41" fmla="*/ 10 h 83"/>
              <a:gd name="T42" fmla="*/ 160 w 160"/>
              <a:gd name="T43" fmla="*/ 0 h 83"/>
              <a:gd name="T44" fmla="*/ 150 w 160"/>
              <a:gd name="T45" fmla="*/ 3 h 83"/>
              <a:gd name="T46" fmla="*/ 150 w 160"/>
              <a:gd name="T47" fmla="*/ 3 h 83"/>
              <a:gd name="T48" fmla="*/ 160 w 160"/>
              <a:gd name="T49" fmla="*/ 0 h 83"/>
              <a:gd name="T50" fmla="*/ 160 w 160"/>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83">
                <a:moveTo>
                  <a:pt x="0" y="10"/>
                </a:moveTo>
                <a:cubicBezTo>
                  <a:pt x="0" y="10"/>
                  <a:pt x="0" y="10"/>
                  <a:pt x="0" y="10"/>
                </a:cubicBezTo>
                <a:cubicBezTo>
                  <a:pt x="5" y="10"/>
                  <a:pt x="8" y="12"/>
                  <a:pt x="10" y="14"/>
                </a:cubicBezTo>
                <a:cubicBezTo>
                  <a:pt x="11" y="16"/>
                  <a:pt x="11" y="16"/>
                  <a:pt x="11" y="16"/>
                </a:cubicBezTo>
                <a:cubicBezTo>
                  <a:pt x="14" y="15"/>
                  <a:pt x="14" y="15"/>
                  <a:pt x="14" y="15"/>
                </a:cubicBezTo>
                <a:cubicBezTo>
                  <a:pt x="14" y="15"/>
                  <a:pt x="14" y="15"/>
                  <a:pt x="14" y="15"/>
                </a:cubicBezTo>
                <a:cubicBezTo>
                  <a:pt x="15" y="23"/>
                  <a:pt x="16" y="30"/>
                  <a:pt x="19" y="38"/>
                </a:cubicBezTo>
                <a:cubicBezTo>
                  <a:pt x="26" y="58"/>
                  <a:pt x="37" y="70"/>
                  <a:pt x="51" y="77"/>
                </a:cubicBezTo>
                <a:cubicBezTo>
                  <a:pt x="59" y="81"/>
                  <a:pt x="68" y="83"/>
                  <a:pt x="79" y="83"/>
                </a:cubicBezTo>
                <a:cubicBezTo>
                  <a:pt x="86" y="83"/>
                  <a:pt x="93" y="82"/>
                  <a:pt x="100" y="81"/>
                </a:cubicBezTo>
                <a:cubicBezTo>
                  <a:pt x="117" y="76"/>
                  <a:pt x="130" y="67"/>
                  <a:pt x="138" y="54"/>
                </a:cubicBezTo>
                <a:cubicBezTo>
                  <a:pt x="138" y="55"/>
                  <a:pt x="137" y="56"/>
                  <a:pt x="136" y="57"/>
                </a:cubicBezTo>
                <a:cubicBezTo>
                  <a:pt x="128" y="69"/>
                  <a:pt x="115" y="77"/>
                  <a:pt x="100" y="81"/>
                </a:cubicBezTo>
                <a:cubicBezTo>
                  <a:pt x="93" y="82"/>
                  <a:pt x="86" y="83"/>
                  <a:pt x="79" y="83"/>
                </a:cubicBezTo>
                <a:cubicBezTo>
                  <a:pt x="68" y="83"/>
                  <a:pt x="59" y="81"/>
                  <a:pt x="51" y="77"/>
                </a:cubicBezTo>
                <a:cubicBezTo>
                  <a:pt x="37" y="70"/>
                  <a:pt x="26" y="58"/>
                  <a:pt x="19" y="38"/>
                </a:cubicBezTo>
                <a:cubicBezTo>
                  <a:pt x="16" y="30"/>
                  <a:pt x="15" y="23"/>
                  <a:pt x="14" y="15"/>
                </a:cubicBezTo>
                <a:cubicBezTo>
                  <a:pt x="14" y="15"/>
                  <a:pt x="14" y="15"/>
                  <a:pt x="14" y="15"/>
                </a:cubicBezTo>
                <a:cubicBezTo>
                  <a:pt x="11" y="16"/>
                  <a:pt x="11" y="16"/>
                  <a:pt x="11" y="16"/>
                </a:cubicBezTo>
                <a:cubicBezTo>
                  <a:pt x="10" y="14"/>
                  <a:pt x="10" y="14"/>
                  <a:pt x="10" y="14"/>
                </a:cubicBezTo>
                <a:cubicBezTo>
                  <a:pt x="8" y="12"/>
                  <a:pt x="5" y="10"/>
                  <a:pt x="0" y="10"/>
                </a:cubicBezTo>
                <a:moveTo>
                  <a:pt x="160" y="0"/>
                </a:moveTo>
                <a:cubicBezTo>
                  <a:pt x="157" y="1"/>
                  <a:pt x="153" y="2"/>
                  <a:pt x="150" y="3"/>
                </a:cubicBezTo>
                <a:cubicBezTo>
                  <a:pt x="150" y="3"/>
                  <a:pt x="150" y="3"/>
                  <a:pt x="150" y="3"/>
                </a:cubicBezTo>
                <a:cubicBezTo>
                  <a:pt x="153" y="2"/>
                  <a:pt x="157" y="1"/>
                  <a:pt x="160" y="0"/>
                </a:cubicBezTo>
                <a:cubicBezTo>
                  <a:pt x="160" y="0"/>
                  <a:pt x="160" y="0"/>
                  <a:pt x="16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95"/>
          <p:cNvSpPr>
            <a:spLocks/>
          </p:cNvSpPr>
          <p:nvPr/>
        </p:nvSpPr>
        <p:spPr bwMode="auto">
          <a:xfrm>
            <a:off x="3322912" y="3263493"/>
            <a:ext cx="28575" cy="22225"/>
          </a:xfrm>
          <a:custGeom>
            <a:avLst/>
            <a:gdLst>
              <a:gd name="T0" fmla="*/ 72 w 72"/>
              <a:gd name="T1" fmla="*/ 0 h 54"/>
              <a:gd name="T2" fmla="*/ 1 w 72"/>
              <a:gd name="T3" fmla="*/ 54 h 54"/>
              <a:gd name="T4" fmla="*/ 0 w 72"/>
              <a:gd name="T5" fmla="*/ 30 h 54"/>
              <a:gd name="T6" fmla="*/ 72 w 72"/>
              <a:gd name="T7" fmla="*/ 0 h 54"/>
            </a:gdLst>
            <a:ahLst/>
            <a:cxnLst>
              <a:cxn ang="0">
                <a:pos x="T0" y="T1"/>
              </a:cxn>
              <a:cxn ang="0">
                <a:pos x="T2" y="T3"/>
              </a:cxn>
              <a:cxn ang="0">
                <a:pos x="T4" y="T5"/>
              </a:cxn>
              <a:cxn ang="0">
                <a:pos x="T6" y="T7"/>
              </a:cxn>
            </a:cxnLst>
            <a:rect l="0" t="0" r="r" b="b"/>
            <a:pathLst>
              <a:path w="72" h="54">
                <a:moveTo>
                  <a:pt x="72" y="0"/>
                </a:moveTo>
                <a:cubicBezTo>
                  <a:pt x="52" y="19"/>
                  <a:pt x="28" y="38"/>
                  <a:pt x="1" y="54"/>
                </a:cubicBezTo>
                <a:cubicBezTo>
                  <a:pt x="1" y="46"/>
                  <a:pt x="0" y="38"/>
                  <a:pt x="0" y="30"/>
                </a:cubicBezTo>
                <a:cubicBezTo>
                  <a:pt x="28" y="24"/>
                  <a:pt x="54" y="14"/>
                  <a:pt x="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96"/>
          <p:cNvSpPr>
            <a:spLocks/>
          </p:cNvSpPr>
          <p:nvPr/>
        </p:nvSpPr>
        <p:spPr bwMode="auto">
          <a:xfrm>
            <a:off x="3303862" y="3293655"/>
            <a:ext cx="15875" cy="36513"/>
          </a:xfrm>
          <a:custGeom>
            <a:avLst/>
            <a:gdLst>
              <a:gd name="T0" fmla="*/ 4 w 41"/>
              <a:gd name="T1" fmla="*/ 37 h 91"/>
              <a:gd name="T2" fmla="*/ 7 w 41"/>
              <a:gd name="T3" fmla="*/ 4 h 91"/>
              <a:gd name="T4" fmla="*/ 26 w 41"/>
              <a:gd name="T5" fmla="*/ 1 h 91"/>
              <a:gd name="T6" fmla="*/ 41 w 41"/>
              <a:gd name="T7" fmla="*/ 91 h 91"/>
              <a:gd name="T8" fmla="*/ 4 w 41"/>
              <a:gd name="T9" fmla="*/ 37 h 91"/>
            </a:gdLst>
            <a:ahLst/>
            <a:cxnLst>
              <a:cxn ang="0">
                <a:pos x="T0" y="T1"/>
              </a:cxn>
              <a:cxn ang="0">
                <a:pos x="T2" y="T3"/>
              </a:cxn>
              <a:cxn ang="0">
                <a:pos x="T4" y="T5"/>
              </a:cxn>
              <a:cxn ang="0">
                <a:pos x="T6" y="T7"/>
              </a:cxn>
              <a:cxn ang="0">
                <a:pos x="T8" y="T9"/>
              </a:cxn>
            </a:cxnLst>
            <a:rect l="0" t="0" r="r" b="b"/>
            <a:pathLst>
              <a:path w="41" h="91">
                <a:moveTo>
                  <a:pt x="4" y="37"/>
                </a:moveTo>
                <a:cubicBezTo>
                  <a:pt x="0" y="15"/>
                  <a:pt x="4" y="7"/>
                  <a:pt x="7" y="4"/>
                </a:cubicBezTo>
                <a:cubicBezTo>
                  <a:pt x="11" y="1"/>
                  <a:pt x="17" y="0"/>
                  <a:pt x="26" y="1"/>
                </a:cubicBezTo>
                <a:cubicBezTo>
                  <a:pt x="29" y="45"/>
                  <a:pt x="36" y="74"/>
                  <a:pt x="41" y="91"/>
                </a:cubicBezTo>
                <a:cubicBezTo>
                  <a:pt x="20" y="86"/>
                  <a:pt x="8" y="69"/>
                  <a:pt x="4"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97"/>
          <p:cNvSpPr>
            <a:spLocks/>
          </p:cNvSpPr>
          <p:nvPr/>
        </p:nvSpPr>
        <p:spPr bwMode="auto">
          <a:xfrm>
            <a:off x="3322912" y="3230155"/>
            <a:ext cx="128588" cy="163513"/>
          </a:xfrm>
          <a:custGeom>
            <a:avLst/>
            <a:gdLst>
              <a:gd name="T0" fmla="*/ 305 w 323"/>
              <a:gd name="T1" fmla="*/ 256 h 412"/>
              <a:gd name="T2" fmla="*/ 305 w 323"/>
              <a:gd name="T3" fmla="*/ 257 h 412"/>
              <a:gd name="T4" fmla="*/ 163 w 323"/>
              <a:gd name="T5" fmla="*/ 409 h 412"/>
              <a:gd name="T6" fmla="*/ 163 w 323"/>
              <a:gd name="T7" fmla="*/ 409 h 412"/>
              <a:gd name="T8" fmla="*/ 162 w 323"/>
              <a:gd name="T9" fmla="*/ 409 h 412"/>
              <a:gd name="T10" fmla="*/ 20 w 323"/>
              <a:gd name="T11" fmla="*/ 259 h 412"/>
              <a:gd name="T12" fmla="*/ 19 w 323"/>
              <a:gd name="T13" fmla="*/ 258 h 412"/>
              <a:gd name="T14" fmla="*/ 0 w 323"/>
              <a:gd name="T15" fmla="*/ 141 h 412"/>
              <a:gd name="T16" fmla="*/ 266 w 323"/>
              <a:gd name="T17" fmla="*/ 0 h 412"/>
              <a:gd name="T18" fmla="*/ 323 w 323"/>
              <a:gd name="T19" fmla="*/ 104 h 412"/>
              <a:gd name="T20" fmla="*/ 305 w 323"/>
              <a:gd name="T21" fmla="*/ 25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412">
                <a:moveTo>
                  <a:pt x="305" y="256"/>
                </a:moveTo>
                <a:cubicBezTo>
                  <a:pt x="305" y="257"/>
                  <a:pt x="305" y="257"/>
                  <a:pt x="305" y="257"/>
                </a:cubicBezTo>
                <a:cubicBezTo>
                  <a:pt x="251" y="409"/>
                  <a:pt x="167" y="409"/>
                  <a:pt x="163" y="409"/>
                </a:cubicBezTo>
                <a:cubicBezTo>
                  <a:pt x="163" y="409"/>
                  <a:pt x="163" y="409"/>
                  <a:pt x="163" y="409"/>
                </a:cubicBezTo>
                <a:cubicBezTo>
                  <a:pt x="162" y="409"/>
                  <a:pt x="162" y="409"/>
                  <a:pt x="162" y="409"/>
                </a:cubicBezTo>
                <a:cubicBezTo>
                  <a:pt x="161" y="409"/>
                  <a:pt x="76" y="412"/>
                  <a:pt x="20" y="259"/>
                </a:cubicBezTo>
                <a:cubicBezTo>
                  <a:pt x="19" y="258"/>
                  <a:pt x="19" y="258"/>
                  <a:pt x="19" y="258"/>
                </a:cubicBezTo>
                <a:cubicBezTo>
                  <a:pt x="19" y="258"/>
                  <a:pt x="5" y="214"/>
                  <a:pt x="0" y="141"/>
                </a:cubicBezTo>
                <a:cubicBezTo>
                  <a:pt x="70" y="115"/>
                  <a:pt x="198" y="55"/>
                  <a:pt x="266" y="0"/>
                </a:cubicBezTo>
                <a:cubicBezTo>
                  <a:pt x="276" y="48"/>
                  <a:pt x="300" y="82"/>
                  <a:pt x="323" y="104"/>
                </a:cubicBezTo>
                <a:cubicBezTo>
                  <a:pt x="323" y="198"/>
                  <a:pt x="305" y="255"/>
                  <a:pt x="305" y="2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98"/>
          <p:cNvSpPr>
            <a:spLocks/>
          </p:cNvSpPr>
          <p:nvPr/>
        </p:nvSpPr>
        <p:spPr bwMode="auto">
          <a:xfrm>
            <a:off x="3454674" y="3293655"/>
            <a:ext cx="14288" cy="36513"/>
          </a:xfrm>
          <a:custGeom>
            <a:avLst/>
            <a:gdLst>
              <a:gd name="T0" fmla="*/ 37 w 40"/>
              <a:gd name="T1" fmla="*/ 37 h 91"/>
              <a:gd name="T2" fmla="*/ 0 w 40"/>
              <a:gd name="T3" fmla="*/ 91 h 91"/>
              <a:gd name="T4" fmla="*/ 14 w 40"/>
              <a:gd name="T5" fmla="*/ 1 h 91"/>
              <a:gd name="T6" fmla="*/ 33 w 40"/>
              <a:gd name="T7" fmla="*/ 4 h 91"/>
              <a:gd name="T8" fmla="*/ 37 w 40"/>
              <a:gd name="T9" fmla="*/ 37 h 91"/>
            </a:gdLst>
            <a:ahLst/>
            <a:cxnLst>
              <a:cxn ang="0">
                <a:pos x="T0" y="T1"/>
              </a:cxn>
              <a:cxn ang="0">
                <a:pos x="T2" y="T3"/>
              </a:cxn>
              <a:cxn ang="0">
                <a:pos x="T4" y="T5"/>
              </a:cxn>
              <a:cxn ang="0">
                <a:pos x="T6" y="T7"/>
              </a:cxn>
              <a:cxn ang="0">
                <a:pos x="T8" y="T9"/>
              </a:cxn>
            </a:cxnLst>
            <a:rect l="0" t="0" r="r" b="b"/>
            <a:pathLst>
              <a:path w="40" h="91">
                <a:moveTo>
                  <a:pt x="37" y="37"/>
                </a:moveTo>
                <a:cubicBezTo>
                  <a:pt x="32" y="68"/>
                  <a:pt x="21" y="85"/>
                  <a:pt x="0" y="91"/>
                </a:cubicBezTo>
                <a:cubicBezTo>
                  <a:pt x="5" y="75"/>
                  <a:pt x="12" y="45"/>
                  <a:pt x="14" y="1"/>
                </a:cubicBezTo>
                <a:cubicBezTo>
                  <a:pt x="23" y="0"/>
                  <a:pt x="30" y="1"/>
                  <a:pt x="33" y="4"/>
                </a:cubicBezTo>
                <a:cubicBezTo>
                  <a:pt x="37" y="7"/>
                  <a:pt x="40" y="15"/>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99"/>
          <p:cNvSpPr>
            <a:spLocks noEditPoints="1"/>
          </p:cNvSpPr>
          <p:nvPr/>
        </p:nvSpPr>
        <p:spPr bwMode="auto">
          <a:xfrm>
            <a:off x="3256237" y="3180943"/>
            <a:ext cx="222250" cy="222250"/>
          </a:xfrm>
          <a:custGeom>
            <a:avLst/>
            <a:gdLst>
              <a:gd name="T0" fmla="*/ 144 w 563"/>
              <a:gd name="T1" fmla="*/ 261 h 557"/>
              <a:gd name="T2" fmla="*/ 111 w 563"/>
              <a:gd name="T3" fmla="*/ 269 h 557"/>
              <a:gd name="T4" fmla="*/ 100 w 563"/>
              <a:gd name="T5" fmla="*/ 323 h 557"/>
              <a:gd name="T6" fmla="*/ 169 w 563"/>
              <a:gd name="T7" fmla="*/ 399 h 557"/>
              <a:gd name="T8" fmla="*/ 330 w 563"/>
              <a:gd name="T9" fmla="*/ 556 h 557"/>
              <a:gd name="T10" fmla="*/ 331 w 563"/>
              <a:gd name="T11" fmla="*/ 556 h 557"/>
              <a:gd name="T12" fmla="*/ 490 w 563"/>
              <a:gd name="T13" fmla="*/ 399 h 557"/>
              <a:gd name="T14" fmla="*/ 559 w 563"/>
              <a:gd name="T15" fmla="*/ 323 h 557"/>
              <a:gd name="T16" fmla="*/ 548 w 563"/>
              <a:gd name="T17" fmla="*/ 269 h 557"/>
              <a:gd name="T18" fmla="*/ 514 w 563"/>
              <a:gd name="T19" fmla="*/ 261 h 557"/>
              <a:gd name="T20" fmla="*/ 514 w 563"/>
              <a:gd name="T21" fmla="*/ 244 h 557"/>
              <a:gd name="T22" fmla="*/ 533 w 563"/>
              <a:gd name="T23" fmla="*/ 255 h 557"/>
              <a:gd name="T24" fmla="*/ 510 w 563"/>
              <a:gd name="T25" fmla="*/ 179 h 557"/>
              <a:gd name="T26" fmla="*/ 507 w 563"/>
              <a:gd name="T27" fmla="*/ 119 h 557"/>
              <a:gd name="T28" fmla="*/ 330 w 563"/>
              <a:gd name="T29" fmla="*/ 0 h 557"/>
              <a:gd name="T30" fmla="*/ 327 w 563"/>
              <a:gd name="T31" fmla="*/ 0 h 557"/>
              <a:gd name="T32" fmla="*/ 327 w 563"/>
              <a:gd name="T33" fmla="*/ 0 h 557"/>
              <a:gd name="T34" fmla="*/ 150 w 563"/>
              <a:gd name="T35" fmla="*/ 122 h 557"/>
              <a:gd name="T36" fmla="*/ 148 w 563"/>
              <a:gd name="T37" fmla="*/ 147 h 557"/>
              <a:gd name="T38" fmla="*/ 90 w 563"/>
              <a:gd name="T39" fmla="*/ 161 h 557"/>
              <a:gd name="T40" fmla="*/ 147 w 563"/>
              <a:gd name="T41" fmla="*/ 161 h 557"/>
              <a:gd name="T42" fmla="*/ 145 w 563"/>
              <a:gd name="T43" fmla="*/ 184 h 557"/>
              <a:gd name="T44" fmla="*/ 0 w 563"/>
              <a:gd name="T45" fmla="*/ 249 h 557"/>
              <a:gd name="T46" fmla="*/ 144 w 563"/>
              <a:gd name="T47" fmla="*/ 242 h 557"/>
              <a:gd name="T48" fmla="*/ 144 w 563"/>
              <a:gd name="T49" fmla="*/ 261 h 557"/>
              <a:gd name="T50" fmla="*/ 239 w 563"/>
              <a:gd name="T51" fmla="*/ 207 h 557"/>
              <a:gd name="T52" fmla="*/ 168 w 563"/>
              <a:gd name="T53" fmla="*/ 261 h 557"/>
              <a:gd name="T54" fmla="*/ 167 w 563"/>
              <a:gd name="T55" fmla="*/ 237 h 557"/>
              <a:gd name="T56" fmla="*/ 239 w 563"/>
              <a:gd name="T57" fmla="*/ 207 h 557"/>
              <a:gd name="T58" fmla="*/ 123 w 563"/>
              <a:gd name="T59" fmla="*/ 320 h 557"/>
              <a:gd name="T60" fmla="*/ 126 w 563"/>
              <a:gd name="T61" fmla="*/ 287 h 557"/>
              <a:gd name="T62" fmla="*/ 145 w 563"/>
              <a:gd name="T63" fmla="*/ 284 h 557"/>
              <a:gd name="T64" fmla="*/ 160 w 563"/>
              <a:gd name="T65" fmla="*/ 374 h 557"/>
              <a:gd name="T66" fmla="*/ 123 w 563"/>
              <a:gd name="T67" fmla="*/ 320 h 557"/>
              <a:gd name="T68" fmla="*/ 473 w 563"/>
              <a:gd name="T69" fmla="*/ 380 h 557"/>
              <a:gd name="T70" fmla="*/ 473 w 563"/>
              <a:gd name="T71" fmla="*/ 381 h 557"/>
              <a:gd name="T72" fmla="*/ 331 w 563"/>
              <a:gd name="T73" fmla="*/ 533 h 557"/>
              <a:gd name="T74" fmla="*/ 331 w 563"/>
              <a:gd name="T75" fmla="*/ 533 h 557"/>
              <a:gd name="T76" fmla="*/ 330 w 563"/>
              <a:gd name="T77" fmla="*/ 533 h 557"/>
              <a:gd name="T78" fmla="*/ 188 w 563"/>
              <a:gd name="T79" fmla="*/ 383 h 557"/>
              <a:gd name="T80" fmla="*/ 187 w 563"/>
              <a:gd name="T81" fmla="*/ 382 h 557"/>
              <a:gd name="T82" fmla="*/ 169 w 563"/>
              <a:gd name="T83" fmla="*/ 265 h 557"/>
              <a:gd name="T84" fmla="*/ 434 w 563"/>
              <a:gd name="T85" fmla="*/ 124 h 557"/>
              <a:gd name="T86" fmla="*/ 491 w 563"/>
              <a:gd name="T87" fmla="*/ 228 h 557"/>
              <a:gd name="T88" fmla="*/ 473 w 563"/>
              <a:gd name="T89" fmla="*/ 380 h 557"/>
              <a:gd name="T90" fmla="*/ 536 w 563"/>
              <a:gd name="T91" fmla="*/ 320 h 557"/>
              <a:gd name="T92" fmla="*/ 499 w 563"/>
              <a:gd name="T93" fmla="*/ 374 h 557"/>
              <a:gd name="T94" fmla="*/ 513 w 563"/>
              <a:gd name="T95" fmla="*/ 284 h 557"/>
              <a:gd name="T96" fmla="*/ 532 w 563"/>
              <a:gd name="T97" fmla="*/ 287 h 557"/>
              <a:gd name="T98" fmla="*/ 536 w 563"/>
              <a:gd name="T99" fmla="*/ 32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3" h="557">
                <a:moveTo>
                  <a:pt x="144" y="261"/>
                </a:moveTo>
                <a:cubicBezTo>
                  <a:pt x="130" y="259"/>
                  <a:pt x="119" y="262"/>
                  <a:pt x="111" y="269"/>
                </a:cubicBezTo>
                <a:cubicBezTo>
                  <a:pt x="96" y="283"/>
                  <a:pt x="97" y="306"/>
                  <a:pt x="100" y="323"/>
                </a:cubicBezTo>
                <a:cubicBezTo>
                  <a:pt x="102" y="341"/>
                  <a:pt x="111" y="395"/>
                  <a:pt x="169" y="399"/>
                </a:cubicBezTo>
                <a:cubicBezTo>
                  <a:pt x="228" y="550"/>
                  <a:pt x="316" y="556"/>
                  <a:pt x="330" y="556"/>
                </a:cubicBezTo>
                <a:cubicBezTo>
                  <a:pt x="330" y="556"/>
                  <a:pt x="331" y="556"/>
                  <a:pt x="331" y="556"/>
                </a:cubicBezTo>
                <a:cubicBezTo>
                  <a:pt x="340" y="557"/>
                  <a:pt x="432" y="554"/>
                  <a:pt x="490" y="399"/>
                </a:cubicBezTo>
                <a:cubicBezTo>
                  <a:pt x="548" y="394"/>
                  <a:pt x="556" y="341"/>
                  <a:pt x="559" y="323"/>
                </a:cubicBezTo>
                <a:cubicBezTo>
                  <a:pt x="561" y="306"/>
                  <a:pt x="563" y="283"/>
                  <a:pt x="548" y="269"/>
                </a:cubicBezTo>
                <a:cubicBezTo>
                  <a:pt x="539" y="262"/>
                  <a:pt x="528" y="259"/>
                  <a:pt x="514" y="261"/>
                </a:cubicBezTo>
                <a:cubicBezTo>
                  <a:pt x="514" y="257"/>
                  <a:pt x="514" y="249"/>
                  <a:pt x="514" y="244"/>
                </a:cubicBezTo>
                <a:cubicBezTo>
                  <a:pt x="528" y="253"/>
                  <a:pt x="533" y="255"/>
                  <a:pt x="533" y="255"/>
                </a:cubicBezTo>
                <a:cubicBezTo>
                  <a:pt x="510" y="179"/>
                  <a:pt x="510" y="179"/>
                  <a:pt x="510" y="179"/>
                </a:cubicBezTo>
                <a:cubicBezTo>
                  <a:pt x="511" y="161"/>
                  <a:pt x="509" y="138"/>
                  <a:pt x="507" y="119"/>
                </a:cubicBezTo>
                <a:cubicBezTo>
                  <a:pt x="507" y="118"/>
                  <a:pt x="487" y="0"/>
                  <a:pt x="330" y="0"/>
                </a:cubicBezTo>
                <a:cubicBezTo>
                  <a:pt x="329" y="0"/>
                  <a:pt x="328" y="0"/>
                  <a:pt x="327" y="0"/>
                </a:cubicBezTo>
                <a:cubicBezTo>
                  <a:pt x="327" y="0"/>
                  <a:pt x="327" y="0"/>
                  <a:pt x="327" y="0"/>
                </a:cubicBezTo>
                <a:cubicBezTo>
                  <a:pt x="168" y="1"/>
                  <a:pt x="150" y="121"/>
                  <a:pt x="150" y="122"/>
                </a:cubicBezTo>
                <a:cubicBezTo>
                  <a:pt x="149" y="130"/>
                  <a:pt x="148" y="138"/>
                  <a:pt x="148" y="147"/>
                </a:cubicBezTo>
                <a:cubicBezTo>
                  <a:pt x="130" y="154"/>
                  <a:pt x="111" y="159"/>
                  <a:pt x="90" y="161"/>
                </a:cubicBezTo>
                <a:cubicBezTo>
                  <a:pt x="90" y="161"/>
                  <a:pt x="114" y="162"/>
                  <a:pt x="147" y="161"/>
                </a:cubicBezTo>
                <a:cubicBezTo>
                  <a:pt x="146" y="169"/>
                  <a:pt x="146" y="176"/>
                  <a:pt x="145" y="184"/>
                </a:cubicBezTo>
                <a:cubicBezTo>
                  <a:pt x="111" y="213"/>
                  <a:pt x="62" y="243"/>
                  <a:pt x="0" y="249"/>
                </a:cubicBezTo>
                <a:cubicBezTo>
                  <a:pt x="0" y="249"/>
                  <a:pt x="75" y="254"/>
                  <a:pt x="144" y="242"/>
                </a:cubicBezTo>
                <a:cubicBezTo>
                  <a:pt x="144" y="243"/>
                  <a:pt x="144" y="256"/>
                  <a:pt x="144" y="261"/>
                </a:cubicBezTo>
                <a:moveTo>
                  <a:pt x="239" y="207"/>
                </a:moveTo>
                <a:cubicBezTo>
                  <a:pt x="219" y="226"/>
                  <a:pt x="195" y="245"/>
                  <a:pt x="168" y="261"/>
                </a:cubicBezTo>
                <a:cubicBezTo>
                  <a:pt x="168" y="253"/>
                  <a:pt x="168" y="245"/>
                  <a:pt x="167" y="237"/>
                </a:cubicBezTo>
                <a:cubicBezTo>
                  <a:pt x="196" y="231"/>
                  <a:pt x="221" y="221"/>
                  <a:pt x="239" y="207"/>
                </a:cubicBezTo>
                <a:moveTo>
                  <a:pt x="123" y="320"/>
                </a:moveTo>
                <a:cubicBezTo>
                  <a:pt x="119" y="298"/>
                  <a:pt x="123" y="290"/>
                  <a:pt x="126" y="287"/>
                </a:cubicBezTo>
                <a:cubicBezTo>
                  <a:pt x="130" y="284"/>
                  <a:pt x="136" y="283"/>
                  <a:pt x="145" y="284"/>
                </a:cubicBezTo>
                <a:cubicBezTo>
                  <a:pt x="148" y="328"/>
                  <a:pt x="155" y="357"/>
                  <a:pt x="160" y="374"/>
                </a:cubicBezTo>
                <a:cubicBezTo>
                  <a:pt x="139" y="369"/>
                  <a:pt x="127" y="352"/>
                  <a:pt x="123" y="320"/>
                </a:cubicBezTo>
                <a:moveTo>
                  <a:pt x="473" y="380"/>
                </a:moveTo>
                <a:cubicBezTo>
                  <a:pt x="473" y="381"/>
                  <a:pt x="473" y="381"/>
                  <a:pt x="473" y="381"/>
                </a:cubicBezTo>
                <a:cubicBezTo>
                  <a:pt x="419" y="533"/>
                  <a:pt x="335" y="533"/>
                  <a:pt x="331" y="533"/>
                </a:cubicBezTo>
                <a:cubicBezTo>
                  <a:pt x="331" y="533"/>
                  <a:pt x="331" y="533"/>
                  <a:pt x="331" y="533"/>
                </a:cubicBezTo>
                <a:cubicBezTo>
                  <a:pt x="330" y="533"/>
                  <a:pt x="330" y="533"/>
                  <a:pt x="330" y="533"/>
                </a:cubicBezTo>
                <a:cubicBezTo>
                  <a:pt x="330" y="533"/>
                  <a:pt x="244" y="536"/>
                  <a:pt x="188" y="383"/>
                </a:cubicBezTo>
                <a:cubicBezTo>
                  <a:pt x="187" y="382"/>
                  <a:pt x="187" y="382"/>
                  <a:pt x="187" y="382"/>
                </a:cubicBezTo>
                <a:cubicBezTo>
                  <a:pt x="187" y="382"/>
                  <a:pt x="173" y="338"/>
                  <a:pt x="169" y="265"/>
                </a:cubicBezTo>
                <a:cubicBezTo>
                  <a:pt x="238" y="239"/>
                  <a:pt x="366" y="179"/>
                  <a:pt x="434" y="124"/>
                </a:cubicBezTo>
                <a:cubicBezTo>
                  <a:pt x="444" y="172"/>
                  <a:pt x="468" y="206"/>
                  <a:pt x="491" y="228"/>
                </a:cubicBezTo>
                <a:cubicBezTo>
                  <a:pt x="491" y="322"/>
                  <a:pt x="473" y="379"/>
                  <a:pt x="473" y="380"/>
                </a:cubicBezTo>
                <a:moveTo>
                  <a:pt x="536" y="320"/>
                </a:moveTo>
                <a:cubicBezTo>
                  <a:pt x="531" y="351"/>
                  <a:pt x="520" y="368"/>
                  <a:pt x="499" y="374"/>
                </a:cubicBezTo>
                <a:cubicBezTo>
                  <a:pt x="504" y="358"/>
                  <a:pt x="511" y="328"/>
                  <a:pt x="513" y="284"/>
                </a:cubicBezTo>
                <a:cubicBezTo>
                  <a:pt x="522" y="283"/>
                  <a:pt x="529" y="284"/>
                  <a:pt x="532" y="287"/>
                </a:cubicBezTo>
                <a:cubicBezTo>
                  <a:pt x="536" y="290"/>
                  <a:pt x="539" y="298"/>
                  <a:pt x="536" y="320"/>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0"/>
          <p:cNvSpPr>
            <a:spLocks/>
          </p:cNvSpPr>
          <p:nvPr/>
        </p:nvSpPr>
        <p:spPr bwMode="auto">
          <a:xfrm>
            <a:off x="3214962" y="3401605"/>
            <a:ext cx="342900" cy="128588"/>
          </a:xfrm>
          <a:custGeom>
            <a:avLst/>
            <a:gdLst>
              <a:gd name="T0" fmla="*/ 801 w 865"/>
              <a:gd name="T1" fmla="*/ 86 h 323"/>
              <a:gd name="T2" fmla="*/ 566 w 865"/>
              <a:gd name="T3" fmla="*/ 0 h 323"/>
              <a:gd name="T4" fmla="*/ 566 w 865"/>
              <a:gd name="T5" fmla="*/ 2 h 323"/>
              <a:gd name="T6" fmla="*/ 432 w 865"/>
              <a:gd name="T7" fmla="*/ 72 h 323"/>
              <a:gd name="T8" fmla="*/ 299 w 865"/>
              <a:gd name="T9" fmla="*/ 2 h 323"/>
              <a:gd name="T10" fmla="*/ 299 w 865"/>
              <a:gd name="T11" fmla="*/ 0 h 323"/>
              <a:gd name="T12" fmla="*/ 64 w 865"/>
              <a:gd name="T13" fmla="*/ 86 h 323"/>
              <a:gd name="T14" fmla="*/ 0 w 865"/>
              <a:gd name="T15" fmla="*/ 323 h 323"/>
              <a:gd name="T16" fmla="*/ 865 w 865"/>
              <a:gd name="T17" fmla="*/ 323 h 323"/>
              <a:gd name="T18" fmla="*/ 801 w 865"/>
              <a:gd name="T19" fmla="*/ 8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5" h="323">
                <a:moveTo>
                  <a:pt x="801" y="86"/>
                </a:moveTo>
                <a:cubicBezTo>
                  <a:pt x="566" y="0"/>
                  <a:pt x="566" y="0"/>
                  <a:pt x="566" y="0"/>
                </a:cubicBezTo>
                <a:cubicBezTo>
                  <a:pt x="566" y="1"/>
                  <a:pt x="566" y="1"/>
                  <a:pt x="566" y="2"/>
                </a:cubicBezTo>
                <a:cubicBezTo>
                  <a:pt x="566" y="40"/>
                  <a:pt x="506" y="72"/>
                  <a:pt x="432" y="72"/>
                </a:cubicBezTo>
                <a:cubicBezTo>
                  <a:pt x="359" y="72"/>
                  <a:pt x="299" y="40"/>
                  <a:pt x="299" y="2"/>
                </a:cubicBezTo>
                <a:cubicBezTo>
                  <a:pt x="299" y="1"/>
                  <a:pt x="299" y="1"/>
                  <a:pt x="299" y="0"/>
                </a:cubicBezTo>
                <a:cubicBezTo>
                  <a:pt x="64" y="86"/>
                  <a:pt x="64" y="86"/>
                  <a:pt x="64" y="86"/>
                </a:cubicBezTo>
                <a:cubicBezTo>
                  <a:pt x="0" y="323"/>
                  <a:pt x="0" y="323"/>
                  <a:pt x="0" y="323"/>
                </a:cubicBezTo>
                <a:cubicBezTo>
                  <a:pt x="865" y="323"/>
                  <a:pt x="865" y="323"/>
                  <a:pt x="865" y="323"/>
                </a:cubicBezTo>
                <a:lnTo>
                  <a:pt x="801" y="8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01"/>
          <p:cNvSpPr>
            <a:spLocks noEditPoints="1"/>
          </p:cNvSpPr>
          <p:nvPr/>
        </p:nvSpPr>
        <p:spPr bwMode="auto">
          <a:xfrm>
            <a:off x="3386412" y="3230155"/>
            <a:ext cx="65088" cy="163513"/>
          </a:xfrm>
          <a:custGeom>
            <a:avLst/>
            <a:gdLst>
              <a:gd name="T0" fmla="*/ 1 w 161"/>
              <a:gd name="T1" fmla="*/ 409 h 409"/>
              <a:gd name="T2" fmla="*/ 0 w 161"/>
              <a:gd name="T3" fmla="*/ 409 h 409"/>
              <a:gd name="T4" fmla="*/ 0 w 161"/>
              <a:gd name="T5" fmla="*/ 409 h 409"/>
              <a:gd name="T6" fmla="*/ 1 w 161"/>
              <a:gd name="T7" fmla="*/ 409 h 409"/>
              <a:gd name="T8" fmla="*/ 1 w 161"/>
              <a:gd name="T9" fmla="*/ 409 h 409"/>
              <a:gd name="T10" fmla="*/ 161 w 161"/>
              <a:gd name="T11" fmla="*/ 104 h 409"/>
              <a:gd name="T12" fmla="*/ 143 w 161"/>
              <a:gd name="T13" fmla="*/ 256 h 409"/>
              <a:gd name="T14" fmla="*/ 143 w 161"/>
              <a:gd name="T15" fmla="*/ 257 h 409"/>
              <a:gd name="T16" fmla="*/ 1 w 161"/>
              <a:gd name="T17" fmla="*/ 409 h 409"/>
              <a:gd name="T18" fmla="*/ 1 w 161"/>
              <a:gd name="T19" fmla="*/ 409 h 409"/>
              <a:gd name="T20" fmla="*/ 143 w 161"/>
              <a:gd name="T21" fmla="*/ 257 h 409"/>
              <a:gd name="T22" fmla="*/ 143 w 161"/>
              <a:gd name="T23" fmla="*/ 256 h 409"/>
              <a:gd name="T24" fmla="*/ 161 w 161"/>
              <a:gd name="T25" fmla="*/ 104 h 409"/>
              <a:gd name="T26" fmla="*/ 161 w 161"/>
              <a:gd name="T27" fmla="*/ 104 h 409"/>
              <a:gd name="T28" fmla="*/ 104 w 161"/>
              <a:gd name="T29" fmla="*/ 0 h 409"/>
              <a:gd name="T30" fmla="*/ 104 w 161"/>
              <a:gd name="T31" fmla="*/ 0 h 409"/>
              <a:gd name="T32" fmla="*/ 159 w 161"/>
              <a:gd name="T33" fmla="*/ 102 h 409"/>
              <a:gd name="T34" fmla="*/ 104 w 161"/>
              <a:gd name="T35"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409">
                <a:moveTo>
                  <a:pt x="1" y="409"/>
                </a:moveTo>
                <a:cubicBezTo>
                  <a:pt x="0" y="409"/>
                  <a:pt x="0" y="409"/>
                  <a:pt x="0" y="409"/>
                </a:cubicBezTo>
                <a:cubicBezTo>
                  <a:pt x="0" y="409"/>
                  <a:pt x="0" y="409"/>
                  <a:pt x="0" y="409"/>
                </a:cubicBezTo>
                <a:cubicBezTo>
                  <a:pt x="1" y="409"/>
                  <a:pt x="1" y="409"/>
                  <a:pt x="1" y="409"/>
                </a:cubicBezTo>
                <a:cubicBezTo>
                  <a:pt x="1" y="409"/>
                  <a:pt x="1" y="409"/>
                  <a:pt x="1" y="409"/>
                </a:cubicBezTo>
                <a:moveTo>
                  <a:pt x="161" y="104"/>
                </a:moveTo>
                <a:cubicBezTo>
                  <a:pt x="161" y="198"/>
                  <a:pt x="143" y="255"/>
                  <a:pt x="143" y="256"/>
                </a:cubicBezTo>
                <a:cubicBezTo>
                  <a:pt x="143" y="257"/>
                  <a:pt x="143" y="257"/>
                  <a:pt x="143" y="257"/>
                </a:cubicBezTo>
                <a:cubicBezTo>
                  <a:pt x="90" y="407"/>
                  <a:pt x="7" y="409"/>
                  <a:pt x="1" y="409"/>
                </a:cubicBezTo>
                <a:cubicBezTo>
                  <a:pt x="1" y="409"/>
                  <a:pt x="1" y="409"/>
                  <a:pt x="1" y="409"/>
                </a:cubicBezTo>
                <a:cubicBezTo>
                  <a:pt x="6" y="409"/>
                  <a:pt x="90" y="408"/>
                  <a:pt x="143" y="257"/>
                </a:cubicBezTo>
                <a:cubicBezTo>
                  <a:pt x="143" y="256"/>
                  <a:pt x="143" y="256"/>
                  <a:pt x="143" y="256"/>
                </a:cubicBezTo>
                <a:cubicBezTo>
                  <a:pt x="143" y="255"/>
                  <a:pt x="161" y="198"/>
                  <a:pt x="161" y="104"/>
                </a:cubicBezTo>
                <a:cubicBezTo>
                  <a:pt x="161" y="104"/>
                  <a:pt x="161" y="104"/>
                  <a:pt x="161" y="104"/>
                </a:cubicBezTo>
                <a:moveTo>
                  <a:pt x="104" y="0"/>
                </a:moveTo>
                <a:cubicBezTo>
                  <a:pt x="104" y="0"/>
                  <a:pt x="104" y="0"/>
                  <a:pt x="104" y="0"/>
                </a:cubicBezTo>
                <a:cubicBezTo>
                  <a:pt x="113" y="46"/>
                  <a:pt x="137" y="79"/>
                  <a:pt x="159" y="102"/>
                </a:cubicBezTo>
                <a:cubicBezTo>
                  <a:pt x="137" y="79"/>
                  <a:pt x="113" y="46"/>
                  <a:pt x="10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2"/>
          <p:cNvSpPr>
            <a:spLocks/>
          </p:cNvSpPr>
          <p:nvPr/>
        </p:nvSpPr>
        <p:spPr bwMode="auto">
          <a:xfrm>
            <a:off x="3386412" y="3230155"/>
            <a:ext cx="65088" cy="163513"/>
          </a:xfrm>
          <a:custGeom>
            <a:avLst/>
            <a:gdLst>
              <a:gd name="T0" fmla="*/ 106 w 163"/>
              <a:gd name="T1" fmla="*/ 0 h 409"/>
              <a:gd name="T2" fmla="*/ 0 w 163"/>
              <a:gd name="T3" fmla="*/ 68 h 409"/>
              <a:gd name="T4" fmla="*/ 0 w 163"/>
              <a:gd name="T5" fmla="*/ 409 h 409"/>
              <a:gd name="T6" fmla="*/ 2 w 163"/>
              <a:gd name="T7" fmla="*/ 409 h 409"/>
              <a:gd name="T8" fmla="*/ 3 w 163"/>
              <a:gd name="T9" fmla="*/ 409 h 409"/>
              <a:gd name="T10" fmla="*/ 3 w 163"/>
              <a:gd name="T11" fmla="*/ 409 h 409"/>
              <a:gd name="T12" fmla="*/ 3 w 163"/>
              <a:gd name="T13" fmla="*/ 409 h 409"/>
              <a:gd name="T14" fmla="*/ 3 w 163"/>
              <a:gd name="T15" fmla="*/ 409 h 409"/>
              <a:gd name="T16" fmla="*/ 3 w 163"/>
              <a:gd name="T17" fmla="*/ 409 h 409"/>
              <a:gd name="T18" fmla="*/ 145 w 163"/>
              <a:gd name="T19" fmla="*/ 257 h 409"/>
              <a:gd name="T20" fmla="*/ 145 w 163"/>
              <a:gd name="T21" fmla="*/ 256 h 409"/>
              <a:gd name="T22" fmla="*/ 163 w 163"/>
              <a:gd name="T23" fmla="*/ 104 h 409"/>
              <a:gd name="T24" fmla="*/ 161 w 163"/>
              <a:gd name="T25" fmla="*/ 102 h 409"/>
              <a:gd name="T26" fmla="*/ 106 w 163"/>
              <a:gd name="T2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09">
                <a:moveTo>
                  <a:pt x="106" y="0"/>
                </a:moveTo>
                <a:cubicBezTo>
                  <a:pt x="78" y="23"/>
                  <a:pt x="40" y="46"/>
                  <a:pt x="0" y="68"/>
                </a:cubicBezTo>
                <a:cubicBezTo>
                  <a:pt x="0" y="409"/>
                  <a:pt x="0" y="409"/>
                  <a:pt x="0" y="409"/>
                </a:cubicBezTo>
                <a:cubicBezTo>
                  <a:pt x="1" y="409"/>
                  <a:pt x="2" y="409"/>
                  <a:pt x="2" y="409"/>
                </a:cubicBezTo>
                <a:cubicBezTo>
                  <a:pt x="3" y="409"/>
                  <a:pt x="3" y="409"/>
                  <a:pt x="3" y="409"/>
                </a:cubicBezTo>
                <a:cubicBezTo>
                  <a:pt x="3" y="409"/>
                  <a:pt x="3" y="409"/>
                  <a:pt x="3" y="409"/>
                </a:cubicBezTo>
                <a:cubicBezTo>
                  <a:pt x="3" y="409"/>
                  <a:pt x="3" y="409"/>
                  <a:pt x="3" y="409"/>
                </a:cubicBezTo>
                <a:cubicBezTo>
                  <a:pt x="3" y="409"/>
                  <a:pt x="3" y="409"/>
                  <a:pt x="3" y="409"/>
                </a:cubicBezTo>
                <a:cubicBezTo>
                  <a:pt x="3" y="409"/>
                  <a:pt x="3" y="409"/>
                  <a:pt x="3" y="409"/>
                </a:cubicBezTo>
                <a:cubicBezTo>
                  <a:pt x="9" y="409"/>
                  <a:pt x="92" y="407"/>
                  <a:pt x="145" y="257"/>
                </a:cubicBezTo>
                <a:cubicBezTo>
                  <a:pt x="145" y="256"/>
                  <a:pt x="145" y="256"/>
                  <a:pt x="145" y="256"/>
                </a:cubicBezTo>
                <a:cubicBezTo>
                  <a:pt x="145" y="255"/>
                  <a:pt x="163" y="198"/>
                  <a:pt x="163" y="104"/>
                </a:cubicBezTo>
                <a:cubicBezTo>
                  <a:pt x="162" y="103"/>
                  <a:pt x="161" y="102"/>
                  <a:pt x="161" y="102"/>
                </a:cubicBezTo>
                <a:cubicBezTo>
                  <a:pt x="139" y="79"/>
                  <a:pt x="115" y="46"/>
                  <a:pt x="10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03"/>
          <p:cNvSpPr>
            <a:spLocks/>
          </p:cNvSpPr>
          <p:nvPr/>
        </p:nvSpPr>
        <p:spPr bwMode="auto">
          <a:xfrm>
            <a:off x="3386412" y="3271430"/>
            <a:ext cx="65088" cy="122238"/>
          </a:xfrm>
          <a:custGeom>
            <a:avLst/>
            <a:gdLst>
              <a:gd name="T0" fmla="*/ 163 w 163"/>
              <a:gd name="T1" fmla="*/ 0 h 305"/>
              <a:gd name="T2" fmla="*/ 145 w 163"/>
              <a:gd name="T3" fmla="*/ 152 h 305"/>
              <a:gd name="T4" fmla="*/ 145 w 163"/>
              <a:gd name="T5" fmla="*/ 153 h 305"/>
              <a:gd name="T6" fmla="*/ 3 w 163"/>
              <a:gd name="T7" fmla="*/ 305 h 305"/>
              <a:gd name="T8" fmla="*/ 3 w 163"/>
              <a:gd name="T9" fmla="*/ 305 h 305"/>
              <a:gd name="T10" fmla="*/ 3 w 163"/>
              <a:gd name="T11" fmla="*/ 305 h 305"/>
              <a:gd name="T12" fmla="*/ 3 w 163"/>
              <a:gd name="T13" fmla="*/ 305 h 305"/>
              <a:gd name="T14" fmla="*/ 3 w 163"/>
              <a:gd name="T15" fmla="*/ 305 h 305"/>
              <a:gd name="T16" fmla="*/ 2 w 163"/>
              <a:gd name="T17" fmla="*/ 305 h 305"/>
              <a:gd name="T18" fmla="*/ 2 w 163"/>
              <a:gd name="T19" fmla="*/ 305 h 305"/>
              <a:gd name="T20" fmla="*/ 2 w 163"/>
              <a:gd name="T21" fmla="*/ 305 h 305"/>
              <a:gd name="T22" fmla="*/ 0 w 163"/>
              <a:gd name="T23" fmla="*/ 305 h 305"/>
              <a:gd name="T24" fmla="*/ 0 w 163"/>
              <a:gd name="T25" fmla="*/ 305 h 305"/>
              <a:gd name="T26" fmla="*/ 2 w 163"/>
              <a:gd name="T27" fmla="*/ 305 h 305"/>
              <a:gd name="T28" fmla="*/ 3 w 163"/>
              <a:gd name="T29" fmla="*/ 305 h 305"/>
              <a:gd name="T30" fmla="*/ 3 w 163"/>
              <a:gd name="T31" fmla="*/ 305 h 305"/>
              <a:gd name="T32" fmla="*/ 3 w 163"/>
              <a:gd name="T33" fmla="*/ 305 h 305"/>
              <a:gd name="T34" fmla="*/ 145 w 163"/>
              <a:gd name="T35" fmla="*/ 153 h 305"/>
              <a:gd name="T36" fmla="*/ 145 w 163"/>
              <a:gd name="T37" fmla="*/ 152 h 305"/>
              <a:gd name="T38" fmla="*/ 163 w 163"/>
              <a:gd name="T39" fmla="*/ 0 h 305"/>
              <a:gd name="T40" fmla="*/ 163 w 163"/>
              <a:gd name="T4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305">
                <a:moveTo>
                  <a:pt x="163" y="0"/>
                </a:moveTo>
                <a:cubicBezTo>
                  <a:pt x="163" y="94"/>
                  <a:pt x="145" y="151"/>
                  <a:pt x="145" y="152"/>
                </a:cubicBezTo>
                <a:cubicBezTo>
                  <a:pt x="145" y="153"/>
                  <a:pt x="145" y="153"/>
                  <a:pt x="145" y="153"/>
                </a:cubicBezTo>
                <a:cubicBezTo>
                  <a:pt x="92" y="304"/>
                  <a:pt x="8" y="305"/>
                  <a:pt x="3" y="305"/>
                </a:cubicBezTo>
                <a:cubicBezTo>
                  <a:pt x="3" y="305"/>
                  <a:pt x="3" y="305"/>
                  <a:pt x="3" y="305"/>
                </a:cubicBezTo>
                <a:cubicBezTo>
                  <a:pt x="3" y="305"/>
                  <a:pt x="3" y="305"/>
                  <a:pt x="3" y="305"/>
                </a:cubicBezTo>
                <a:cubicBezTo>
                  <a:pt x="3" y="305"/>
                  <a:pt x="3" y="305"/>
                  <a:pt x="3" y="305"/>
                </a:cubicBezTo>
                <a:cubicBezTo>
                  <a:pt x="3" y="305"/>
                  <a:pt x="3" y="305"/>
                  <a:pt x="3" y="305"/>
                </a:cubicBezTo>
                <a:cubicBezTo>
                  <a:pt x="2" y="305"/>
                  <a:pt x="2" y="305"/>
                  <a:pt x="2" y="305"/>
                </a:cubicBezTo>
                <a:cubicBezTo>
                  <a:pt x="2" y="305"/>
                  <a:pt x="2" y="305"/>
                  <a:pt x="2" y="305"/>
                </a:cubicBezTo>
                <a:cubicBezTo>
                  <a:pt x="2" y="305"/>
                  <a:pt x="2" y="305"/>
                  <a:pt x="2" y="305"/>
                </a:cubicBezTo>
                <a:cubicBezTo>
                  <a:pt x="2" y="305"/>
                  <a:pt x="2" y="305"/>
                  <a:pt x="0" y="305"/>
                </a:cubicBezTo>
                <a:cubicBezTo>
                  <a:pt x="0" y="305"/>
                  <a:pt x="0" y="305"/>
                  <a:pt x="0" y="305"/>
                </a:cubicBezTo>
                <a:cubicBezTo>
                  <a:pt x="2" y="305"/>
                  <a:pt x="2" y="305"/>
                  <a:pt x="2" y="305"/>
                </a:cubicBezTo>
                <a:cubicBezTo>
                  <a:pt x="3" y="305"/>
                  <a:pt x="3" y="305"/>
                  <a:pt x="3" y="305"/>
                </a:cubicBezTo>
                <a:cubicBezTo>
                  <a:pt x="3" y="305"/>
                  <a:pt x="3" y="305"/>
                  <a:pt x="3" y="305"/>
                </a:cubicBezTo>
                <a:cubicBezTo>
                  <a:pt x="3" y="305"/>
                  <a:pt x="3" y="305"/>
                  <a:pt x="3" y="305"/>
                </a:cubicBezTo>
                <a:cubicBezTo>
                  <a:pt x="8" y="305"/>
                  <a:pt x="92" y="304"/>
                  <a:pt x="145" y="153"/>
                </a:cubicBezTo>
                <a:cubicBezTo>
                  <a:pt x="145" y="152"/>
                  <a:pt x="145" y="152"/>
                  <a:pt x="145" y="152"/>
                </a:cubicBezTo>
                <a:cubicBezTo>
                  <a:pt x="145" y="151"/>
                  <a:pt x="163" y="94"/>
                  <a:pt x="163" y="0"/>
                </a:cubicBezTo>
                <a:cubicBezTo>
                  <a:pt x="163" y="0"/>
                  <a:pt x="163" y="0"/>
                  <a:pt x="163"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04"/>
          <p:cNvSpPr>
            <a:spLocks noEditPoints="1"/>
          </p:cNvSpPr>
          <p:nvPr/>
        </p:nvSpPr>
        <p:spPr bwMode="auto">
          <a:xfrm>
            <a:off x="3386412" y="3393668"/>
            <a:ext cx="1588" cy="0"/>
          </a:xfrm>
          <a:custGeom>
            <a:avLst/>
            <a:gdLst>
              <a:gd name="T0" fmla="*/ 3 w 3"/>
              <a:gd name="T1" fmla="*/ 3 w 3"/>
              <a:gd name="T2" fmla="*/ 3 w 3"/>
              <a:gd name="T3" fmla="*/ 3 w 3"/>
              <a:gd name="T4" fmla="*/ 3 w 3"/>
              <a:gd name="T5" fmla="*/ 3 w 3"/>
              <a:gd name="T6" fmla="*/ 3 w 3"/>
              <a:gd name="T7" fmla="*/ 0 w 3"/>
              <a:gd name="T8" fmla="*/ 0 w 3"/>
              <a:gd name="T9" fmla="*/ 2 w 3"/>
              <a:gd name="T10" fmla="*/ 2 w 3"/>
              <a:gd name="T11"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3">
                <a:moveTo>
                  <a:pt x="3" y="0"/>
                </a:move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moveTo>
                  <a:pt x="0" y="0"/>
                </a:moveTo>
                <a:cubicBezTo>
                  <a:pt x="0" y="0"/>
                  <a:pt x="0" y="0"/>
                  <a:pt x="0" y="0"/>
                </a:cubicBezTo>
                <a:cubicBezTo>
                  <a:pt x="2" y="0"/>
                  <a:pt x="2" y="0"/>
                  <a:pt x="2" y="0"/>
                </a:cubicBezTo>
                <a:cubicBezTo>
                  <a:pt x="2" y="0"/>
                  <a:pt x="2" y="0"/>
                  <a:pt x="2" y="0"/>
                </a:cubicBezTo>
                <a:cubicBezTo>
                  <a:pt x="2" y="0"/>
                  <a:pt x="1"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05"/>
          <p:cNvSpPr>
            <a:spLocks/>
          </p:cNvSpPr>
          <p:nvPr/>
        </p:nvSpPr>
        <p:spPr bwMode="auto">
          <a:xfrm>
            <a:off x="3454674" y="3295243"/>
            <a:ext cx="14288" cy="34925"/>
          </a:xfrm>
          <a:custGeom>
            <a:avLst/>
            <a:gdLst>
              <a:gd name="T0" fmla="*/ 34 w 40"/>
              <a:gd name="T1" fmla="*/ 0 h 87"/>
              <a:gd name="T2" fmla="*/ 37 w 40"/>
              <a:gd name="T3" fmla="*/ 33 h 87"/>
              <a:gd name="T4" fmla="*/ 0 w 40"/>
              <a:gd name="T5" fmla="*/ 87 h 87"/>
              <a:gd name="T6" fmla="*/ 0 w 40"/>
              <a:gd name="T7" fmla="*/ 87 h 87"/>
              <a:gd name="T8" fmla="*/ 37 w 40"/>
              <a:gd name="T9" fmla="*/ 33 h 87"/>
              <a:gd name="T10" fmla="*/ 38 w 40"/>
              <a:gd name="T11" fmla="*/ 17 h 87"/>
              <a:gd name="T12" fmla="*/ 34 w 40"/>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40" h="87">
                <a:moveTo>
                  <a:pt x="34" y="0"/>
                </a:moveTo>
                <a:cubicBezTo>
                  <a:pt x="37" y="3"/>
                  <a:pt x="40" y="12"/>
                  <a:pt x="37" y="33"/>
                </a:cubicBezTo>
                <a:cubicBezTo>
                  <a:pt x="32" y="64"/>
                  <a:pt x="21" y="81"/>
                  <a:pt x="0" y="87"/>
                </a:cubicBezTo>
                <a:cubicBezTo>
                  <a:pt x="0" y="87"/>
                  <a:pt x="0" y="87"/>
                  <a:pt x="0" y="87"/>
                </a:cubicBezTo>
                <a:cubicBezTo>
                  <a:pt x="21" y="81"/>
                  <a:pt x="32" y="64"/>
                  <a:pt x="37" y="33"/>
                </a:cubicBezTo>
                <a:cubicBezTo>
                  <a:pt x="38" y="27"/>
                  <a:pt x="38" y="22"/>
                  <a:pt x="38" y="17"/>
                </a:cubicBezTo>
                <a:cubicBezTo>
                  <a:pt x="38" y="7"/>
                  <a:pt x="36" y="2"/>
                  <a:pt x="3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06"/>
          <p:cNvSpPr>
            <a:spLocks/>
          </p:cNvSpPr>
          <p:nvPr/>
        </p:nvSpPr>
        <p:spPr bwMode="auto">
          <a:xfrm>
            <a:off x="3454674" y="3293655"/>
            <a:ext cx="14288" cy="36513"/>
          </a:xfrm>
          <a:custGeom>
            <a:avLst/>
            <a:gdLst>
              <a:gd name="T0" fmla="*/ 22 w 40"/>
              <a:gd name="T1" fmla="*/ 0 h 90"/>
              <a:gd name="T2" fmla="*/ 14 w 40"/>
              <a:gd name="T3" fmla="*/ 0 h 90"/>
              <a:gd name="T4" fmla="*/ 0 w 40"/>
              <a:gd name="T5" fmla="*/ 90 h 90"/>
              <a:gd name="T6" fmla="*/ 37 w 40"/>
              <a:gd name="T7" fmla="*/ 36 h 90"/>
              <a:gd name="T8" fmla="*/ 34 w 40"/>
              <a:gd name="T9" fmla="*/ 3 h 90"/>
              <a:gd name="T10" fmla="*/ 33 w 40"/>
              <a:gd name="T11" fmla="*/ 3 h 90"/>
              <a:gd name="T12" fmla="*/ 22 w 40"/>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40" h="90">
                <a:moveTo>
                  <a:pt x="22" y="0"/>
                </a:moveTo>
                <a:cubicBezTo>
                  <a:pt x="20" y="0"/>
                  <a:pt x="17" y="0"/>
                  <a:pt x="14" y="0"/>
                </a:cubicBezTo>
                <a:cubicBezTo>
                  <a:pt x="12" y="44"/>
                  <a:pt x="5" y="74"/>
                  <a:pt x="0" y="90"/>
                </a:cubicBezTo>
                <a:cubicBezTo>
                  <a:pt x="21" y="84"/>
                  <a:pt x="32" y="67"/>
                  <a:pt x="37" y="36"/>
                </a:cubicBezTo>
                <a:cubicBezTo>
                  <a:pt x="40" y="15"/>
                  <a:pt x="37" y="6"/>
                  <a:pt x="34" y="3"/>
                </a:cubicBezTo>
                <a:cubicBezTo>
                  <a:pt x="33" y="3"/>
                  <a:pt x="33" y="3"/>
                  <a:pt x="33" y="3"/>
                </a:cubicBezTo>
                <a:cubicBezTo>
                  <a:pt x="31"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7"/>
          <p:cNvSpPr>
            <a:spLocks/>
          </p:cNvSpPr>
          <p:nvPr/>
        </p:nvSpPr>
        <p:spPr bwMode="auto">
          <a:xfrm>
            <a:off x="3454674" y="3301593"/>
            <a:ext cx="14288" cy="28575"/>
          </a:xfrm>
          <a:custGeom>
            <a:avLst/>
            <a:gdLst>
              <a:gd name="T0" fmla="*/ 38 w 38"/>
              <a:gd name="T1" fmla="*/ 0 h 70"/>
              <a:gd name="T2" fmla="*/ 37 w 38"/>
              <a:gd name="T3" fmla="*/ 16 h 70"/>
              <a:gd name="T4" fmla="*/ 0 w 38"/>
              <a:gd name="T5" fmla="*/ 70 h 70"/>
              <a:gd name="T6" fmla="*/ 0 w 38"/>
              <a:gd name="T7" fmla="*/ 70 h 70"/>
              <a:gd name="T8" fmla="*/ 37 w 38"/>
              <a:gd name="T9" fmla="*/ 16 h 70"/>
              <a:gd name="T10" fmla="*/ 38 w 38"/>
              <a:gd name="T11" fmla="*/ 0 h 70"/>
            </a:gdLst>
            <a:ahLst/>
            <a:cxnLst>
              <a:cxn ang="0">
                <a:pos x="T0" y="T1"/>
              </a:cxn>
              <a:cxn ang="0">
                <a:pos x="T2" y="T3"/>
              </a:cxn>
              <a:cxn ang="0">
                <a:pos x="T4" y="T5"/>
              </a:cxn>
              <a:cxn ang="0">
                <a:pos x="T6" y="T7"/>
              </a:cxn>
              <a:cxn ang="0">
                <a:pos x="T8" y="T9"/>
              </a:cxn>
              <a:cxn ang="0">
                <a:pos x="T10" y="T11"/>
              </a:cxn>
            </a:cxnLst>
            <a:rect l="0" t="0" r="r" b="b"/>
            <a:pathLst>
              <a:path w="38" h="70">
                <a:moveTo>
                  <a:pt x="38" y="0"/>
                </a:moveTo>
                <a:cubicBezTo>
                  <a:pt x="38" y="5"/>
                  <a:pt x="38" y="10"/>
                  <a:pt x="37" y="16"/>
                </a:cubicBezTo>
                <a:cubicBezTo>
                  <a:pt x="32" y="47"/>
                  <a:pt x="21" y="64"/>
                  <a:pt x="0" y="70"/>
                </a:cubicBezTo>
                <a:cubicBezTo>
                  <a:pt x="0" y="70"/>
                  <a:pt x="0" y="70"/>
                  <a:pt x="0" y="70"/>
                </a:cubicBezTo>
                <a:cubicBezTo>
                  <a:pt x="21" y="65"/>
                  <a:pt x="32" y="47"/>
                  <a:pt x="37" y="16"/>
                </a:cubicBezTo>
                <a:cubicBezTo>
                  <a:pt x="38" y="10"/>
                  <a:pt x="38" y="5"/>
                  <a:pt x="3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38"/>
          <p:cNvSpPr>
            <a:spLocks/>
          </p:cNvSpPr>
          <p:nvPr/>
        </p:nvSpPr>
        <p:spPr bwMode="auto">
          <a:xfrm>
            <a:off x="3908260" y="2279918"/>
            <a:ext cx="15875" cy="34925"/>
          </a:xfrm>
          <a:custGeom>
            <a:avLst/>
            <a:gdLst>
              <a:gd name="T0" fmla="*/ 33 w 39"/>
              <a:gd name="T1" fmla="*/ 3 h 91"/>
              <a:gd name="T2" fmla="*/ 36 w 39"/>
              <a:gd name="T3" fmla="*/ 37 h 91"/>
              <a:gd name="T4" fmla="*/ 0 w 39"/>
              <a:gd name="T5" fmla="*/ 91 h 91"/>
              <a:gd name="T6" fmla="*/ 14 w 39"/>
              <a:gd name="T7" fmla="*/ 1 h 91"/>
              <a:gd name="T8" fmla="*/ 33 w 39"/>
              <a:gd name="T9" fmla="*/ 3 h 91"/>
            </a:gdLst>
            <a:ahLst/>
            <a:cxnLst>
              <a:cxn ang="0">
                <a:pos x="T0" y="T1"/>
              </a:cxn>
              <a:cxn ang="0">
                <a:pos x="T2" y="T3"/>
              </a:cxn>
              <a:cxn ang="0">
                <a:pos x="T4" y="T5"/>
              </a:cxn>
              <a:cxn ang="0">
                <a:pos x="T6" y="T7"/>
              </a:cxn>
              <a:cxn ang="0">
                <a:pos x="T8" y="T9"/>
              </a:cxn>
            </a:cxnLst>
            <a:rect l="0" t="0" r="r" b="b"/>
            <a:pathLst>
              <a:path w="39" h="91">
                <a:moveTo>
                  <a:pt x="33" y="3"/>
                </a:moveTo>
                <a:cubicBezTo>
                  <a:pt x="36" y="6"/>
                  <a:pt x="39" y="15"/>
                  <a:pt x="36" y="37"/>
                </a:cubicBezTo>
                <a:cubicBezTo>
                  <a:pt x="32" y="68"/>
                  <a:pt x="20" y="85"/>
                  <a:pt x="0" y="91"/>
                </a:cubicBezTo>
                <a:cubicBezTo>
                  <a:pt x="5" y="75"/>
                  <a:pt x="11" y="45"/>
                  <a:pt x="14" y="1"/>
                </a:cubicBezTo>
                <a:cubicBezTo>
                  <a:pt x="23" y="0"/>
                  <a:pt x="29" y="0"/>
                  <a:pt x="3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39"/>
          <p:cNvSpPr>
            <a:spLocks/>
          </p:cNvSpPr>
          <p:nvPr/>
        </p:nvSpPr>
        <p:spPr bwMode="auto">
          <a:xfrm>
            <a:off x="3757447" y="2279918"/>
            <a:ext cx="15875" cy="34925"/>
          </a:xfrm>
          <a:custGeom>
            <a:avLst/>
            <a:gdLst>
              <a:gd name="T0" fmla="*/ 3 w 40"/>
              <a:gd name="T1" fmla="*/ 37 h 91"/>
              <a:gd name="T2" fmla="*/ 7 w 40"/>
              <a:gd name="T3" fmla="*/ 3 h 91"/>
              <a:gd name="T4" fmla="*/ 26 w 40"/>
              <a:gd name="T5" fmla="*/ 1 h 91"/>
              <a:gd name="T6" fmla="*/ 40 w 40"/>
              <a:gd name="T7" fmla="*/ 91 h 91"/>
              <a:gd name="T8" fmla="*/ 3 w 40"/>
              <a:gd name="T9" fmla="*/ 37 h 91"/>
            </a:gdLst>
            <a:ahLst/>
            <a:cxnLst>
              <a:cxn ang="0">
                <a:pos x="T0" y="T1"/>
              </a:cxn>
              <a:cxn ang="0">
                <a:pos x="T2" y="T3"/>
              </a:cxn>
              <a:cxn ang="0">
                <a:pos x="T4" y="T5"/>
              </a:cxn>
              <a:cxn ang="0">
                <a:pos x="T6" y="T7"/>
              </a:cxn>
              <a:cxn ang="0">
                <a:pos x="T8" y="T9"/>
              </a:cxn>
            </a:cxnLst>
            <a:rect l="0" t="0" r="r" b="b"/>
            <a:pathLst>
              <a:path w="40" h="91">
                <a:moveTo>
                  <a:pt x="3" y="37"/>
                </a:moveTo>
                <a:cubicBezTo>
                  <a:pt x="0" y="15"/>
                  <a:pt x="3" y="6"/>
                  <a:pt x="7" y="3"/>
                </a:cubicBezTo>
                <a:cubicBezTo>
                  <a:pt x="10" y="0"/>
                  <a:pt x="17" y="0"/>
                  <a:pt x="26" y="1"/>
                </a:cubicBezTo>
                <a:cubicBezTo>
                  <a:pt x="28" y="45"/>
                  <a:pt x="35" y="74"/>
                  <a:pt x="40" y="91"/>
                </a:cubicBezTo>
                <a:cubicBezTo>
                  <a:pt x="19" y="86"/>
                  <a:pt x="8" y="69"/>
                  <a:pt x="3"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40"/>
          <p:cNvSpPr>
            <a:spLocks/>
          </p:cNvSpPr>
          <p:nvPr/>
        </p:nvSpPr>
        <p:spPr bwMode="auto">
          <a:xfrm>
            <a:off x="3779672" y="2243406"/>
            <a:ext cx="120650" cy="136525"/>
          </a:xfrm>
          <a:custGeom>
            <a:avLst/>
            <a:gdLst>
              <a:gd name="T0" fmla="*/ 12 w 306"/>
              <a:gd name="T1" fmla="*/ 188 h 342"/>
              <a:gd name="T2" fmla="*/ 1 w 306"/>
              <a:gd name="T3" fmla="*/ 154 h 342"/>
              <a:gd name="T4" fmla="*/ 3 w 306"/>
              <a:gd name="T5" fmla="*/ 88 h 342"/>
              <a:gd name="T6" fmla="*/ 70 w 306"/>
              <a:gd name="T7" fmla="*/ 58 h 342"/>
              <a:gd name="T8" fmla="*/ 39 w 306"/>
              <a:gd name="T9" fmla="*/ 96 h 342"/>
              <a:gd name="T10" fmla="*/ 147 w 306"/>
              <a:gd name="T11" fmla="*/ 32 h 342"/>
              <a:gd name="T12" fmla="*/ 121 w 306"/>
              <a:gd name="T13" fmla="*/ 78 h 342"/>
              <a:gd name="T14" fmla="*/ 212 w 306"/>
              <a:gd name="T15" fmla="*/ 0 h 342"/>
              <a:gd name="T16" fmla="*/ 306 w 306"/>
              <a:gd name="T17" fmla="*/ 119 h 342"/>
              <a:gd name="T18" fmla="*/ 304 w 306"/>
              <a:gd name="T19" fmla="*/ 166 h 342"/>
              <a:gd name="T20" fmla="*/ 297 w 306"/>
              <a:gd name="T21" fmla="*/ 186 h 342"/>
              <a:gd name="T22" fmla="*/ 297 w 306"/>
              <a:gd name="T23" fmla="*/ 187 h 342"/>
              <a:gd name="T24" fmla="*/ 156 w 306"/>
              <a:gd name="T25" fmla="*/ 339 h 342"/>
              <a:gd name="T26" fmla="*/ 155 w 306"/>
              <a:gd name="T27" fmla="*/ 339 h 342"/>
              <a:gd name="T28" fmla="*/ 155 w 306"/>
              <a:gd name="T29" fmla="*/ 339 h 342"/>
              <a:gd name="T30" fmla="*/ 12 w 306"/>
              <a:gd name="T31" fmla="*/ 189 h 342"/>
              <a:gd name="T32" fmla="*/ 12 w 306"/>
              <a:gd name="T33" fmla="*/ 18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42">
                <a:moveTo>
                  <a:pt x="12" y="188"/>
                </a:moveTo>
                <a:cubicBezTo>
                  <a:pt x="11" y="188"/>
                  <a:pt x="6" y="176"/>
                  <a:pt x="1" y="154"/>
                </a:cubicBezTo>
                <a:cubicBezTo>
                  <a:pt x="0" y="135"/>
                  <a:pt x="0" y="112"/>
                  <a:pt x="3" y="88"/>
                </a:cubicBezTo>
                <a:cubicBezTo>
                  <a:pt x="27" y="84"/>
                  <a:pt x="52" y="73"/>
                  <a:pt x="70" y="58"/>
                </a:cubicBezTo>
                <a:cubicBezTo>
                  <a:pt x="64" y="71"/>
                  <a:pt x="53" y="85"/>
                  <a:pt x="39" y="96"/>
                </a:cubicBezTo>
                <a:cubicBezTo>
                  <a:pt x="80" y="86"/>
                  <a:pt x="122" y="61"/>
                  <a:pt x="147" y="32"/>
                </a:cubicBezTo>
                <a:cubicBezTo>
                  <a:pt x="145" y="47"/>
                  <a:pt x="135" y="63"/>
                  <a:pt x="121" y="78"/>
                </a:cubicBezTo>
                <a:cubicBezTo>
                  <a:pt x="157" y="62"/>
                  <a:pt x="190" y="32"/>
                  <a:pt x="212" y="0"/>
                </a:cubicBezTo>
                <a:cubicBezTo>
                  <a:pt x="236" y="49"/>
                  <a:pt x="275" y="118"/>
                  <a:pt x="306" y="119"/>
                </a:cubicBezTo>
                <a:cubicBezTo>
                  <a:pt x="306" y="137"/>
                  <a:pt x="305" y="154"/>
                  <a:pt x="304" y="166"/>
                </a:cubicBezTo>
                <a:cubicBezTo>
                  <a:pt x="300" y="179"/>
                  <a:pt x="297" y="186"/>
                  <a:pt x="297" y="186"/>
                </a:cubicBezTo>
                <a:cubicBezTo>
                  <a:pt x="297" y="187"/>
                  <a:pt x="297" y="187"/>
                  <a:pt x="297" y="187"/>
                </a:cubicBezTo>
                <a:cubicBezTo>
                  <a:pt x="243" y="339"/>
                  <a:pt x="159" y="339"/>
                  <a:pt x="156" y="339"/>
                </a:cubicBezTo>
                <a:cubicBezTo>
                  <a:pt x="155" y="339"/>
                  <a:pt x="155" y="339"/>
                  <a:pt x="155" y="339"/>
                </a:cubicBezTo>
                <a:cubicBezTo>
                  <a:pt x="155" y="339"/>
                  <a:pt x="155" y="339"/>
                  <a:pt x="155" y="339"/>
                </a:cubicBezTo>
                <a:cubicBezTo>
                  <a:pt x="154" y="339"/>
                  <a:pt x="68" y="342"/>
                  <a:pt x="12" y="189"/>
                </a:cubicBezTo>
                <a:cubicBezTo>
                  <a:pt x="12" y="188"/>
                  <a:pt x="12" y="188"/>
                  <a:pt x="12" y="18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41"/>
          <p:cNvSpPr>
            <a:spLocks/>
          </p:cNvSpPr>
          <p:nvPr/>
        </p:nvSpPr>
        <p:spPr bwMode="auto">
          <a:xfrm>
            <a:off x="3754272" y="2371993"/>
            <a:ext cx="173038" cy="112713"/>
          </a:xfrm>
          <a:custGeom>
            <a:avLst/>
            <a:gdLst>
              <a:gd name="T0" fmla="*/ 218 w 435"/>
              <a:gd name="T1" fmla="*/ 286 h 286"/>
              <a:gd name="T2" fmla="*/ 218 w 435"/>
              <a:gd name="T3" fmla="*/ 286 h 286"/>
              <a:gd name="T4" fmla="*/ 0 w 435"/>
              <a:gd name="T5" fmla="*/ 132 h 286"/>
              <a:gd name="T6" fmla="*/ 0 w 435"/>
              <a:gd name="T7" fmla="*/ 132 h 286"/>
              <a:gd name="T8" fmla="*/ 94 w 435"/>
              <a:gd name="T9" fmla="*/ 100 h 286"/>
              <a:gd name="T10" fmla="*/ 100 w 435"/>
              <a:gd name="T11" fmla="*/ 95 h 286"/>
              <a:gd name="T12" fmla="*/ 133 w 435"/>
              <a:gd name="T13" fmla="*/ 0 h 286"/>
              <a:gd name="T14" fmla="*/ 218 w 435"/>
              <a:gd name="T15" fmla="*/ 39 h 286"/>
              <a:gd name="T16" fmla="*/ 219 w 435"/>
              <a:gd name="T17" fmla="*/ 39 h 286"/>
              <a:gd name="T18" fmla="*/ 303 w 435"/>
              <a:gd name="T19" fmla="*/ 2 h 286"/>
              <a:gd name="T20" fmla="*/ 336 w 435"/>
              <a:gd name="T21" fmla="*/ 95 h 286"/>
              <a:gd name="T22" fmla="*/ 342 w 435"/>
              <a:gd name="T23" fmla="*/ 100 h 286"/>
              <a:gd name="T24" fmla="*/ 435 w 435"/>
              <a:gd name="T25" fmla="*/ 132 h 286"/>
              <a:gd name="T26" fmla="*/ 218 w 435"/>
              <a:gd name="T2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286">
                <a:moveTo>
                  <a:pt x="218" y="286"/>
                </a:moveTo>
                <a:cubicBezTo>
                  <a:pt x="218" y="286"/>
                  <a:pt x="218" y="286"/>
                  <a:pt x="218" y="286"/>
                </a:cubicBezTo>
                <a:cubicBezTo>
                  <a:pt x="119" y="286"/>
                  <a:pt x="32" y="222"/>
                  <a:pt x="0" y="132"/>
                </a:cubicBezTo>
                <a:cubicBezTo>
                  <a:pt x="0" y="132"/>
                  <a:pt x="0" y="132"/>
                  <a:pt x="0" y="132"/>
                </a:cubicBezTo>
                <a:cubicBezTo>
                  <a:pt x="94" y="100"/>
                  <a:pt x="94" y="100"/>
                  <a:pt x="94" y="100"/>
                </a:cubicBezTo>
                <a:cubicBezTo>
                  <a:pt x="96" y="99"/>
                  <a:pt x="99" y="97"/>
                  <a:pt x="100" y="95"/>
                </a:cubicBezTo>
                <a:cubicBezTo>
                  <a:pt x="101" y="92"/>
                  <a:pt x="128" y="45"/>
                  <a:pt x="133" y="0"/>
                </a:cubicBezTo>
                <a:cubicBezTo>
                  <a:pt x="174" y="37"/>
                  <a:pt x="210" y="39"/>
                  <a:pt x="218" y="39"/>
                </a:cubicBezTo>
                <a:cubicBezTo>
                  <a:pt x="219" y="39"/>
                  <a:pt x="219" y="39"/>
                  <a:pt x="219" y="39"/>
                </a:cubicBezTo>
                <a:cubicBezTo>
                  <a:pt x="225" y="39"/>
                  <a:pt x="262" y="38"/>
                  <a:pt x="303" y="2"/>
                </a:cubicBezTo>
                <a:cubicBezTo>
                  <a:pt x="308" y="47"/>
                  <a:pt x="334" y="92"/>
                  <a:pt x="336" y="95"/>
                </a:cubicBezTo>
                <a:cubicBezTo>
                  <a:pt x="337" y="97"/>
                  <a:pt x="339" y="99"/>
                  <a:pt x="342" y="100"/>
                </a:cubicBezTo>
                <a:cubicBezTo>
                  <a:pt x="435" y="132"/>
                  <a:pt x="435" y="132"/>
                  <a:pt x="435" y="132"/>
                </a:cubicBezTo>
                <a:cubicBezTo>
                  <a:pt x="403" y="222"/>
                  <a:pt x="316" y="286"/>
                  <a:pt x="218" y="28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42"/>
          <p:cNvSpPr>
            <a:spLocks noEditPoints="1"/>
          </p:cNvSpPr>
          <p:nvPr/>
        </p:nvSpPr>
        <p:spPr bwMode="auto">
          <a:xfrm>
            <a:off x="3676485" y="2140218"/>
            <a:ext cx="328613" cy="381000"/>
          </a:xfrm>
          <a:custGeom>
            <a:avLst/>
            <a:gdLst>
              <a:gd name="T0" fmla="*/ 643 w 827"/>
              <a:gd name="T1" fmla="*/ 671 h 961"/>
              <a:gd name="T2" fmla="*/ 638 w 827"/>
              <a:gd name="T3" fmla="*/ 693 h 961"/>
              <a:gd name="T4" fmla="*/ 521 w 827"/>
              <a:gd name="T5" fmla="*/ 562 h 961"/>
              <a:gd name="T6" fmla="*/ 643 w 827"/>
              <a:gd name="T7" fmla="*/ 389 h 961"/>
              <a:gd name="T8" fmla="*/ 598 w 827"/>
              <a:gd name="T9" fmla="*/ 327 h 961"/>
              <a:gd name="T10" fmla="*/ 525 w 827"/>
              <a:gd name="T11" fmla="*/ 122 h 961"/>
              <a:gd name="T12" fmla="*/ 414 w 827"/>
              <a:gd name="T13" fmla="*/ 0 h 961"/>
              <a:gd name="T14" fmla="*/ 302 w 827"/>
              <a:gd name="T15" fmla="*/ 122 h 961"/>
              <a:gd name="T16" fmla="*/ 229 w 827"/>
              <a:gd name="T17" fmla="*/ 327 h 961"/>
              <a:gd name="T18" fmla="*/ 184 w 827"/>
              <a:gd name="T19" fmla="*/ 389 h 961"/>
              <a:gd name="T20" fmla="*/ 307 w 827"/>
              <a:gd name="T21" fmla="*/ 560 h 961"/>
              <a:gd name="T22" fmla="*/ 278 w 827"/>
              <a:gd name="T23" fmla="*/ 663 h 961"/>
              <a:gd name="T24" fmla="*/ 188 w 827"/>
              <a:gd name="T25" fmla="*/ 687 h 961"/>
              <a:gd name="T26" fmla="*/ 79 w 827"/>
              <a:gd name="T27" fmla="*/ 701 h 961"/>
              <a:gd name="T28" fmla="*/ 827 w 827"/>
              <a:gd name="T29" fmla="*/ 961 h 961"/>
              <a:gd name="T30" fmla="*/ 617 w 827"/>
              <a:gd name="T31" fmla="*/ 352 h 961"/>
              <a:gd name="T32" fmla="*/ 584 w 827"/>
              <a:gd name="T33" fmla="*/ 440 h 961"/>
              <a:gd name="T34" fmla="*/ 617 w 827"/>
              <a:gd name="T35" fmla="*/ 352 h 961"/>
              <a:gd name="T36" fmla="*/ 211 w 827"/>
              <a:gd name="T37" fmla="*/ 352 h 961"/>
              <a:gd name="T38" fmla="*/ 244 w 827"/>
              <a:gd name="T39" fmla="*/ 440 h 961"/>
              <a:gd name="T40" fmla="*/ 272 w 827"/>
              <a:gd name="T41" fmla="*/ 448 h 961"/>
              <a:gd name="T42" fmla="*/ 263 w 827"/>
              <a:gd name="T43" fmla="*/ 348 h 961"/>
              <a:gd name="T44" fmla="*/ 299 w 827"/>
              <a:gd name="T45" fmla="*/ 356 h 961"/>
              <a:gd name="T46" fmla="*/ 381 w 827"/>
              <a:gd name="T47" fmla="*/ 338 h 961"/>
              <a:gd name="T48" fmla="*/ 566 w 827"/>
              <a:gd name="T49" fmla="*/ 379 h 961"/>
              <a:gd name="T50" fmla="*/ 557 w 827"/>
              <a:gd name="T51" fmla="*/ 446 h 961"/>
              <a:gd name="T52" fmla="*/ 416 w 827"/>
              <a:gd name="T53" fmla="*/ 599 h 961"/>
              <a:gd name="T54" fmla="*/ 415 w 827"/>
              <a:gd name="T55" fmla="*/ 599 h 961"/>
              <a:gd name="T56" fmla="*/ 272 w 827"/>
              <a:gd name="T57" fmla="*/ 448 h 961"/>
              <a:gd name="T58" fmla="*/ 414 w 827"/>
              <a:gd name="T59" fmla="*/ 869 h 961"/>
              <a:gd name="T60" fmla="*/ 196 w 827"/>
              <a:gd name="T61" fmla="*/ 715 h 961"/>
              <a:gd name="T62" fmla="*/ 296 w 827"/>
              <a:gd name="T63" fmla="*/ 678 h 961"/>
              <a:gd name="T64" fmla="*/ 414 w 827"/>
              <a:gd name="T65" fmla="*/ 622 h 961"/>
              <a:gd name="T66" fmla="*/ 499 w 827"/>
              <a:gd name="T67" fmla="*/ 585 h 961"/>
              <a:gd name="T68" fmla="*/ 538 w 827"/>
              <a:gd name="T69" fmla="*/ 683 h 961"/>
              <a:gd name="T70" fmla="*/ 414 w 827"/>
              <a:gd name="T71" fmla="*/ 869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7" h="961">
                <a:moveTo>
                  <a:pt x="748" y="701"/>
                </a:moveTo>
                <a:cubicBezTo>
                  <a:pt x="643" y="671"/>
                  <a:pt x="643" y="671"/>
                  <a:pt x="643" y="671"/>
                </a:cubicBezTo>
                <a:cubicBezTo>
                  <a:pt x="639" y="687"/>
                  <a:pt x="639" y="687"/>
                  <a:pt x="639" y="687"/>
                </a:cubicBezTo>
                <a:cubicBezTo>
                  <a:pt x="639" y="689"/>
                  <a:pt x="638" y="691"/>
                  <a:pt x="638" y="693"/>
                </a:cubicBezTo>
                <a:cubicBezTo>
                  <a:pt x="550" y="663"/>
                  <a:pt x="550" y="663"/>
                  <a:pt x="550" y="663"/>
                </a:cubicBezTo>
                <a:cubicBezTo>
                  <a:pt x="542" y="649"/>
                  <a:pt x="518" y="599"/>
                  <a:pt x="521" y="562"/>
                </a:cubicBezTo>
                <a:cubicBezTo>
                  <a:pt x="540" y="539"/>
                  <a:pt x="559" y="508"/>
                  <a:pt x="575" y="465"/>
                </a:cubicBezTo>
                <a:cubicBezTo>
                  <a:pt x="632" y="460"/>
                  <a:pt x="640" y="407"/>
                  <a:pt x="643" y="389"/>
                </a:cubicBezTo>
                <a:cubicBezTo>
                  <a:pt x="646" y="372"/>
                  <a:pt x="647" y="349"/>
                  <a:pt x="632" y="335"/>
                </a:cubicBezTo>
                <a:cubicBezTo>
                  <a:pt x="624" y="328"/>
                  <a:pt x="613" y="325"/>
                  <a:pt x="598" y="327"/>
                </a:cubicBezTo>
                <a:cubicBezTo>
                  <a:pt x="599" y="295"/>
                  <a:pt x="597" y="258"/>
                  <a:pt x="591" y="214"/>
                </a:cubicBezTo>
                <a:cubicBezTo>
                  <a:pt x="591" y="213"/>
                  <a:pt x="582" y="157"/>
                  <a:pt x="525" y="122"/>
                </a:cubicBezTo>
                <a:cubicBezTo>
                  <a:pt x="528" y="114"/>
                  <a:pt x="530" y="105"/>
                  <a:pt x="530" y="95"/>
                </a:cubicBezTo>
                <a:cubicBezTo>
                  <a:pt x="530" y="43"/>
                  <a:pt x="478" y="0"/>
                  <a:pt x="414" y="0"/>
                </a:cubicBezTo>
                <a:cubicBezTo>
                  <a:pt x="350" y="0"/>
                  <a:pt x="298" y="43"/>
                  <a:pt x="298" y="95"/>
                </a:cubicBezTo>
                <a:cubicBezTo>
                  <a:pt x="298" y="105"/>
                  <a:pt x="299" y="113"/>
                  <a:pt x="302" y="122"/>
                </a:cubicBezTo>
                <a:cubicBezTo>
                  <a:pt x="243" y="158"/>
                  <a:pt x="234" y="216"/>
                  <a:pt x="234" y="217"/>
                </a:cubicBezTo>
                <a:cubicBezTo>
                  <a:pt x="229" y="259"/>
                  <a:pt x="228" y="296"/>
                  <a:pt x="229" y="327"/>
                </a:cubicBezTo>
                <a:cubicBezTo>
                  <a:pt x="214" y="325"/>
                  <a:pt x="203" y="328"/>
                  <a:pt x="195" y="335"/>
                </a:cubicBezTo>
                <a:cubicBezTo>
                  <a:pt x="180" y="349"/>
                  <a:pt x="182" y="372"/>
                  <a:pt x="184" y="389"/>
                </a:cubicBezTo>
                <a:cubicBezTo>
                  <a:pt x="187" y="407"/>
                  <a:pt x="195" y="461"/>
                  <a:pt x="253" y="465"/>
                </a:cubicBezTo>
                <a:cubicBezTo>
                  <a:pt x="270" y="507"/>
                  <a:pt x="288" y="538"/>
                  <a:pt x="307" y="560"/>
                </a:cubicBezTo>
                <a:cubicBezTo>
                  <a:pt x="307" y="560"/>
                  <a:pt x="307" y="561"/>
                  <a:pt x="307" y="561"/>
                </a:cubicBezTo>
                <a:cubicBezTo>
                  <a:pt x="310" y="598"/>
                  <a:pt x="285" y="649"/>
                  <a:pt x="278" y="663"/>
                </a:cubicBezTo>
                <a:cubicBezTo>
                  <a:pt x="189" y="693"/>
                  <a:pt x="189" y="693"/>
                  <a:pt x="189" y="693"/>
                </a:cubicBezTo>
                <a:cubicBezTo>
                  <a:pt x="189" y="691"/>
                  <a:pt x="188" y="689"/>
                  <a:pt x="188" y="687"/>
                </a:cubicBezTo>
                <a:cubicBezTo>
                  <a:pt x="184" y="671"/>
                  <a:pt x="184" y="671"/>
                  <a:pt x="184" y="671"/>
                </a:cubicBezTo>
                <a:cubicBezTo>
                  <a:pt x="79" y="701"/>
                  <a:pt x="79" y="701"/>
                  <a:pt x="79" y="701"/>
                </a:cubicBezTo>
                <a:cubicBezTo>
                  <a:pt x="0" y="961"/>
                  <a:pt x="0" y="961"/>
                  <a:pt x="0" y="961"/>
                </a:cubicBezTo>
                <a:cubicBezTo>
                  <a:pt x="827" y="961"/>
                  <a:pt x="827" y="961"/>
                  <a:pt x="827" y="961"/>
                </a:cubicBezTo>
                <a:cubicBezTo>
                  <a:pt x="748" y="701"/>
                  <a:pt x="748" y="701"/>
                  <a:pt x="748" y="701"/>
                </a:cubicBezTo>
                <a:moveTo>
                  <a:pt x="617" y="352"/>
                </a:moveTo>
                <a:cubicBezTo>
                  <a:pt x="620" y="356"/>
                  <a:pt x="623" y="364"/>
                  <a:pt x="620" y="386"/>
                </a:cubicBezTo>
                <a:cubicBezTo>
                  <a:pt x="616" y="417"/>
                  <a:pt x="604" y="434"/>
                  <a:pt x="584" y="440"/>
                </a:cubicBezTo>
                <a:cubicBezTo>
                  <a:pt x="589" y="424"/>
                  <a:pt x="595" y="394"/>
                  <a:pt x="598" y="350"/>
                </a:cubicBezTo>
                <a:cubicBezTo>
                  <a:pt x="607" y="349"/>
                  <a:pt x="613" y="349"/>
                  <a:pt x="617" y="352"/>
                </a:cubicBezTo>
                <a:moveTo>
                  <a:pt x="207" y="386"/>
                </a:moveTo>
                <a:cubicBezTo>
                  <a:pt x="204" y="364"/>
                  <a:pt x="207" y="356"/>
                  <a:pt x="211" y="352"/>
                </a:cubicBezTo>
                <a:cubicBezTo>
                  <a:pt x="214" y="349"/>
                  <a:pt x="221" y="349"/>
                  <a:pt x="230" y="350"/>
                </a:cubicBezTo>
                <a:cubicBezTo>
                  <a:pt x="232" y="394"/>
                  <a:pt x="239" y="423"/>
                  <a:pt x="244" y="440"/>
                </a:cubicBezTo>
                <a:cubicBezTo>
                  <a:pt x="223" y="435"/>
                  <a:pt x="212" y="418"/>
                  <a:pt x="207" y="386"/>
                </a:cubicBezTo>
                <a:moveTo>
                  <a:pt x="272" y="448"/>
                </a:moveTo>
                <a:cubicBezTo>
                  <a:pt x="271" y="448"/>
                  <a:pt x="266" y="436"/>
                  <a:pt x="261" y="414"/>
                </a:cubicBezTo>
                <a:cubicBezTo>
                  <a:pt x="260" y="395"/>
                  <a:pt x="260" y="372"/>
                  <a:pt x="263" y="348"/>
                </a:cubicBezTo>
                <a:cubicBezTo>
                  <a:pt x="287" y="344"/>
                  <a:pt x="312" y="333"/>
                  <a:pt x="330" y="318"/>
                </a:cubicBezTo>
                <a:cubicBezTo>
                  <a:pt x="324" y="331"/>
                  <a:pt x="313" y="345"/>
                  <a:pt x="299" y="356"/>
                </a:cubicBezTo>
                <a:cubicBezTo>
                  <a:pt x="340" y="346"/>
                  <a:pt x="382" y="321"/>
                  <a:pt x="407" y="292"/>
                </a:cubicBezTo>
                <a:cubicBezTo>
                  <a:pt x="405" y="307"/>
                  <a:pt x="395" y="323"/>
                  <a:pt x="381" y="338"/>
                </a:cubicBezTo>
                <a:cubicBezTo>
                  <a:pt x="417" y="322"/>
                  <a:pt x="450" y="292"/>
                  <a:pt x="472" y="260"/>
                </a:cubicBezTo>
                <a:cubicBezTo>
                  <a:pt x="496" y="309"/>
                  <a:pt x="535" y="378"/>
                  <a:pt x="566" y="379"/>
                </a:cubicBezTo>
                <a:cubicBezTo>
                  <a:pt x="566" y="397"/>
                  <a:pt x="565" y="414"/>
                  <a:pt x="564" y="426"/>
                </a:cubicBezTo>
                <a:cubicBezTo>
                  <a:pt x="560" y="439"/>
                  <a:pt x="557" y="446"/>
                  <a:pt x="557" y="446"/>
                </a:cubicBezTo>
                <a:cubicBezTo>
                  <a:pt x="557" y="447"/>
                  <a:pt x="557" y="447"/>
                  <a:pt x="557" y="447"/>
                </a:cubicBezTo>
                <a:cubicBezTo>
                  <a:pt x="503" y="599"/>
                  <a:pt x="419" y="599"/>
                  <a:pt x="416" y="599"/>
                </a:cubicBezTo>
                <a:cubicBezTo>
                  <a:pt x="415" y="599"/>
                  <a:pt x="415" y="599"/>
                  <a:pt x="415" y="599"/>
                </a:cubicBezTo>
                <a:cubicBezTo>
                  <a:pt x="415" y="599"/>
                  <a:pt x="415" y="599"/>
                  <a:pt x="415" y="599"/>
                </a:cubicBezTo>
                <a:cubicBezTo>
                  <a:pt x="414" y="599"/>
                  <a:pt x="328" y="602"/>
                  <a:pt x="272" y="449"/>
                </a:cubicBezTo>
                <a:cubicBezTo>
                  <a:pt x="272" y="448"/>
                  <a:pt x="272" y="448"/>
                  <a:pt x="272" y="448"/>
                </a:cubicBezTo>
                <a:moveTo>
                  <a:pt x="414" y="869"/>
                </a:moveTo>
                <a:cubicBezTo>
                  <a:pt x="414" y="869"/>
                  <a:pt x="414" y="869"/>
                  <a:pt x="414" y="869"/>
                </a:cubicBezTo>
                <a:cubicBezTo>
                  <a:pt x="315" y="869"/>
                  <a:pt x="228" y="805"/>
                  <a:pt x="196" y="715"/>
                </a:cubicBezTo>
                <a:cubicBezTo>
                  <a:pt x="196" y="715"/>
                  <a:pt x="196" y="715"/>
                  <a:pt x="196" y="715"/>
                </a:cubicBezTo>
                <a:cubicBezTo>
                  <a:pt x="290" y="683"/>
                  <a:pt x="290" y="683"/>
                  <a:pt x="290" y="683"/>
                </a:cubicBezTo>
                <a:cubicBezTo>
                  <a:pt x="292" y="682"/>
                  <a:pt x="295" y="680"/>
                  <a:pt x="296" y="678"/>
                </a:cubicBezTo>
                <a:cubicBezTo>
                  <a:pt x="297" y="675"/>
                  <a:pt x="324" y="628"/>
                  <a:pt x="329" y="583"/>
                </a:cubicBezTo>
                <a:cubicBezTo>
                  <a:pt x="370" y="620"/>
                  <a:pt x="406" y="622"/>
                  <a:pt x="414" y="622"/>
                </a:cubicBezTo>
                <a:cubicBezTo>
                  <a:pt x="415" y="622"/>
                  <a:pt x="415" y="622"/>
                  <a:pt x="415" y="622"/>
                </a:cubicBezTo>
                <a:cubicBezTo>
                  <a:pt x="421" y="622"/>
                  <a:pt x="458" y="621"/>
                  <a:pt x="499" y="585"/>
                </a:cubicBezTo>
                <a:cubicBezTo>
                  <a:pt x="504" y="630"/>
                  <a:pt x="530" y="675"/>
                  <a:pt x="532" y="678"/>
                </a:cubicBezTo>
                <a:cubicBezTo>
                  <a:pt x="533" y="680"/>
                  <a:pt x="535" y="682"/>
                  <a:pt x="538" y="683"/>
                </a:cubicBezTo>
                <a:cubicBezTo>
                  <a:pt x="631" y="715"/>
                  <a:pt x="631" y="715"/>
                  <a:pt x="631" y="715"/>
                </a:cubicBezTo>
                <a:cubicBezTo>
                  <a:pt x="599" y="805"/>
                  <a:pt x="512" y="869"/>
                  <a:pt x="414" y="869"/>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43"/>
          <p:cNvSpPr>
            <a:spLocks/>
          </p:cNvSpPr>
          <p:nvPr/>
        </p:nvSpPr>
        <p:spPr bwMode="auto">
          <a:xfrm>
            <a:off x="3839997" y="2295793"/>
            <a:ext cx="60325" cy="82550"/>
          </a:xfrm>
          <a:custGeom>
            <a:avLst/>
            <a:gdLst>
              <a:gd name="T0" fmla="*/ 153 w 153"/>
              <a:gd name="T1" fmla="*/ 0 h 210"/>
              <a:gd name="T2" fmla="*/ 151 w 153"/>
              <a:gd name="T3" fmla="*/ 37 h 210"/>
              <a:gd name="T4" fmla="*/ 144 w 153"/>
              <a:gd name="T5" fmla="*/ 57 h 210"/>
              <a:gd name="T6" fmla="*/ 144 w 153"/>
              <a:gd name="T7" fmla="*/ 58 h 210"/>
              <a:gd name="T8" fmla="*/ 3 w 153"/>
              <a:gd name="T9" fmla="*/ 210 h 210"/>
              <a:gd name="T10" fmla="*/ 3 w 153"/>
              <a:gd name="T11" fmla="*/ 210 h 210"/>
              <a:gd name="T12" fmla="*/ 2 w 153"/>
              <a:gd name="T13" fmla="*/ 210 h 210"/>
              <a:gd name="T14" fmla="*/ 2 w 153"/>
              <a:gd name="T15" fmla="*/ 210 h 210"/>
              <a:gd name="T16" fmla="*/ 0 w 153"/>
              <a:gd name="T17" fmla="*/ 210 h 210"/>
              <a:gd name="T18" fmla="*/ 0 w 153"/>
              <a:gd name="T19" fmla="*/ 210 h 210"/>
              <a:gd name="T20" fmla="*/ 2 w 153"/>
              <a:gd name="T21" fmla="*/ 210 h 210"/>
              <a:gd name="T22" fmla="*/ 2 w 153"/>
              <a:gd name="T23" fmla="*/ 210 h 210"/>
              <a:gd name="T24" fmla="*/ 3 w 153"/>
              <a:gd name="T25" fmla="*/ 210 h 210"/>
              <a:gd name="T26" fmla="*/ 3 w 153"/>
              <a:gd name="T27" fmla="*/ 210 h 210"/>
              <a:gd name="T28" fmla="*/ 144 w 153"/>
              <a:gd name="T29" fmla="*/ 58 h 210"/>
              <a:gd name="T30" fmla="*/ 144 w 153"/>
              <a:gd name="T31" fmla="*/ 57 h 210"/>
              <a:gd name="T32" fmla="*/ 151 w 153"/>
              <a:gd name="T33" fmla="*/ 37 h 210"/>
              <a:gd name="T34" fmla="*/ 153 w 153"/>
              <a:gd name="T35" fmla="*/ 0 h 210"/>
              <a:gd name="T36" fmla="*/ 153 w 153"/>
              <a:gd name="T3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 h="210">
                <a:moveTo>
                  <a:pt x="153" y="0"/>
                </a:moveTo>
                <a:cubicBezTo>
                  <a:pt x="153" y="14"/>
                  <a:pt x="152" y="27"/>
                  <a:pt x="151" y="37"/>
                </a:cubicBezTo>
                <a:cubicBezTo>
                  <a:pt x="147" y="50"/>
                  <a:pt x="144" y="57"/>
                  <a:pt x="144" y="57"/>
                </a:cubicBezTo>
                <a:cubicBezTo>
                  <a:pt x="144" y="58"/>
                  <a:pt x="144" y="58"/>
                  <a:pt x="144" y="58"/>
                </a:cubicBezTo>
                <a:cubicBezTo>
                  <a:pt x="91" y="209"/>
                  <a:pt x="8" y="210"/>
                  <a:pt x="3" y="210"/>
                </a:cubicBezTo>
                <a:cubicBezTo>
                  <a:pt x="3" y="210"/>
                  <a:pt x="3" y="210"/>
                  <a:pt x="3" y="210"/>
                </a:cubicBezTo>
                <a:cubicBezTo>
                  <a:pt x="2" y="210"/>
                  <a:pt x="2" y="210"/>
                  <a:pt x="2" y="210"/>
                </a:cubicBezTo>
                <a:cubicBezTo>
                  <a:pt x="2" y="210"/>
                  <a:pt x="2" y="210"/>
                  <a:pt x="2" y="210"/>
                </a:cubicBezTo>
                <a:cubicBezTo>
                  <a:pt x="2" y="210"/>
                  <a:pt x="1" y="210"/>
                  <a:pt x="0" y="210"/>
                </a:cubicBezTo>
                <a:cubicBezTo>
                  <a:pt x="0" y="210"/>
                  <a:pt x="0" y="210"/>
                  <a:pt x="0" y="210"/>
                </a:cubicBezTo>
                <a:cubicBezTo>
                  <a:pt x="1" y="210"/>
                  <a:pt x="2" y="210"/>
                  <a:pt x="2" y="210"/>
                </a:cubicBezTo>
                <a:cubicBezTo>
                  <a:pt x="2" y="210"/>
                  <a:pt x="2" y="210"/>
                  <a:pt x="2" y="210"/>
                </a:cubicBezTo>
                <a:cubicBezTo>
                  <a:pt x="3" y="210"/>
                  <a:pt x="3" y="210"/>
                  <a:pt x="3" y="210"/>
                </a:cubicBezTo>
                <a:cubicBezTo>
                  <a:pt x="3" y="210"/>
                  <a:pt x="3" y="210"/>
                  <a:pt x="3" y="210"/>
                </a:cubicBezTo>
                <a:cubicBezTo>
                  <a:pt x="8" y="210"/>
                  <a:pt x="91" y="209"/>
                  <a:pt x="144" y="58"/>
                </a:cubicBezTo>
                <a:cubicBezTo>
                  <a:pt x="144" y="57"/>
                  <a:pt x="144" y="57"/>
                  <a:pt x="144" y="57"/>
                </a:cubicBezTo>
                <a:cubicBezTo>
                  <a:pt x="144" y="57"/>
                  <a:pt x="147" y="50"/>
                  <a:pt x="151" y="37"/>
                </a:cubicBezTo>
                <a:cubicBezTo>
                  <a:pt x="152" y="27"/>
                  <a:pt x="153" y="14"/>
                  <a:pt x="153" y="0"/>
                </a:cubicBezTo>
                <a:cubicBezTo>
                  <a:pt x="153" y="0"/>
                  <a:pt x="153" y="0"/>
                  <a:pt x="153"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44"/>
          <p:cNvSpPr>
            <a:spLocks/>
          </p:cNvSpPr>
          <p:nvPr/>
        </p:nvSpPr>
        <p:spPr bwMode="auto">
          <a:xfrm>
            <a:off x="3839997" y="2244993"/>
            <a:ext cx="60325" cy="133350"/>
          </a:xfrm>
          <a:custGeom>
            <a:avLst/>
            <a:gdLst>
              <a:gd name="T0" fmla="*/ 59 w 153"/>
              <a:gd name="T1" fmla="*/ 0 h 338"/>
              <a:gd name="T2" fmla="*/ 34 w 153"/>
              <a:gd name="T3" fmla="*/ 29 h 338"/>
              <a:gd name="T4" fmla="*/ 0 w 153"/>
              <a:gd name="T5" fmla="*/ 58 h 338"/>
              <a:gd name="T6" fmla="*/ 0 w 153"/>
              <a:gd name="T7" fmla="*/ 338 h 338"/>
              <a:gd name="T8" fmla="*/ 2 w 153"/>
              <a:gd name="T9" fmla="*/ 338 h 338"/>
              <a:gd name="T10" fmla="*/ 2 w 153"/>
              <a:gd name="T11" fmla="*/ 338 h 338"/>
              <a:gd name="T12" fmla="*/ 3 w 153"/>
              <a:gd name="T13" fmla="*/ 338 h 338"/>
              <a:gd name="T14" fmla="*/ 3 w 153"/>
              <a:gd name="T15" fmla="*/ 338 h 338"/>
              <a:gd name="T16" fmla="*/ 144 w 153"/>
              <a:gd name="T17" fmla="*/ 186 h 338"/>
              <a:gd name="T18" fmla="*/ 144 w 153"/>
              <a:gd name="T19" fmla="*/ 185 h 338"/>
              <a:gd name="T20" fmla="*/ 151 w 153"/>
              <a:gd name="T21" fmla="*/ 165 h 338"/>
              <a:gd name="T22" fmla="*/ 153 w 153"/>
              <a:gd name="T23" fmla="*/ 128 h 338"/>
              <a:gd name="T24" fmla="*/ 153 w 153"/>
              <a:gd name="T25" fmla="*/ 118 h 338"/>
              <a:gd name="T26" fmla="*/ 59 w 153"/>
              <a:gd name="T27"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338">
                <a:moveTo>
                  <a:pt x="59" y="0"/>
                </a:moveTo>
                <a:cubicBezTo>
                  <a:pt x="52" y="10"/>
                  <a:pt x="44" y="20"/>
                  <a:pt x="34" y="29"/>
                </a:cubicBezTo>
                <a:cubicBezTo>
                  <a:pt x="24" y="40"/>
                  <a:pt x="12" y="50"/>
                  <a:pt x="0" y="58"/>
                </a:cubicBezTo>
                <a:cubicBezTo>
                  <a:pt x="0" y="338"/>
                  <a:pt x="0" y="338"/>
                  <a:pt x="0" y="338"/>
                </a:cubicBezTo>
                <a:cubicBezTo>
                  <a:pt x="1" y="338"/>
                  <a:pt x="2" y="338"/>
                  <a:pt x="2" y="338"/>
                </a:cubicBezTo>
                <a:cubicBezTo>
                  <a:pt x="2" y="338"/>
                  <a:pt x="2" y="338"/>
                  <a:pt x="2" y="338"/>
                </a:cubicBezTo>
                <a:cubicBezTo>
                  <a:pt x="3" y="338"/>
                  <a:pt x="3" y="338"/>
                  <a:pt x="3" y="338"/>
                </a:cubicBezTo>
                <a:cubicBezTo>
                  <a:pt x="3" y="338"/>
                  <a:pt x="3" y="338"/>
                  <a:pt x="3" y="338"/>
                </a:cubicBezTo>
                <a:cubicBezTo>
                  <a:pt x="8" y="338"/>
                  <a:pt x="91" y="337"/>
                  <a:pt x="144" y="186"/>
                </a:cubicBezTo>
                <a:cubicBezTo>
                  <a:pt x="144" y="185"/>
                  <a:pt x="144" y="185"/>
                  <a:pt x="144" y="185"/>
                </a:cubicBezTo>
                <a:cubicBezTo>
                  <a:pt x="144" y="185"/>
                  <a:pt x="147" y="178"/>
                  <a:pt x="151" y="165"/>
                </a:cubicBezTo>
                <a:cubicBezTo>
                  <a:pt x="152" y="155"/>
                  <a:pt x="153" y="142"/>
                  <a:pt x="153" y="128"/>
                </a:cubicBezTo>
                <a:cubicBezTo>
                  <a:pt x="153" y="125"/>
                  <a:pt x="153" y="121"/>
                  <a:pt x="153" y="118"/>
                </a:cubicBezTo>
                <a:cubicBezTo>
                  <a:pt x="122" y="117"/>
                  <a:pt x="83" y="49"/>
                  <a:pt x="59"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45"/>
          <p:cNvSpPr>
            <a:spLocks noEditPoints="1"/>
          </p:cNvSpPr>
          <p:nvPr/>
        </p:nvSpPr>
        <p:spPr bwMode="auto">
          <a:xfrm>
            <a:off x="3839997" y="2256106"/>
            <a:ext cx="60325" cy="122238"/>
          </a:xfrm>
          <a:custGeom>
            <a:avLst/>
            <a:gdLst>
              <a:gd name="T0" fmla="*/ 153 w 153"/>
              <a:gd name="T1" fmla="*/ 97 h 307"/>
              <a:gd name="T2" fmla="*/ 151 w 153"/>
              <a:gd name="T3" fmla="*/ 134 h 307"/>
              <a:gd name="T4" fmla="*/ 144 w 153"/>
              <a:gd name="T5" fmla="*/ 154 h 307"/>
              <a:gd name="T6" fmla="*/ 144 w 153"/>
              <a:gd name="T7" fmla="*/ 155 h 307"/>
              <a:gd name="T8" fmla="*/ 3 w 153"/>
              <a:gd name="T9" fmla="*/ 307 h 307"/>
              <a:gd name="T10" fmla="*/ 3 w 153"/>
              <a:gd name="T11" fmla="*/ 307 h 307"/>
              <a:gd name="T12" fmla="*/ 2 w 153"/>
              <a:gd name="T13" fmla="*/ 307 h 307"/>
              <a:gd name="T14" fmla="*/ 2 w 153"/>
              <a:gd name="T15" fmla="*/ 307 h 307"/>
              <a:gd name="T16" fmla="*/ 0 w 153"/>
              <a:gd name="T17" fmla="*/ 307 h 307"/>
              <a:gd name="T18" fmla="*/ 0 w 153"/>
              <a:gd name="T19" fmla="*/ 307 h 307"/>
              <a:gd name="T20" fmla="*/ 2 w 153"/>
              <a:gd name="T21" fmla="*/ 307 h 307"/>
              <a:gd name="T22" fmla="*/ 2 w 153"/>
              <a:gd name="T23" fmla="*/ 307 h 307"/>
              <a:gd name="T24" fmla="*/ 3 w 153"/>
              <a:gd name="T25" fmla="*/ 307 h 307"/>
              <a:gd name="T26" fmla="*/ 3 w 153"/>
              <a:gd name="T27" fmla="*/ 307 h 307"/>
              <a:gd name="T28" fmla="*/ 144 w 153"/>
              <a:gd name="T29" fmla="*/ 155 h 307"/>
              <a:gd name="T30" fmla="*/ 144 w 153"/>
              <a:gd name="T31" fmla="*/ 154 h 307"/>
              <a:gd name="T32" fmla="*/ 151 w 153"/>
              <a:gd name="T33" fmla="*/ 134 h 307"/>
              <a:gd name="T34" fmla="*/ 153 w 153"/>
              <a:gd name="T35" fmla="*/ 97 h 307"/>
              <a:gd name="T36" fmla="*/ 32 w 153"/>
              <a:gd name="T37" fmla="*/ 0 h 307"/>
              <a:gd name="T38" fmla="*/ 0 w 153"/>
              <a:gd name="T39" fmla="*/ 27 h 307"/>
              <a:gd name="T40" fmla="*/ 0 w 153"/>
              <a:gd name="T41" fmla="*/ 27 h 307"/>
              <a:gd name="T42" fmla="*/ 32 w 153"/>
              <a:gd name="T4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307">
                <a:moveTo>
                  <a:pt x="153" y="97"/>
                </a:moveTo>
                <a:cubicBezTo>
                  <a:pt x="153" y="111"/>
                  <a:pt x="152" y="124"/>
                  <a:pt x="151" y="134"/>
                </a:cubicBezTo>
                <a:cubicBezTo>
                  <a:pt x="147" y="147"/>
                  <a:pt x="144" y="154"/>
                  <a:pt x="144" y="154"/>
                </a:cubicBezTo>
                <a:cubicBezTo>
                  <a:pt x="144" y="155"/>
                  <a:pt x="144" y="155"/>
                  <a:pt x="144" y="155"/>
                </a:cubicBezTo>
                <a:cubicBezTo>
                  <a:pt x="91" y="306"/>
                  <a:pt x="8" y="307"/>
                  <a:pt x="3" y="307"/>
                </a:cubicBezTo>
                <a:cubicBezTo>
                  <a:pt x="3" y="307"/>
                  <a:pt x="3" y="307"/>
                  <a:pt x="3" y="307"/>
                </a:cubicBezTo>
                <a:cubicBezTo>
                  <a:pt x="2" y="307"/>
                  <a:pt x="2" y="307"/>
                  <a:pt x="2" y="307"/>
                </a:cubicBezTo>
                <a:cubicBezTo>
                  <a:pt x="2" y="307"/>
                  <a:pt x="2" y="307"/>
                  <a:pt x="2" y="307"/>
                </a:cubicBezTo>
                <a:cubicBezTo>
                  <a:pt x="2" y="307"/>
                  <a:pt x="1" y="307"/>
                  <a:pt x="0" y="307"/>
                </a:cubicBezTo>
                <a:cubicBezTo>
                  <a:pt x="0" y="307"/>
                  <a:pt x="0" y="307"/>
                  <a:pt x="0" y="307"/>
                </a:cubicBezTo>
                <a:cubicBezTo>
                  <a:pt x="1" y="307"/>
                  <a:pt x="2" y="307"/>
                  <a:pt x="2" y="307"/>
                </a:cubicBezTo>
                <a:cubicBezTo>
                  <a:pt x="2" y="307"/>
                  <a:pt x="2" y="307"/>
                  <a:pt x="2" y="307"/>
                </a:cubicBezTo>
                <a:cubicBezTo>
                  <a:pt x="3" y="307"/>
                  <a:pt x="3" y="307"/>
                  <a:pt x="3" y="307"/>
                </a:cubicBezTo>
                <a:cubicBezTo>
                  <a:pt x="3" y="307"/>
                  <a:pt x="3" y="307"/>
                  <a:pt x="3" y="307"/>
                </a:cubicBezTo>
                <a:cubicBezTo>
                  <a:pt x="8" y="307"/>
                  <a:pt x="91" y="306"/>
                  <a:pt x="144" y="155"/>
                </a:cubicBezTo>
                <a:cubicBezTo>
                  <a:pt x="144" y="154"/>
                  <a:pt x="144" y="154"/>
                  <a:pt x="144" y="154"/>
                </a:cubicBezTo>
                <a:cubicBezTo>
                  <a:pt x="144" y="154"/>
                  <a:pt x="147" y="147"/>
                  <a:pt x="151" y="134"/>
                </a:cubicBezTo>
                <a:cubicBezTo>
                  <a:pt x="152" y="124"/>
                  <a:pt x="153" y="111"/>
                  <a:pt x="153" y="97"/>
                </a:cubicBezTo>
                <a:moveTo>
                  <a:pt x="32" y="0"/>
                </a:moveTo>
                <a:cubicBezTo>
                  <a:pt x="23" y="10"/>
                  <a:pt x="12" y="19"/>
                  <a:pt x="0" y="27"/>
                </a:cubicBezTo>
                <a:cubicBezTo>
                  <a:pt x="0" y="27"/>
                  <a:pt x="0" y="27"/>
                  <a:pt x="0" y="27"/>
                </a:cubicBezTo>
                <a:cubicBezTo>
                  <a:pt x="12" y="19"/>
                  <a:pt x="23" y="10"/>
                  <a:pt x="3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46"/>
          <p:cNvSpPr>
            <a:spLocks/>
          </p:cNvSpPr>
          <p:nvPr/>
        </p:nvSpPr>
        <p:spPr bwMode="auto">
          <a:xfrm>
            <a:off x="3839997" y="2256106"/>
            <a:ext cx="14288" cy="11113"/>
          </a:xfrm>
          <a:custGeom>
            <a:avLst/>
            <a:gdLst>
              <a:gd name="T0" fmla="*/ 34 w 34"/>
              <a:gd name="T1" fmla="*/ 0 h 29"/>
              <a:gd name="T2" fmla="*/ 32 w 34"/>
              <a:gd name="T3" fmla="*/ 2 h 29"/>
              <a:gd name="T4" fmla="*/ 0 w 34"/>
              <a:gd name="T5" fmla="*/ 29 h 29"/>
              <a:gd name="T6" fmla="*/ 0 w 34"/>
              <a:gd name="T7" fmla="*/ 29 h 29"/>
              <a:gd name="T8" fmla="*/ 34 w 34"/>
              <a:gd name="T9" fmla="*/ 0 h 29"/>
            </a:gdLst>
            <a:ahLst/>
            <a:cxnLst>
              <a:cxn ang="0">
                <a:pos x="T0" y="T1"/>
              </a:cxn>
              <a:cxn ang="0">
                <a:pos x="T2" y="T3"/>
              </a:cxn>
              <a:cxn ang="0">
                <a:pos x="T4" y="T5"/>
              </a:cxn>
              <a:cxn ang="0">
                <a:pos x="T6" y="T7"/>
              </a:cxn>
              <a:cxn ang="0">
                <a:pos x="T8" y="T9"/>
              </a:cxn>
            </a:cxnLst>
            <a:rect l="0" t="0" r="r" b="b"/>
            <a:pathLst>
              <a:path w="34" h="29">
                <a:moveTo>
                  <a:pt x="34" y="0"/>
                </a:moveTo>
                <a:cubicBezTo>
                  <a:pt x="34" y="1"/>
                  <a:pt x="33" y="1"/>
                  <a:pt x="32" y="2"/>
                </a:cubicBezTo>
                <a:cubicBezTo>
                  <a:pt x="23" y="12"/>
                  <a:pt x="12" y="21"/>
                  <a:pt x="0" y="29"/>
                </a:cubicBezTo>
                <a:cubicBezTo>
                  <a:pt x="0" y="29"/>
                  <a:pt x="0" y="29"/>
                  <a:pt x="0" y="29"/>
                </a:cubicBezTo>
                <a:cubicBezTo>
                  <a:pt x="12" y="21"/>
                  <a:pt x="24" y="11"/>
                  <a:pt x="3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47"/>
          <p:cNvSpPr>
            <a:spLocks/>
          </p:cNvSpPr>
          <p:nvPr/>
        </p:nvSpPr>
        <p:spPr bwMode="auto">
          <a:xfrm>
            <a:off x="3839997" y="2424381"/>
            <a:ext cx="87313" cy="60325"/>
          </a:xfrm>
          <a:custGeom>
            <a:avLst/>
            <a:gdLst>
              <a:gd name="T0" fmla="*/ 218 w 218"/>
              <a:gd name="T1" fmla="*/ 0 h 154"/>
              <a:gd name="T2" fmla="*/ 1 w 218"/>
              <a:gd name="T3" fmla="*/ 154 h 154"/>
              <a:gd name="T4" fmla="*/ 1 w 218"/>
              <a:gd name="T5" fmla="*/ 154 h 154"/>
              <a:gd name="T6" fmla="*/ 0 w 218"/>
              <a:gd name="T7" fmla="*/ 154 h 154"/>
              <a:gd name="T8" fmla="*/ 0 w 218"/>
              <a:gd name="T9" fmla="*/ 154 h 154"/>
              <a:gd name="T10" fmla="*/ 1 w 218"/>
              <a:gd name="T11" fmla="*/ 154 h 154"/>
              <a:gd name="T12" fmla="*/ 1 w 218"/>
              <a:gd name="T13" fmla="*/ 154 h 154"/>
              <a:gd name="T14" fmla="*/ 218 w 218"/>
              <a:gd name="T15" fmla="*/ 0 h 154"/>
              <a:gd name="T16" fmla="*/ 218 w 218"/>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54">
                <a:moveTo>
                  <a:pt x="218" y="0"/>
                </a:moveTo>
                <a:cubicBezTo>
                  <a:pt x="186" y="90"/>
                  <a:pt x="99" y="154"/>
                  <a:pt x="1" y="154"/>
                </a:cubicBezTo>
                <a:cubicBezTo>
                  <a:pt x="1" y="154"/>
                  <a:pt x="1" y="154"/>
                  <a:pt x="1" y="154"/>
                </a:cubicBezTo>
                <a:cubicBezTo>
                  <a:pt x="0" y="154"/>
                  <a:pt x="0" y="154"/>
                  <a:pt x="0" y="154"/>
                </a:cubicBezTo>
                <a:cubicBezTo>
                  <a:pt x="0" y="154"/>
                  <a:pt x="0" y="154"/>
                  <a:pt x="0" y="154"/>
                </a:cubicBezTo>
                <a:cubicBezTo>
                  <a:pt x="0" y="154"/>
                  <a:pt x="0" y="154"/>
                  <a:pt x="1" y="154"/>
                </a:cubicBezTo>
                <a:cubicBezTo>
                  <a:pt x="1" y="154"/>
                  <a:pt x="1" y="154"/>
                  <a:pt x="1" y="154"/>
                </a:cubicBezTo>
                <a:cubicBezTo>
                  <a:pt x="99" y="154"/>
                  <a:pt x="186" y="90"/>
                  <a:pt x="218" y="0"/>
                </a:cubicBezTo>
                <a:cubicBezTo>
                  <a:pt x="218" y="0"/>
                  <a:pt x="218" y="0"/>
                  <a:pt x="21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48"/>
          <p:cNvSpPr>
            <a:spLocks/>
          </p:cNvSpPr>
          <p:nvPr/>
        </p:nvSpPr>
        <p:spPr bwMode="auto">
          <a:xfrm>
            <a:off x="3839997" y="2371993"/>
            <a:ext cx="87313" cy="112713"/>
          </a:xfrm>
          <a:custGeom>
            <a:avLst/>
            <a:gdLst>
              <a:gd name="T0" fmla="*/ 86 w 218"/>
              <a:gd name="T1" fmla="*/ 0 h 284"/>
              <a:gd name="T2" fmla="*/ 3 w 218"/>
              <a:gd name="T3" fmla="*/ 37 h 284"/>
              <a:gd name="T4" fmla="*/ 2 w 218"/>
              <a:gd name="T5" fmla="*/ 37 h 284"/>
              <a:gd name="T6" fmla="*/ 1 w 218"/>
              <a:gd name="T7" fmla="*/ 37 h 284"/>
              <a:gd name="T8" fmla="*/ 0 w 218"/>
              <a:gd name="T9" fmla="*/ 37 h 284"/>
              <a:gd name="T10" fmla="*/ 0 w 218"/>
              <a:gd name="T11" fmla="*/ 284 h 284"/>
              <a:gd name="T12" fmla="*/ 1 w 218"/>
              <a:gd name="T13" fmla="*/ 284 h 284"/>
              <a:gd name="T14" fmla="*/ 1 w 218"/>
              <a:gd name="T15" fmla="*/ 284 h 284"/>
              <a:gd name="T16" fmla="*/ 218 w 218"/>
              <a:gd name="T17" fmla="*/ 130 h 284"/>
              <a:gd name="T18" fmla="*/ 125 w 218"/>
              <a:gd name="T19" fmla="*/ 98 h 284"/>
              <a:gd name="T20" fmla="*/ 119 w 218"/>
              <a:gd name="T21" fmla="*/ 93 h 284"/>
              <a:gd name="T22" fmla="*/ 86 w 218"/>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284">
                <a:moveTo>
                  <a:pt x="86" y="0"/>
                </a:moveTo>
                <a:cubicBezTo>
                  <a:pt x="46" y="35"/>
                  <a:pt x="11" y="37"/>
                  <a:pt x="3" y="37"/>
                </a:cubicBezTo>
                <a:cubicBezTo>
                  <a:pt x="3" y="37"/>
                  <a:pt x="3" y="37"/>
                  <a:pt x="2" y="37"/>
                </a:cubicBezTo>
                <a:cubicBezTo>
                  <a:pt x="2" y="37"/>
                  <a:pt x="2" y="37"/>
                  <a:pt x="1" y="37"/>
                </a:cubicBezTo>
                <a:cubicBezTo>
                  <a:pt x="0" y="37"/>
                  <a:pt x="0" y="37"/>
                  <a:pt x="0" y="37"/>
                </a:cubicBezTo>
                <a:cubicBezTo>
                  <a:pt x="0" y="284"/>
                  <a:pt x="0" y="284"/>
                  <a:pt x="0" y="284"/>
                </a:cubicBezTo>
                <a:cubicBezTo>
                  <a:pt x="0" y="284"/>
                  <a:pt x="0" y="284"/>
                  <a:pt x="1" y="284"/>
                </a:cubicBezTo>
                <a:cubicBezTo>
                  <a:pt x="1" y="284"/>
                  <a:pt x="1" y="284"/>
                  <a:pt x="1" y="284"/>
                </a:cubicBezTo>
                <a:cubicBezTo>
                  <a:pt x="99" y="284"/>
                  <a:pt x="186" y="220"/>
                  <a:pt x="218" y="130"/>
                </a:cubicBezTo>
                <a:cubicBezTo>
                  <a:pt x="125" y="98"/>
                  <a:pt x="125" y="98"/>
                  <a:pt x="125" y="98"/>
                </a:cubicBezTo>
                <a:cubicBezTo>
                  <a:pt x="122" y="97"/>
                  <a:pt x="120" y="95"/>
                  <a:pt x="119" y="93"/>
                </a:cubicBezTo>
                <a:cubicBezTo>
                  <a:pt x="117" y="91"/>
                  <a:pt x="91" y="45"/>
                  <a:pt x="86"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49"/>
          <p:cNvSpPr>
            <a:spLocks/>
          </p:cNvSpPr>
          <p:nvPr/>
        </p:nvSpPr>
        <p:spPr bwMode="auto">
          <a:xfrm>
            <a:off x="3839997" y="2424381"/>
            <a:ext cx="87313" cy="60325"/>
          </a:xfrm>
          <a:custGeom>
            <a:avLst/>
            <a:gdLst>
              <a:gd name="T0" fmla="*/ 218 w 218"/>
              <a:gd name="T1" fmla="*/ 0 h 154"/>
              <a:gd name="T2" fmla="*/ 1 w 218"/>
              <a:gd name="T3" fmla="*/ 154 h 154"/>
              <a:gd name="T4" fmla="*/ 1 w 218"/>
              <a:gd name="T5" fmla="*/ 154 h 154"/>
              <a:gd name="T6" fmla="*/ 0 w 218"/>
              <a:gd name="T7" fmla="*/ 154 h 154"/>
              <a:gd name="T8" fmla="*/ 0 w 218"/>
              <a:gd name="T9" fmla="*/ 154 h 154"/>
              <a:gd name="T10" fmla="*/ 1 w 218"/>
              <a:gd name="T11" fmla="*/ 154 h 154"/>
              <a:gd name="T12" fmla="*/ 1 w 218"/>
              <a:gd name="T13" fmla="*/ 154 h 154"/>
              <a:gd name="T14" fmla="*/ 218 w 218"/>
              <a:gd name="T15" fmla="*/ 0 h 154"/>
              <a:gd name="T16" fmla="*/ 218 w 218"/>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54">
                <a:moveTo>
                  <a:pt x="218" y="0"/>
                </a:moveTo>
                <a:cubicBezTo>
                  <a:pt x="186" y="90"/>
                  <a:pt x="99" y="154"/>
                  <a:pt x="1" y="154"/>
                </a:cubicBezTo>
                <a:cubicBezTo>
                  <a:pt x="1" y="154"/>
                  <a:pt x="1" y="154"/>
                  <a:pt x="1" y="154"/>
                </a:cubicBezTo>
                <a:cubicBezTo>
                  <a:pt x="0" y="154"/>
                  <a:pt x="0" y="154"/>
                  <a:pt x="0" y="154"/>
                </a:cubicBezTo>
                <a:cubicBezTo>
                  <a:pt x="0" y="154"/>
                  <a:pt x="0" y="154"/>
                  <a:pt x="0" y="154"/>
                </a:cubicBezTo>
                <a:cubicBezTo>
                  <a:pt x="1" y="154"/>
                  <a:pt x="1" y="154"/>
                  <a:pt x="1" y="154"/>
                </a:cubicBezTo>
                <a:cubicBezTo>
                  <a:pt x="1" y="154"/>
                  <a:pt x="1" y="154"/>
                  <a:pt x="1" y="154"/>
                </a:cubicBezTo>
                <a:cubicBezTo>
                  <a:pt x="99" y="154"/>
                  <a:pt x="186" y="91"/>
                  <a:pt x="218" y="0"/>
                </a:cubicBezTo>
                <a:cubicBezTo>
                  <a:pt x="218" y="0"/>
                  <a:pt x="218" y="0"/>
                  <a:pt x="21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50"/>
          <p:cNvSpPr>
            <a:spLocks/>
          </p:cNvSpPr>
          <p:nvPr/>
        </p:nvSpPr>
        <p:spPr bwMode="auto">
          <a:xfrm>
            <a:off x="3908260" y="2287856"/>
            <a:ext cx="14288" cy="26988"/>
          </a:xfrm>
          <a:custGeom>
            <a:avLst/>
            <a:gdLst>
              <a:gd name="T0" fmla="*/ 38 w 38"/>
              <a:gd name="T1" fmla="*/ 0 h 70"/>
              <a:gd name="T2" fmla="*/ 36 w 38"/>
              <a:gd name="T3" fmla="*/ 16 h 70"/>
              <a:gd name="T4" fmla="*/ 0 w 38"/>
              <a:gd name="T5" fmla="*/ 70 h 70"/>
              <a:gd name="T6" fmla="*/ 0 w 38"/>
              <a:gd name="T7" fmla="*/ 70 h 70"/>
              <a:gd name="T8" fmla="*/ 36 w 38"/>
              <a:gd name="T9" fmla="*/ 16 h 70"/>
              <a:gd name="T10" fmla="*/ 38 w 38"/>
              <a:gd name="T11" fmla="*/ 0 h 70"/>
              <a:gd name="T12" fmla="*/ 38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8" y="0"/>
                </a:moveTo>
                <a:cubicBezTo>
                  <a:pt x="38" y="4"/>
                  <a:pt x="37" y="9"/>
                  <a:pt x="36" y="16"/>
                </a:cubicBezTo>
                <a:cubicBezTo>
                  <a:pt x="32" y="47"/>
                  <a:pt x="20" y="64"/>
                  <a:pt x="0" y="70"/>
                </a:cubicBezTo>
                <a:cubicBezTo>
                  <a:pt x="0" y="70"/>
                  <a:pt x="0" y="70"/>
                  <a:pt x="0" y="70"/>
                </a:cubicBezTo>
                <a:cubicBezTo>
                  <a:pt x="20" y="64"/>
                  <a:pt x="32" y="47"/>
                  <a:pt x="36" y="16"/>
                </a:cubicBezTo>
                <a:cubicBezTo>
                  <a:pt x="37" y="9"/>
                  <a:pt x="38" y="4"/>
                  <a:pt x="38" y="0"/>
                </a:cubicBezTo>
                <a:cubicBezTo>
                  <a:pt x="38" y="0"/>
                  <a:pt x="38" y="0"/>
                  <a:pt x="3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51"/>
          <p:cNvSpPr>
            <a:spLocks/>
          </p:cNvSpPr>
          <p:nvPr/>
        </p:nvSpPr>
        <p:spPr bwMode="auto">
          <a:xfrm>
            <a:off x="3908260" y="2279918"/>
            <a:ext cx="14288" cy="34925"/>
          </a:xfrm>
          <a:custGeom>
            <a:avLst/>
            <a:gdLst>
              <a:gd name="T0" fmla="*/ 22 w 38"/>
              <a:gd name="T1" fmla="*/ 0 h 90"/>
              <a:gd name="T2" fmla="*/ 14 w 38"/>
              <a:gd name="T3" fmla="*/ 0 h 90"/>
              <a:gd name="T4" fmla="*/ 0 w 38"/>
              <a:gd name="T5" fmla="*/ 90 h 90"/>
              <a:gd name="T6" fmla="*/ 36 w 38"/>
              <a:gd name="T7" fmla="*/ 36 h 90"/>
              <a:gd name="T8" fmla="*/ 38 w 38"/>
              <a:gd name="T9" fmla="*/ 20 h 90"/>
              <a:gd name="T10" fmla="*/ 33 w 38"/>
              <a:gd name="T11" fmla="*/ 3 h 90"/>
              <a:gd name="T12" fmla="*/ 22 w 38"/>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38" h="90">
                <a:moveTo>
                  <a:pt x="22" y="0"/>
                </a:moveTo>
                <a:cubicBezTo>
                  <a:pt x="19" y="0"/>
                  <a:pt x="17" y="0"/>
                  <a:pt x="14" y="0"/>
                </a:cubicBezTo>
                <a:cubicBezTo>
                  <a:pt x="11" y="44"/>
                  <a:pt x="5" y="74"/>
                  <a:pt x="0" y="90"/>
                </a:cubicBezTo>
                <a:cubicBezTo>
                  <a:pt x="20" y="84"/>
                  <a:pt x="32" y="67"/>
                  <a:pt x="36" y="36"/>
                </a:cubicBezTo>
                <a:cubicBezTo>
                  <a:pt x="37" y="29"/>
                  <a:pt x="38" y="24"/>
                  <a:pt x="38" y="20"/>
                </a:cubicBezTo>
                <a:cubicBezTo>
                  <a:pt x="38" y="10"/>
                  <a:pt x="35" y="5"/>
                  <a:pt x="33" y="3"/>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52"/>
          <p:cNvSpPr>
            <a:spLocks/>
          </p:cNvSpPr>
          <p:nvPr/>
        </p:nvSpPr>
        <p:spPr bwMode="auto">
          <a:xfrm>
            <a:off x="3908260" y="2287856"/>
            <a:ext cx="14288" cy="26988"/>
          </a:xfrm>
          <a:custGeom>
            <a:avLst/>
            <a:gdLst>
              <a:gd name="T0" fmla="*/ 38 w 38"/>
              <a:gd name="T1" fmla="*/ 0 h 70"/>
              <a:gd name="T2" fmla="*/ 36 w 38"/>
              <a:gd name="T3" fmla="*/ 16 h 70"/>
              <a:gd name="T4" fmla="*/ 0 w 38"/>
              <a:gd name="T5" fmla="*/ 70 h 70"/>
              <a:gd name="T6" fmla="*/ 0 w 38"/>
              <a:gd name="T7" fmla="*/ 70 h 70"/>
              <a:gd name="T8" fmla="*/ 36 w 38"/>
              <a:gd name="T9" fmla="*/ 16 h 70"/>
              <a:gd name="T10" fmla="*/ 38 w 38"/>
              <a:gd name="T11" fmla="*/ 0 h 70"/>
            </a:gdLst>
            <a:ahLst/>
            <a:cxnLst>
              <a:cxn ang="0">
                <a:pos x="T0" y="T1"/>
              </a:cxn>
              <a:cxn ang="0">
                <a:pos x="T2" y="T3"/>
              </a:cxn>
              <a:cxn ang="0">
                <a:pos x="T4" y="T5"/>
              </a:cxn>
              <a:cxn ang="0">
                <a:pos x="T6" y="T7"/>
              </a:cxn>
              <a:cxn ang="0">
                <a:pos x="T8" y="T9"/>
              </a:cxn>
              <a:cxn ang="0">
                <a:pos x="T10" y="T11"/>
              </a:cxn>
            </a:cxnLst>
            <a:rect l="0" t="0" r="r" b="b"/>
            <a:pathLst>
              <a:path w="38" h="70">
                <a:moveTo>
                  <a:pt x="38" y="0"/>
                </a:moveTo>
                <a:cubicBezTo>
                  <a:pt x="38" y="4"/>
                  <a:pt x="37" y="9"/>
                  <a:pt x="36" y="16"/>
                </a:cubicBezTo>
                <a:cubicBezTo>
                  <a:pt x="32" y="47"/>
                  <a:pt x="20" y="64"/>
                  <a:pt x="0" y="70"/>
                </a:cubicBezTo>
                <a:cubicBezTo>
                  <a:pt x="0" y="70"/>
                  <a:pt x="0" y="70"/>
                  <a:pt x="0" y="70"/>
                </a:cubicBezTo>
                <a:cubicBezTo>
                  <a:pt x="20" y="64"/>
                  <a:pt x="32" y="47"/>
                  <a:pt x="36" y="16"/>
                </a:cubicBezTo>
                <a:cubicBezTo>
                  <a:pt x="37" y="9"/>
                  <a:pt x="38" y="4"/>
                  <a:pt x="3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230"/>
          <p:cNvSpPr>
            <a:spLocks/>
          </p:cNvSpPr>
          <p:nvPr/>
        </p:nvSpPr>
        <p:spPr bwMode="auto">
          <a:xfrm>
            <a:off x="3780884" y="2731404"/>
            <a:ext cx="133350" cy="150813"/>
          </a:xfrm>
          <a:custGeom>
            <a:avLst/>
            <a:gdLst>
              <a:gd name="T0" fmla="*/ 8 w 338"/>
              <a:gd name="T1" fmla="*/ 43 h 382"/>
              <a:gd name="T2" fmla="*/ 29 w 338"/>
              <a:gd name="T3" fmla="*/ 25 h 382"/>
              <a:gd name="T4" fmla="*/ 47 w 338"/>
              <a:gd name="T5" fmla="*/ 14 h 382"/>
              <a:gd name="T6" fmla="*/ 138 w 338"/>
              <a:gd name="T7" fmla="*/ 37 h 382"/>
              <a:gd name="T8" fmla="*/ 76 w 338"/>
              <a:gd name="T9" fmla="*/ 35 h 382"/>
              <a:gd name="T10" fmla="*/ 76 w 338"/>
              <a:gd name="T11" fmla="*/ 35 h 382"/>
              <a:gd name="T12" fmla="*/ 131 w 338"/>
              <a:gd name="T13" fmla="*/ 50 h 382"/>
              <a:gd name="T14" fmla="*/ 167 w 338"/>
              <a:gd name="T15" fmla="*/ 47 h 382"/>
              <a:gd name="T16" fmla="*/ 189 w 338"/>
              <a:gd name="T17" fmla="*/ 39 h 382"/>
              <a:gd name="T18" fmla="*/ 227 w 338"/>
              <a:gd name="T19" fmla="*/ 14 h 382"/>
              <a:gd name="T20" fmla="*/ 217 w 338"/>
              <a:gd name="T21" fmla="*/ 32 h 382"/>
              <a:gd name="T22" fmla="*/ 204 w 338"/>
              <a:gd name="T23" fmla="*/ 44 h 382"/>
              <a:gd name="T24" fmla="*/ 191 w 338"/>
              <a:gd name="T25" fmla="*/ 51 h 382"/>
              <a:gd name="T26" fmla="*/ 191 w 338"/>
              <a:gd name="T27" fmla="*/ 51 h 382"/>
              <a:gd name="T28" fmla="*/ 207 w 338"/>
              <a:gd name="T29" fmla="*/ 51 h 382"/>
              <a:gd name="T30" fmla="*/ 225 w 338"/>
              <a:gd name="T31" fmla="*/ 43 h 382"/>
              <a:gd name="T32" fmla="*/ 254 w 338"/>
              <a:gd name="T33" fmla="*/ 10 h 382"/>
              <a:gd name="T34" fmla="*/ 259 w 338"/>
              <a:gd name="T35" fmla="*/ 0 h 382"/>
              <a:gd name="T36" fmla="*/ 260 w 338"/>
              <a:gd name="T37" fmla="*/ 1 h 382"/>
              <a:gd name="T38" fmla="*/ 305 w 338"/>
              <a:gd name="T39" fmla="*/ 25 h 382"/>
              <a:gd name="T40" fmla="*/ 329 w 338"/>
              <a:gd name="T41" fmla="*/ 46 h 382"/>
              <a:gd name="T42" fmla="*/ 313 w 338"/>
              <a:gd name="T43" fmla="*/ 226 h 382"/>
              <a:gd name="T44" fmla="*/ 312 w 338"/>
              <a:gd name="T45" fmla="*/ 227 h 382"/>
              <a:gd name="T46" fmla="*/ 171 w 338"/>
              <a:gd name="T47" fmla="*/ 380 h 382"/>
              <a:gd name="T48" fmla="*/ 170 w 338"/>
              <a:gd name="T49" fmla="*/ 380 h 382"/>
              <a:gd name="T50" fmla="*/ 170 w 338"/>
              <a:gd name="T51" fmla="*/ 380 h 382"/>
              <a:gd name="T52" fmla="*/ 27 w 338"/>
              <a:gd name="T53" fmla="*/ 229 h 382"/>
              <a:gd name="T54" fmla="*/ 27 w 338"/>
              <a:gd name="T55" fmla="*/ 228 h 382"/>
              <a:gd name="T56" fmla="*/ 8 w 338"/>
              <a:gd name="T57" fmla="*/ 4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8" h="382">
                <a:moveTo>
                  <a:pt x="8" y="43"/>
                </a:moveTo>
                <a:cubicBezTo>
                  <a:pt x="14" y="36"/>
                  <a:pt x="21" y="30"/>
                  <a:pt x="29" y="25"/>
                </a:cubicBezTo>
                <a:cubicBezTo>
                  <a:pt x="35" y="22"/>
                  <a:pt x="41" y="18"/>
                  <a:pt x="47" y="14"/>
                </a:cubicBezTo>
                <a:cubicBezTo>
                  <a:pt x="75" y="28"/>
                  <a:pt x="107" y="37"/>
                  <a:pt x="138" y="37"/>
                </a:cubicBezTo>
                <a:cubicBezTo>
                  <a:pt x="117" y="41"/>
                  <a:pt x="96" y="41"/>
                  <a:pt x="76" y="35"/>
                </a:cubicBezTo>
                <a:cubicBezTo>
                  <a:pt x="76" y="35"/>
                  <a:pt x="76" y="35"/>
                  <a:pt x="76" y="35"/>
                </a:cubicBezTo>
                <a:cubicBezTo>
                  <a:pt x="94" y="43"/>
                  <a:pt x="112" y="49"/>
                  <a:pt x="131" y="50"/>
                </a:cubicBezTo>
                <a:cubicBezTo>
                  <a:pt x="143" y="51"/>
                  <a:pt x="156" y="49"/>
                  <a:pt x="167" y="47"/>
                </a:cubicBezTo>
                <a:cubicBezTo>
                  <a:pt x="175" y="45"/>
                  <a:pt x="182" y="42"/>
                  <a:pt x="189" y="39"/>
                </a:cubicBezTo>
                <a:cubicBezTo>
                  <a:pt x="203" y="33"/>
                  <a:pt x="216" y="25"/>
                  <a:pt x="227" y="14"/>
                </a:cubicBezTo>
                <a:cubicBezTo>
                  <a:pt x="225" y="21"/>
                  <a:pt x="222" y="27"/>
                  <a:pt x="217" y="32"/>
                </a:cubicBezTo>
                <a:cubicBezTo>
                  <a:pt x="213" y="37"/>
                  <a:pt x="209" y="41"/>
                  <a:pt x="204" y="44"/>
                </a:cubicBezTo>
                <a:cubicBezTo>
                  <a:pt x="200" y="46"/>
                  <a:pt x="195" y="50"/>
                  <a:pt x="191" y="51"/>
                </a:cubicBezTo>
                <a:cubicBezTo>
                  <a:pt x="191" y="51"/>
                  <a:pt x="191" y="51"/>
                  <a:pt x="191" y="51"/>
                </a:cubicBezTo>
                <a:cubicBezTo>
                  <a:pt x="197" y="52"/>
                  <a:pt x="200" y="53"/>
                  <a:pt x="207" y="51"/>
                </a:cubicBezTo>
                <a:cubicBezTo>
                  <a:pt x="213" y="49"/>
                  <a:pt x="220" y="46"/>
                  <a:pt x="225" y="43"/>
                </a:cubicBezTo>
                <a:cubicBezTo>
                  <a:pt x="236" y="35"/>
                  <a:pt x="248" y="22"/>
                  <a:pt x="254" y="10"/>
                </a:cubicBezTo>
                <a:cubicBezTo>
                  <a:pt x="256" y="8"/>
                  <a:pt x="257" y="4"/>
                  <a:pt x="259" y="0"/>
                </a:cubicBezTo>
                <a:cubicBezTo>
                  <a:pt x="259" y="0"/>
                  <a:pt x="260" y="1"/>
                  <a:pt x="260" y="1"/>
                </a:cubicBezTo>
                <a:cubicBezTo>
                  <a:pt x="276" y="7"/>
                  <a:pt x="291" y="16"/>
                  <a:pt x="305" y="25"/>
                </a:cubicBezTo>
                <a:cubicBezTo>
                  <a:pt x="315" y="31"/>
                  <a:pt x="323" y="38"/>
                  <a:pt x="329" y="46"/>
                </a:cubicBezTo>
                <a:cubicBezTo>
                  <a:pt x="338" y="168"/>
                  <a:pt x="313" y="225"/>
                  <a:pt x="313" y="226"/>
                </a:cubicBezTo>
                <a:cubicBezTo>
                  <a:pt x="312" y="227"/>
                  <a:pt x="312" y="227"/>
                  <a:pt x="312" y="227"/>
                </a:cubicBezTo>
                <a:cubicBezTo>
                  <a:pt x="259" y="380"/>
                  <a:pt x="174" y="380"/>
                  <a:pt x="171" y="380"/>
                </a:cubicBezTo>
                <a:cubicBezTo>
                  <a:pt x="170" y="380"/>
                  <a:pt x="170" y="380"/>
                  <a:pt x="170" y="380"/>
                </a:cubicBezTo>
                <a:cubicBezTo>
                  <a:pt x="170" y="380"/>
                  <a:pt x="170" y="380"/>
                  <a:pt x="170" y="380"/>
                </a:cubicBezTo>
                <a:cubicBezTo>
                  <a:pt x="169" y="379"/>
                  <a:pt x="84" y="382"/>
                  <a:pt x="27" y="229"/>
                </a:cubicBezTo>
                <a:cubicBezTo>
                  <a:pt x="27" y="228"/>
                  <a:pt x="27" y="228"/>
                  <a:pt x="27" y="228"/>
                </a:cubicBezTo>
                <a:cubicBezTo>
                  <a:pt x="27" y="228"/>
                  <a:pt x="0" y="169"/>
                  <a:pt x="8"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231"/>
          <p:cNvSpPr>
            <a:spLocks noEditPoints="1"/>
          </p:cNvSpPr>
          <p:nvPr/>
        </p:nvSpPr>
        <p:spPr bwMode="auto">
          <a:xfrm>
            <a:off x="3752309" y="2659966"/>
            <a:ext cx="190500" cy="230188"/>
          </a:xfrm>
          <a:custGeom>
            <a:avLst/>
            <a:gdLst>
              <a:gd name="T0" fmla="*/ 32 w 481"/>
              <a:gd name="T1" fmla="*/ 369 h 582"/>
              <a:gd name="T2" fmla="*/ 48 w 481"/>
              <a:gd name="T3" fmla="*/ 378 h 582"/>
              <a:gd name="T4" fmla="*/ 63 w 481"/>
              <a:gd name="T5" fmla="*/ 410 h 582"/>
              <a:gd name="T6" fmla="*/ 65 w 481"/>
              <a:gd name="T7" fmla="*/ 410 h 582"/>
              <a:gd name="T8" fmla="*/ 79 w 481"/>
              <a:gd name="T9" fmla="*/ 417 h 582"/>
              <a:gd name="T10" fmla="*/ 244 w 481"/>
              <a:gd name="T11" fmla="*/ 582 h 582"/>
              <a:gd name="T12" fmla="*/ 412 w 481"/>
              <a:gd name="T13" fmla="*/ 398 h 582"/>
              <a:gd name="T14" fmla="*/ 416 w 481"/>
              <a:gd name="T15" fmla="*/ 410 h 582"/>
              <a:gd name="T16" fmla="*/ 423 w 481"/>
              <a:gd name="T17" fmla="*/ 403 h 582"/>
              <a:gd name="T18" fmla="*/ 436 w 481"/>
              <a:gd name="T19" fmla="*/ 366 h 582"/>
              <a:gd name="T20" fmla="*/ 467 w 481"/>
              <a:gd name="T21" fmla="*/ 331 h 582"/>
              <a:gd name="T22" fmla="*/ 457 w 481"/>
              <a:gd name="T23" fmla="*/ 114 h 582"/>
              <a:gd name="T24" fmla="*/ 323 w 481"/>
              <a:gd name="T25" fmla="*/ 43 h 582"/>
              <a:gd name="T26" fmla="*/ 336 w 481"/>
              <a:gd name="T27" fmla="*/ 33 h 582"/>
              <a:gd name="T28" fmla="*/ 318 w 481"/>
              <a:gd name="T29" fmla="*/ 32 h 582"/>
              <a:gd name="T30" fmla="*/ 310 w 481"/>
              <a:gd name="T31" fmla="*/ 4 h 582"/>
              <a:gd name="T32" fmla="*/ 296 w 481"/>
              <a:gd name="T33" fmla="*/ 29 h 582"/>
              <a:gd name="T34" fmla="*/ 176 w 481"/>
              <a:gd name="T35" fmla="*/ 23 h 582"/>
              <a:gd name="T36" fmla="*/ 9 w 481"/>
              <a:gd name="T37" fmla="*/ 250 h 582"/>
              <a:gd name="T38" fmla="*/ 81 w 481"/>
              <a:gd name="T39" fmla="*/ 222 h 582"/>
              <a:gd name="T40" fmla="*/ 120 w 481"/>
              <a:gd name="T41" fmla="*/ 193 h 582"/>
              <a:gd name="T42" fmla="*/ 149 w 481"/>
              <a:gd name="T43" fmla="*/ 214 h 582"/>
              <a:gd name="T44" fmla="*/ 204 w 481"/>
              <a:gd name="T45" fmla="*/ 229 h 582"/>
              <a:gd name="T46" fmla="*/ 262 w 481"/>
              <a:gd name="T47" fmla="*/ 218 h 582"/>
              <a:gd name="T48" fmla="*/ 290 w 481"/>
              <a:gd name="T49" fmla="*/ 211 h 582"/>
              <a:gd name="T50" fmla="*/ 264 w 481"/>
              <a:gd name="T51" fmla="*/ 230 h 582"/>
              <a:gd name="T52" fmla="*/ 280 w 481"/>
              <a:gd name="T53" fmla="*/ 230 h 582"/>
              <a:gd name="T54" fmla="*/ 327 w 481"/>
              <a:gd name="T55" fmla="*/ 190 h 582"/>
              <a:gd name="T56" fmla="*/ 333 w 481"/>
              <a:gd name="T57" fmla="*/ 180 h 582"/>
              <a:gd name="T58" fmla="*/ 402 w 481"/>
              <a:gd name="T59" fmla="*/ 225 h 582"/>
              <a:gd name="T60" fmla="*/ 385 w 481"/>
              <a:gd name="T61" fmla="*/ 406 h 582"/>
              <a:gd name="T62" fmla="*/ 243 w 481"/>
              <a:gd name="T63" fmla="*/ 559 h 582"/>
              <a:gd name="T64" fmla="*/ 100 w 481"/>
              <a:gd name="T65" fmla="*/ 408 h 582"/>
              <a:gd name="T66" fmla="*/ 81 w 481"/>
              <a:gd name="T67" fmla="*/ 22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1" h="582">
                <a:moveTo>
                  <a:pt x="14" y="331"/>
                </a:moveTo>
                <a:cubicBezTo>
                  <a:pt x="17" y="345"/>
                  <a:pt x="22" y="359"/>
                  <a:pt x="32" y="369"/>
                </a:cubicBezTo>
                <a:cubicBezTo>
                  <a:pt x="35" y="366"/>
                  <a:pt x="40" y="365"/>
                  <a:pt x="45" y="366"/>
                </a:cubicBezTo>
                <a:cubicBezTo>
                  <a:pt x="46" y="370"/>
                  <a:pt x="47" y="374"/>
                  <a:pt x="48" y="378"/>
                </a:cubicBezTo>
                <a:cubicBezTo>
                  <a:pt x="51" y="387"/>
                  <a:pt x="54" y="395"/>
                  <a:pt x="58" y="403"/>
                </a:cubicBezTo>
                <a:cubicBezTo>
                  <a:pt x="60" y="405"/>
                  <a:pt x="61" y="408"/>
                  <a:pt x="63" y="410"/>
                </a:cubicBezTo>
                <a:cubicBezTo>
                  <a:pt x="63" y="411"/>
                  <a:pt x="65" y="411"/>
                  <a:pt x="65" y="410"/>
                </a:cubicBezTo>
                <a:cubicBezTo>
                  <a:pt x="65" y="410"/>
                  <a:pt x="65" y="410"/>
                  <a:pt x="65" y="410"/>
                </a:cubicBezTo>
                <a:cubicBezTo>
                  <a:pt x="68" y="404"/>
                  <a:pt x="69" y="397"/>
                  <a:pt x="70" y="390"/>
                </a:cubicBezTo>
                <a:cubicBezTo>
                  <a:pt x="74" y="406"/>
                  <a:pt x="78" y="414"/>
                  <a:pt x="79" y="417"/>
                </a:cubicBezTo>
                <a:cubicBezTo>
                  <a:pt x="137" y="575"/>
                  <a:pt x="229" y="582"/>
                  <a:pt x="242" y="582"/>
                </a:cubicBezTo>
                <a:cubicBezTo>
                  <a:pt x="243" y="582"/>
                  <a:pt x="243" y="582"/>
                  <a:pt x="244" y="582"/>
                </a:cubicBezTo>
                <a:cubicBezTo>
                  <a:pt x="253" y="582"/>
                  <a:pt x="349" y="579"/>
                  <a:pt x="407" y="414"/>
                </a:cubicBezTo>
                <a:cubicBezTo>
                  <a:pt x="408" y="412"/>
                  <a:pt x="410" y="407"/>
                  <a:pt x="412" y="398"/>
                </a:cubicBezTo>
                <a:cubicBezTo>
                  <a:pt x="413" y="402"/>
                  <a:pt x="414" y="406"/>
                  <a:pt x="416" y="410"/>
                </a:cubicBezTo>
                <a:cubicBezTo>
                  <a:pt x="416" y="410"/>
                  <a:pt x="416" y="410"/>
                  <a:pt x="416" y="410"/>
                </a:cubicBezTo>
                <a:cubicBezTo>
                  <a:pt x="416" y="411"/>
                  <a:pt x="417" y="411"/>
                  <a:pt x="418" y="410"/>
                </a:cubicBezTo>
                <a:cubicBezTo>
                  <a:pt x="420" y="408"/>
                  <a:pt x="421" y="405"/>
                  <a:pt x="423" y="403"/>
                </a:cubicBezTo>
                <a:cubicBezTo>
                  <a:pt x="427" y="395"/>
                  <a:pt x="430" y="387"/>
                  <a:pt x="433" y="378"/>
                </a:cubicBezTo>
                <a:cubicBezTo>
                  <a:pt x="434" y="374"/>
                  <a:pt x="435" y="370"/>
                  <a:pt x="436" y="366"/>
                </a:cubicBezTo>
                <a:cubicBezTo>
                  <a:pt x="441" y="365"/>
                  <a:pt x="446" y="366"/>
                  <a:pt x="449" y="369"/>
                </a:cubicBezTo>
                <a:cubicBezTo>
                  <a:pt x="459" y="359"/>
                  <a:pt x="464" y="345"/>
                  <a:pt x="467" y="331"/>
                </a:cubicBezTo>
                <a:cubicBezTo>
                  <a:pt x="471" y="304"/>
                  <a:pt x="471" y="277"/>
                  <a:pt x="472" y="250"/>
                </a:cubicBezTo>
                <a:cubicBezTo>
                  <a:pt x="473" y="206"/>
                  <a:pt x="481" y="154"/>
                  <a:pt x="457" y="114"/>
                </a:cubicBezTo>
                <a:cubicBezTo>
                  <a:pt x="438" y="80"/>
                  <a:pt x="396" y="59"/>
                  <a:pt x="361" y="48"/>
                </a:cubicBezTo>
                <a:cubicBezTo>
                  <a:pt x="350" y="44"/>
                  <a:pt x="335" y="40"/>
                  <a:pt x="323" y="43"/>
                </a:cubicBezTo>
                <a:cubicBezTo>
                  <a:pt x="324" y="43"/>
                  <a:pt x="324" y="43"/>
                  <a:pt x="324" y="43"/>
                </a:cubicBezTo>
                <a:cubicBezTo>
                  <a:pt x="327" y="40"/>
                  <a:pt x="331" y="35"/>
                  <a:pt x="336" y="33"/>
                </a:cubicBezTo>
                <a:cubicBezTo>
                  <a:pt x="337" y="32"/>
                  <a:pt x="336" y="30"/>
                  <a:pt x="335" y="30"/>
                </a:cubicBezTo>
                <a:cubicBezTo>
                  <a:pt x="329" y="30"/>
                  <a:pt x="324" y="30"/>
                  <a:pt x="318" y="32"/>
                </a:cubicBezTo>
                <a:cubicBezTo>
                  <a:pt x="317" y="32"/>
                  <a:pt x="316" y="33"/>
                  <a:pt x="315" y="34"/>
                </a:cubicBezTo>
                <a:cubicBezTo>
                  <a:pt x="314" y="23"/>
                  <a:pt x="313" y="13"/>
                  <a:pt x="310" y="4"/>
                </a:cubicBezTo>
                <a:cubicBezTo>
                  <a:pt x="309" y="1"/>
                  <a:pt x="305" y="0"/>
                  <a:pt x="304" y="3"/>
                </a:cubicBezTo>
                <a:cubicBezTo>
                  <a:pt x="300" y="11"/>
                  <a:pt x="298" y="20"/>
                  <a:pt x="296" y="29"/>
                </a:cubicBezTo>
                <a:cubicBezTo>
                  <a:pt x="286" y="21"/>
                  <a:pt x="274" y="17"/>
                  <a:pt x="262" y="15"/>
                </a:cubicBezTo>
                <a:cubicBezTo>
                  <a:pt x="234" y="11"/>
                  <a:pt x="204" y="18"/>
                  <a:pt x="176" y="23"/>
                </a:cubicBezTo>
                <a:cubicBezTo>
                  <a:pt x="123" y="33"/>
                  <a:pt x="52" y="64"/>
                  <a:pt x="23" y="114"/>
                </a:cubicBezTo>
                <a:cubicBezTo>
                  <a:pt x="0" y="154"/>
                  <a:pt x="8" y="206"/>
                  <a:pt x="9" y="250"/>
                </a:cubicBezTo>
                <a:cubicBezTo>
                  <a:pt x="10" y="277"/>
                  <a:pt x="10" y="304"/>
                  <a:pt x="14" y="331"/>
                </a:cubicBezTo>
                <a:moveTo>
                  <a:pt x="81" y="222"/>
                </a:moveTo>
                <a:cubicBezTo>
                  <a:pt x="87" y="215"/>
                  <a:pt x="94" y="209"/>
                  <a:pt x="102" y="204"/>
                </a:cubicBezTo>
                <a:cubicBezTo>
                  <a:pt x="108" y="201"/>
                  <a:pt x="114" y="197"/>
                  <a:pt x="120" y="193"/>
                </a:cubicBezTo>
                <a:cubicBezTo>
                  <a:pt x="148" y="207"/>
                  <a:pt x="180" y="216"/>
                  <a:pt x="211" y="216"/>
                </a:cubicBezTo>
                <a:cubicBezTo>
                  <a:pt x="190" y="220"/>
                  <a:pt x="169" y="220"/>
                  <a:pt x="149" y="214"/>
                </a:cubicBezTo>
                <a:cubicBezTo>
                  <a:pt x="149" y="214"/>
                  <a:pt x="149" y="214"/>
                  <a:pt x="149" y="214"/>
                </a:cubicBezTo>
                <a:cubicBezTo>
                  <a:pt x="167" y="222"/>
                  <a:pt x="185" y="228"/>
                  <a:pt x="204" y="229"/>
                </a:cubicBezTo>
                <a:cubicBezTo>
                  <a:pt x="216" y="230"/>
                  <a:pt x="229" y="228"/>
                  <a:pt x="240" y="226"/>
                </a:cubicBezTo>
                <a:cubicBezTo>
                  <a:pt x="248" y="224"/>
                  <a:pt x="255" y="221"/>
                  <a:pt x="262" y="218"/>
                </a:cubicBezTo>
                <a:cubicBezTo>
                  <a:pt x="276" y="212"/>
                  <a:pt x="289" y="204"/>
                  <a:pt x="300" y="194"/>
                </a:cubicBezTo>
                <a:cubicBezTo>
                  <a:pt x="298" y="200"/>
                  <a:pt x="295" y="206"/>
                  <a:pt x="290" y="211"/>
                </a:cubicBezTo>
                <a:cubicBezTo>
                  <a:pt x="286" y="216"/>
                  <a:pt x="282" y="220"/>
                  <a:pt x="277" y="223"/>
                </a:cubicBezTo>
                <a:cubicBezTo>
                  <a:pt x="273" y="225"/>
                  <a:pt x="268" y="229"/>
                  <a:pt x="264" y="230"/>
                </a:cubicBezTo>
                <a:cubicBezTo>
                  <a:pt x="264" y="230"/>
                  <a:pt x="264" y="230"/>
                  <a:pt x="264" y="230"/>
                </a:cubicBezTo>
                <a:cubicBezTo>
                  <a:pt x="270" y="231"/>
                  <a:pt x="273" y="232"/>
                  <a:pt x="280" y="230"/>
                </a:cubicBezTo>
                <a:cubicBezTo>
                  <a:pt x="286" y="228"/>
                  <a:pt x="293" y="225"/>
                  <a:pt x="298" y="222"/>
                </a:cubicBezTo>
                <a:cubicBezTo>
                  <a:pt x="309" y="214"/>
                  <a:pt x="321" y="201"/>
                  <a:pt x="327" y="190"/>
                </a:cubicBezTo>
                <a:cubicBezTo>
                  <a:pt x="329" y="187"/>
                  <a:pt x="330" y="183"/>
                  <a:pt x="332" y="179"/>
                </a:cubicBezTo>
                <a:cubicBezTo>
                  <a:pt x="332" y="179"/>
                  <a:pt x="333" y="180"/>
                  <a:pt x="333" y="180"/>
                </a:cubicBezTo>
                <a:cubicBezTo>
                  <a:pt x="349" y="186"/>
                  <a:pt x="364" y="195"/>
                  <a:pt x="378" y="204"/>
                </a:cubicBezTo>
                <a:cubicBezTo>
                  <a:pt x="388" y="210"/>
                  <a:pt x="396" y="217"/>
                  <a:pt x="402" y="225"/>
                </a:cubicBezTo>
                <a:cubicBezTo>
                  <a:pt x="411" y="347"/>
                  <a:pt x="386" y="404"/>
                  <a:pt x="386" y="405"/>
                </a:cubicBezTo>
                <a:cubicBezTo>
                  <a:pt x="385" y="406"/>
                  <a:pt x="385" y="406"/>
                  <a:pt x="385" y="406"/>
                </a:cubicBezTo>
                <a:cubicBezTo>
                  <a:pt x="332" y="559"/>
                  <a:pt x="247" y="559"/>
                  <a:pt x="244" y="559"/>
                </a:cubicBezTo>
                <a:cubicBezTo>
                  <a:pt x="243" y="559"/>
                  <a:pt x="243" y="559"/>
                  <a:pt x="243" y="559"/>
                </a:cubicBezTo>
                <a:cubicBezTo>
                  <a:pt x="243" y="559"/>
                  <a:pt x="243" y="559"/>
                  <a:pt x="243" y="559"/>
                </a:cubicBezTo>
                <a:cubicBezTo>
                  <a:pt x="242" y="559"/>
                  <a:pt x="157" y="561"/>
                  <a:pt x="100" y="408"/>
                </a:cubicBezTo>
                <a:cubicBezTo>
                  <a:pt x="100" y="407"/>
                  <a:pt x="100" y="407"/>
                  <a:pt x="100" y="407"/>
                </a:cubicBezTo>
                <a:cubicBezTo>
                  <a:pt x="100" y="407"/>
                  <a:pt x="73" y="348"/>
                  <a:pt x="81" y="22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232"/>
          <p:cNvSpPr>
            <a:spLocks/>
          </p:cNvSpPr>
          <p:nvPr/>
        </p:nvSpPr>
        <p:spPr bwMode="auto">
          <a:xfrm>
            <a:off x="3804697" y="2820304"/>
            <a:ext cx="85725" cy="23813"/>
          </a:xfrm>
          <a:custGeom>
            <a:avLst/>
            <a:gdLst>
              <a:gd name="T0" fmla="*/ 42 w 214"/>
              <a:gd name="T1" fmla="*/ 47 h 59"/>
              <a:gd name="T2" fmla="*/ 52 w 214"/>
              <a:gd name="T3" fmla="*/ 44 h 59"/>
              <a:gd name="T4" fmla="*/ 40 w 214"/>
              <a:gd name="T5" fmla="*/ 59 h 59"/>
              <a:gd name="T6" fmla="*/ 40 w 214"/>
              <a:gd name="T7" fmla="*/ 59 h 59"/>
              <a:gd name="T8" fmla="*/ 54 w 214"/>
              <a:gd name="T9" fmla="*/ 55 h 59"/>
              <a:gd name="T10" fmla="*/ 65 w 214"/>
              <a:gd name="T11" fmla="*/ 50 h 59"/>
              <a:gd name="T12" fmla="*/ 76 w 214"/>
              <a:gd name="T13" fmla="*/ 42 h 59"/>
              <a:gd name="T14" fmla="*/ 75 w 214"/>
              <a:gd name="T15" fmla="*/ 49 h 59"/>
              <a:gd name="T16" fmla="*/ 66 w 214"/>
              <a:gd name="T17" fmla="*/ 59 h 59"/>
              <a:gd name="T18" fmla="*/ 88 w 214"/>
              <a:gd name="T19" fmla="*/ 55 h 59"/>
              <a:gd name="T20" fmla="*/ 107 w 214"/>
              <a:gd name="T21" fmla="*/ 42 h 59"/>
              <a:gd name="T22" fmla="*/ 126 w 214"/>
              <a:gd name="T23" fmla="*/ 55 h 59"/>
              <a:gd name="T24" fmla="*/ 147 w 214"/>
              <a:gd name="T25" fmla="*/ 59 h 59"/>
              <a:gd name="T26" fmla="*/ 138 w 214"/>
              <a:gd name="T27" fmla="*/ 49 h 59"/>
              <a:gd name="T28" fmla="*/ 137 w 214"/>
              <a:gd name="T29" fmla="*/ 42 h 59"/>
              <a:gd name="T30" fmla="*/ 148 w 214"/>
              <a:gd name="T31" fmla="*/ 50 h 59"/>
              <a:gd name="T32" fmla="*/ 160 w 214"/>
              <a:gd name="T33" fmla="*/ 55 h 59"/>
              <a:gd name="T34" fmla="*/ 174 w 214"/>
              <a:gd name="T35" fmla="*/ 59 h 59"/>
              <a:gd name="T36" fmla="*/ 174 w 214"/>
              <a:gd name="T37" fmla="*/ 59 h 59"/>
              <a:gd name="T38" fmla="*/ 162 w 214"/>
              <a:gd name="T39" fmla="*/ 44 h 59"/>
              <a:gd name="T40" fmla="*/ 171 w 214"/>
              <a:gd name="T41" fmla="*/ 47 h 59"/>
              <a:gd name="T42" fmla="*/ 193 w 214"/>
              <a:gd name="T43" fmla="*/ 53 h 59"/>
              <a:gd name="T44" fmla="*/ 214 w 214"/>
              <a:gd name="T45" fmla="*/ 46 h 59"/>
              <a:gd name="T46" fmla="*/ 214 w 214"/>
              <a:gd name="T47" fmla="*/ 46 h 59"/>
              <a:gd name="T48" fmla="*/ 186 w 214"/>
              <a:gd name="T49" fmla="*/ 35 h 59"/>
              <a:gd name="T50" fmla="*/ 188 w 214"/>
              <a:gd name="T51" fmla="*/ 34 h 59"/>
              <a:gd name="T52" fmla="*/ 195 w 214"/>
              <a:gd name="T53" fmla="*/ 28 h 59"/>
              <a:gd name="T54" fmla="*/ 146 w 214"/>
              <a:gd name="T55" fmla="*/ 10 h 59"/>
              <a:gd name="T56" fmla="*/ 107 w 214"/>
              <a:gd name="T57" fmla="*/ 8 h 59"/>
              <a:gd name="T58" fmla="*/ 67 w 214"/>
              <a:gd name="T59" fmla="*/ 10 h 59"/>
              <a:gd name="T60" fmla="*/ 18 w 214"/>
              <a:gd name="T61" fmla="*/ 28 h 59"/>
              <a:gd name="T62" fmla="*/ 25 w 214"/>
              <a:gd name="T63" fmla="*/ 34 h 59"/>
              <a:gd name="T64" fmla="*/ 28 w 214"/>
              <a:gd name="T65" fmla="*/ 35 h 59"/>
              <a:gd name="T66" fmla="*/ 0 w 214"/>
              <a:gd name="T67" fmla="*/ 46 h 59"/>
              <a:gd name="T68" fmla="*/ 0 w 214"/>
              <a:gd name="T69" fmla="*/ 46 h 59"/>
              <a:gd name="T70" fmla="*/ 20 w 214"/>
              <a:gd name="T71" fmla="*/ 53 h 59"/>
              <a:gd name="T72" fmla="*/ 42 w 214"/>
              <a:gd name="T73"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59">
                <a:moveTo>
                  <a:pt x="42" y="47"/>
                </a:moveTo>
                <a:cubicBezTo>
                  <a:pt x="45" y="46"/>
                  <a:pt x="48" y="45"/>
                  <a:pt x="52" y="44"/>
                </a:cubicBezTo>
                <a:cubicBezTo>
                  <a:pt x="48" y="50"/>
                  <a:pt x="44" y="56"/>
                  <a:pt x="40" y="59"/>
                </a:cubicBezTo>
                <a:cubicBezTo>
                  <a:pt x="40" y="59"/>
                  <a:pt x="40" y="59"/>
                  <a:pt x="40" y="59"/>
                </a:cubicBezTo>
                <a:cubicBezTo>
                  <a:pt x="44" y="57"/>
                  <a:pt x="49" y="57"/>
                  <a:pt x="54" y="55"/>
                </a:cubicBezTo>
                <a:cubicBezTo>
                  <a:pt x="58" y="53"/>
                  <a:pt x="61" y="52"/>
                  <a:pt x="65" y="50"/>
                </a:cubicBezTo>
                <a:cubicBezTo>
                  <a:pt x="69" y="48"/>
                  <a:pt x="73" y="45"/>
                  <a:pt x="76" y="42"/>
                </a:cubicBezTo>
                <a:cubicBezTo>
                  <a:pt x="76" y="44"/>
                  <a:pt x="77" y="46"/>
                  <a:pt x="75" y="49"/>
                </a:cubicBezTo>
                <a:cubicBezTo>
                  <a:pt x="73" y="53"/>
                  <a:pt x="70" y="56"/>
                  <a:pt x="66" y="59"/>
                </a:cubicBezTo>
                <a:cubicBezTo>
                  <a:pt x="67" y="58"/>
                  <a:pt x="84" y="57"/>
                  <a:pt x="88" y="55"/>
                </a:cubicBezTo>
                <a:cubicBezTo>
                  <a:pt x="95" y="52"/>
                  <a:pt x="101" y="48"/>
                  <a:pt x="107" y="42"/>
                </a:cubicBezTo>
                <a:cubicBezTo>
                  <a:pt x="112" y="48"/>
                  <a:pt x="119" y="52"/>
                  <a:pt x="126" y="55"/>
                </a:cubicBezTo>
                <a:cubicBezTo>
                  <a:pt x="130" y="57"/>
                  <a:pt x="146" y="58"/>
                  <a:pt x="147" y="59"/>
                </a:cubicBezTo>
                <a:cubicBezTo>
                  <a:pt x="144" y="56"/>
                  <a:pt x="141" y="53"/>
                  <a:pt x="138" y="49"/>
                </a:cubicBezTo>
                <a:cubicBezTo>
                  <a:pt x="137" y="46"/>
                  <a:pt x="137" y="44"/>
                  <a:pt x="137" y="42"/>
                </a:cubicBezTo>
                <a:cubicBezTo>
                  <a:pt x="141" y="45"/>
                  <a:pt x="144" y="48"/>
                  <a:pt x="148" y="50"/>
                </a:cubicBezTo>
                <a:cubicBezTo>
                  <a:pt x="152" y="52"/>
                  <a:pt x="156" y="53"/>
                  <a:pt x="160" y="55"/>
                </a:cubicBezTo>
                <a:cubicBezTo>
                  <a:pt x="164" y="57"/>
                  <a:pt x="169" y="57"/>
                  <a:pt x="174" y="59"/>
                </a:cubicBezTo>
                <a:cubicBezTo>
                  <a:pt x="174" y="59"/>
                  <a:pt x="174" y="59"/>
                  <a:pt x="174" y="59"/>
                </a:cubicBezTo>
                <a:cubicBezTo>
                  <a:pt x="169" y="56"/>
                  <a:pt x="165" y="50"/>
                  <a:pt x="162" y="44"/>
                </a:cubicBezTo>
                <a:cubicBezTo>
                  <a:pt x="165" y="45"/>
                  <a:pt x="168" y="46"/>
                  <a:pt x="171" y="47"/>
                </a:cubicBezTo>
                <a:cubicBezTo>
                  <a:pt x="178" y="49"/>
                  <a:pt x="185" y="52"/>
                  <a:pt x="193" y="53"/>
                </a:cubicBezTo>
                <a:cubicBezTo>
                  <a:pt x="202" y="53"/>
                  <a:pt x="207" y="51"/>
                  <a:pt x="214" y="46"/>
                </a:cubicBezTo>
                <a:cubicBezTo>
                  <a:pt x="214" y="46"/>
                  <a:pt x="214" y="46"/>
                  <a:pt x="214" y="46"/>
                </a:cubicBezTo>
                <a:cubicBezTo>
                  <a:pt x="203" y="47"/>
                  <a:pt x="194" y="42"/>
                  <a:pt x="186" y="35"/>
                </a:cubicBezTo>
                <a:cubicBezTo>
                  <a:pt x="186" y="35"/>
                  <a:pt x="187" y="34"/>
                  <a:pt x="188" y="34"/>
                </a:cubicBezTo>
                <a:cubicBezTo>
                  <a:pt x="191" y="33"/>
                  <a:pt x="193" y="31"/>
                  <a:pt x="195" y="28"/>
                </a:cubicBezTo>
                <a:cubicBezTo>
                  <a:pt x="178" y="28"/>
                  <a:pt x="162" y="16"/>
                  <a:pt x="146" y="10"/>
                </a:cubicBezTo>
                <a:cubicBezTo>
                  <a:pt x="133" y="5"/>
                  <a:pt x="117" y="0"/>
                  <a:pt x="107" y="8"/>
                </a:cubicBezTo>
                <a:cubicBezTo>
                  <a:pt x="96" y="0"/>
                  <a:pt x="80" y="5"/>
                  <a:pt x="67" y="10"/>
                </a:cubicBezTo>
                <a:cubicBezTo>
                  <a:pt x="52" y="16"/>
                  <a:pt x="35" y="28"/>
                  <a:pt x="18" y="28"/>
                </a:cubicBezTo>
                <a:cubicBezTo>
                  <a:pt x="20" y="31"/>
                  <a:pt x="23" y="33"/>
                  <a:pt x="25" y="34"/>
                </a:cubicBezTo>
                <a:cubicBezTo>
                  <a:pt x="26" y="34"/>
                  <a:pt x="27" y="35"/>
                  <a:pt x="28" y="35"/>
                </a:cubicBezTo>
                <a:cubicBezTo>
                  <a:pt x="20" y="42"/>
                  <a:pt x="11" y="47"/>
                  <a:pt x="0" y="46"/>
                </a:cubicBezTo>
                <a:cubicBezTo>
                  <a:pt x="0" y="46"/>
                  <a:pt x="0" y="46"/>
                  <a:pt x="0" y="46"/>
                </a:cubicBezTo>
                <a:cubicBezTo>
                  <a:pt x="7" y="51"/>
                  <a:pt x="11" y="53"/>
                  <a:pt x="20" y="53"/>
                </a:cubicBezTo>
                <a:cubicBezTo>
                  <a:pt x="28" y="52"/>
                  <a:pt x="35" y="49"/>
                  <a:pt x="42" y="47"/>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233"/>
          <p:cNvSpPr>
            <a:spLocks/>
          </p:cNvSpPr>
          <p:nvPr/>
        </p:nvSpPr>
        <p:spPr bwMode="auto">
          <a:xfrm>
            <a:off x="3676109" y="2890154"/>
            <a:ext cx="342900" cy="128588"/>
          </a:xfrm>
          <a:custGeom>
            <a:avLst/>
            <a:gdLst>
              <a:gd name="T0" fmla="*/ 800 w 864"/>
              <a:gd name="T1" fmla="*/ 86 h 323"/>
              <a:gd name="T2" fmla="*/ 565 w 864"/>
              <a:gd name="T3" fmla="*/ 0 h 323"/>
              <a:gd name="T4" fmla="*/ 565 w 864"/>
              <a:gd name="T5" fmla="*/ 2 h 323"/>
              <a:gd name="T6" fmla="*/ 432 w 864"/>
              <a:gd name="T7" fmla="*/ 72 h 323"/>
              <a:gd name="T8" fmla="*/ 298 w 864"/>
              <a:gd name="T9" fmla="*/ 2 h 323"/>
              <a:gd name="T10" fmla="*/ 298 w 864"/>
              <a:gd name="T11" fmla="*/ 0 h 323"/>
              <a:gd name="T12" fmla="*/ 63 w 864"/>
              <a:gd name="T13" fmla="*/ 86 h 323"/>
              <a:gd name="T14" fmla="*/ 0 w 864"/>
              <a:gd name="T15" fmla="*/ 323 h 323"/>
              <a:gd name="T16" fmla="*/ 864 w 864"/>
              <a:gd name="T17" fmla="*/ 323 h 323"/>
              <a:gd name="T18" fmla="*/ 800 w 864"/>
              <a:gd name="T19" fmla="*/ 8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4" h="323">
                <a:moveTo>
                  <a:pt x="800" y="86"/>
                </a:moveTo>
                <a:cubicBezTo>
                  <a:pt x="565" y="0"/>
                  <a:pt x="565" y="0"/>
                  <a:pt x="565" y="0"/>
                </a:cubicBezTo>
                <a:cubicBezTo>
                  <a:pt x="565" y="1"/>
                  <a:pt x="565" y="1"/>
                  <a:pt x="565" y="2"/>
                </a:cubicBezTo>
                <a:cubicBezTo>
                  <a:pt x="565" y="40"/>
                  <a:pt x="506" y="72"/>
                  <a:pt x="432" y="72"/>
                </a:cubicBezTo>
                <a:cubicBezTo>
                  <a:pt x="358" y="72"/>
                  <a:pt x="298" y="40"/>
                  <a:pt x="298" y="2"/>
                </a:cubicBezTo>
                <a:cubicBezTo>
                  <a:pt x="298" y="1"/>
                  <a:pt x="298" y="1"/>
                  <a:pt x="298" y="0"/>
                </a:cubicBezTo>
                <a:cubicBezTo>
                  <a:pt x="63" y="86"/>
                  <a:pt x="63" y="86"/>
                  <a:pt x="63" y="86"/>
                </a:cubicBezTo>
                <a:cubicBezTo>
                  <a:pt x="0" y="323"/>
                  <a:pt x="0" y="323"/>
                  <a:pt x="0" y="323"/>
                </a:cubicBezTo>
                <a:cubicBezTo>
                  <a:pt x="864" y="323"/>
                  <a:pt x="864" y="323"/>
                  <a:pt x="864" y="323"/>
                </a:cubicBezTo>
                <a:lnTo>
                  <a:pt x="800" y="8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234"/>
          <p:cNvSpPr>
            <a:spLocks noEditPoints="1"/>
          </p:cNvSpPr>
          <p:nvPr/>
        </p:nvSpPr>
        <p:spPr bwMode="auto">
          <a:xfrm>
            <a:off x="3847559" y="2736166"/>
            <a:ext cx="63500" cy="146050"/>
          </a:xfrm>
          <a:custGeom>
            <a:avLst/>
            <a:gdLst>
              <a:gd name="T0" fmla="*/ 161 w 161"/>
              <a:gd name="T1" fmla="*/ 83 h 365"/>
              <a:gd name="T2" fmla="*/ 144 w 161"/>
              <a:gd name="T3" fmla="*/ 211 h 365"/>
              <a:gd name="T4" fmla="*/ 143 w 161"/>
              <a:gd name="T5" fmla="*/ 212 h 365"/>
              <a:gd name="T6" fmla="*/ 2 w 161"/>
              <a:gd name="T7" fmla="*/ 365 h 365"/>
              <a:gd name="T8" fmla="*/ 2 w 161"/>
              <a:gd name="T9" fmla="*/ 365 h 365"/>
              <a:gd name="T10" fmla="*/ 1 w 161"/>
              <a:gd name="T11" fmla="*/ 365 h 365"/>
              <a:gd name="T12" fmla="*/ 1 w 161"/>
              <a:gd name="T13" fmla="*/ 365 h 365"/>
              <a:gd name="T14" fmla="*/ 0 w 161"/>
              <a:gd name="T15" fmla="*/ 365 h 365"/>
              <a:gd name="T16" fmla="*/ 0 w 161"/>
              <a:gd name="T17" fmla="*/ 365 h 365"/>
              <a:gd name="T18" fmla="*/ 1 w 161"/>
              <a:gd name="T19" fmla="*/ 365 h 365"/>
              <a:gd name="T20" fmla="*/ 1 w 161"/>
              <a:gd name="T21" fmla="*/ 365 h 365"/>
              <a:gd name="T22" fmla="*/ 2 w 161"/>
              <a:gd name="T23" fmla="*/ 365 h 365"/>
              <a:gd name="T24" fmla="*/ 2 w 161"/>
              <a:gd name="T25" fmla="*/ 365 h 365"/>
              <a:gd name="T26" fmla="*/ 143 w 161"/>
              <a:gd name="T27" fmla="*/ 212 h 365"/>
              <a:gd name="T28" fmla="*/ 144 w 161"/>
              <a:gd name="T29" fmla="*/ 211 h 365"/>
              <a:gd name="T30" fmla="*/ 161 w 161"/>
              <a:gd name="T31" fmla="*/ 83 h 365"/>
              <a:gd name="T32" fmla="*/ 161 w 161"/>
              <a:gd name="T33" fmla="*/ 83 h 365"/>
              <a:gd name="T34" fmla="*/ 58 w 161"/>
              <a:gd name="T35" fmla="*/ 0 h 365"/>
              <a:gd name="T36" fmla="*/ 58 w 161"/>
              <a:gd name="T37" fmla="*/ 0 h 365"/>
              <a:gd name="T38" fmla="*/ 48 w 161"/>
              <a:gd name="T39" fmla="*/ 17 h 365"/>
              <a:gd name="T40" fmla="*/ 35 w 161"/>
              <a:gd name="T41" fmla="*/ 29 h 365"/>
              <a:gd name="T42" fmla="*/ 22 w 161"/>
              <a:gd name="T43" fmla="*/ 36 h 365"/>
              <a:gd name="T44" fmla="*/ 22 w 161"/>
              <a:gd name="T45" fmla="*/ 36 h 365"/>
              <a:gd name="T46" fmla="*/ 35 w 161"/>
              <a:gd name="T47" fmla="*/ 29 h 365"/>
              <a:gd name="T48" fmla="*/ 48 w 161"/>
              <a:gd name="T49" fmla="*/ 17 h 365"/>
              <a:gd name="T50" fmla="*/ 58 w 161"/>
              <a:gd name="T5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365">
                <a:moveTo>
                  <a:pt x="161" y="83"/>
                </a:moveTo>
                <a:cubicBezTo>
                  <a:pt x="161" y="169"/>
                  <a:pt x="144" y="211"/>
                  <a:pt x="144" y="211"/>
                </a:cubicBezTo>
                <a:cubicBezTo>
                  <a:pt x="143" y="212"/>
                  <a:pt x="143" y="212"/>
                  <a:pt x="143" y="212"/>
                </a:cubicBezTo>
                <a:cubicBezTo>
                  <a:pt x="90" y="363"/>
                  <a:pt x="7" y="365"/>
                  <a:pt x="2" y="365"/>
                </a:cubicBezTo>
                <a:cubicBezTo>
                  <a:pt x="2" y="365"/>
                  <a:pt x="2" y="365"/>
                  <a:pt x="2" y="365"/>
                </a:cubicBezTo>
                <a:cubicBezTo>
                  <a:pt x="1" y="365"/>
                  <a:pt x="1" y="365"/>
                  <a:pt x="1" y="365"/>
                </a:cubicBezTo>
                <a:cubicBezTo>
                  <a:pt x="1" y="365"/>
                  <a:pt x="1" y="365"/>
                  <a:pt x="1" y="365"/>
                </a:cubicBezTo>
                <a:cubicBezTo>
                  <a:pt x="1" y="365"/>
                  <a:pt x="0" y="365"/>
                  <a:pt x="0" y="365"/>
                </a:cubicBezTo>
                <a:cubicBezTo>
                  <a:pt x="0" y="365"/>
                  <a:pt x="0" y="365"/>
                  <a:pt x="0" y="365"/>
                </a:cubicBezTo>
                <a:cubicBezTo>
                  <a:pt x="0" y="365"/>
                  <a:pt x="1" y="365"/>
                  <a:pt x="1" y="365"/>
                </a:cubicBezTo>
                <a:cubicBezTo>
                  <a:pt x="1" y="365"/>
                  <a:pt x="1" y="365"/>
                  <a:pt x="1" y="365"/>
                </a:cubicBezTo>
                <a:cubicBezTo>
                  <a:pt x="2" y="365"/>
                  <a:pt x="2" y="365"/>
                  <a:pt x="2" y="365"/>
                </a:cubicBezTo>
                <a:cubicBezTo>
                  <a:pt x="2" y="365"/>
                  <a:pt x="2" y="365"/>
                  <a:pt x="2" y="365"/>
                </a:cubicBezTo>
                <a:cubicBezTo>
                  <a:pt x="7" y="365"/>
                  <a:pt x="90" y="363"/>
                  <a:pt x="143" y="212"/>
                </a:cubicBezTo>
                <a:cubicBezTo>
                  <a:pt x="144" y="211"/>
                  <a:pt x="144" y="211"/>
                  <a:pt x="144" y="211"/>
                </a:cubicBezTo>
                <a:cubicBezTo>
                  <a:pt x="144" y="211"/>
                  <a:pt x="161" y="169"/>
                  <a:pt x="161" y="83"/>
                </a:cubicBezTo>
                <a:cubicBezTo>
                  <a:pt x="161" y="83"/>
                  <a:pt x="161" y="83"/>
                  <a:pt x="161" y="83"/>
                </a:cubicBezTo>
                <a:moveTo>
                  <a:pt x="58" y="0"/>
                </a:moveTo>
                <a:cubicBezTo>
                  <a:pt x="58" y="0"/>
                  <a:pt x="58" y="0"/>
                  <a:pt x="58" y="0"/>
                </a:cubicBezTo>
                <a:cubicBezTo>
                  <a:pt x="56" y="6"/>
                  <a:pt x="53" y="12"/>
                  <a:pt x="48" y="17"/>
                </a:cubicBezTo>
                <a:cubicBezTo>
                  <a:pt x="44" y="22"/>
                  <a:pt x="40" y="26"/>
                  <a:pt x="35" y="29"/>
                </a:cubicBezTo>
                <a:cubicBezTo>
                  <a:pt x="31" y="31"/>
                  <a:pt x="26" y="35"/>
                  <a:pt x="22" y="36"/>
                </a:cubicBezTo>
                <a:cubicBezTo>
                  <a:pt x="22" y="36"/>
                  <a:pt x="22" y="36"/>
                  <a:pt x="22" y="36"/>
                </a:cubicBezTo>
                <a:cubicBezTo>
                  <a:pt x="26" y="35"/>
                  <a:pt x="31" y="31"/>
                  <a:pt x="35" y="29"/>
                </a:cubicBezTo>
                <a:cubicBezTo>
                  <a:pt x="40" y="26"/>
                  <a:pt x="44" y="22"/>
                  <a:pt x="48" y="17"/>
                </a:cubicBezTo>
                <a:cubicBezTo>
                  <a:pt x="53" y="12"/>
                  <a:pt x="56" y="6"/>
                  <a:pt x="58"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235"/>
          <p:cNvSpPr>
            <a:spLocks/>
          </p:cNvSpPr>
          <p:nvPr/>
        </p:nvSpPr>
        <p:spPr bwMode="auto">
          <a:xfrm>
            <a:off x="3847559" y="2731404"/>
            <a:ext cx="63500" cy="150813"/>
          </a:xfrm>
          <a:custGeom>
            <a:avLst/>
            <a:gdLst>
              <a:gd name="T0" fmla="*/ 90 w 161"/>
              <a:gd name="T1" fmla="*/ 0 h 380"/>
              <a:gd name="T2" fmla="*/ 85 w 161"/>
              <a:gd name="T3" fmla="*/ 11 h 380"/>
              <a:gd name="T4" fmla="*/ 56 w 161"/>
              <a:gd name="T5" fmla="*/ 43 h 380"/>
              <a:gd name="T6" fmla="*/ 38 w 161"/>
              <a:gd name="T7" fmla="*/ 51 h 380"/>
              <a:gd name="T8" fmla="*/ 31 w 161"/>
              <a:gd name="T9" fmla="*/ 52 h 380"/>
              <a:gd name="T10" fmla="*/ 22 w 161"/>
              <a:gd name="T11" fmla="*/ 51 h 380"/>
              <a:gd name="T12" fmla="*/ 22 w 161"/>
              <a:gd name="T13" fmla="*/ 51 h 380"/>
              <a:gd name="T14" fmla="*/ 22 w 161"/>
              <a:gd name="T15" fmla="*/ 51 h 380"/>
              <a:gd name="T16" fmla="*/ 22 w 161"/>
              <a:gd name="T17" fmla="*/ 51 h 380"/>
              <a:gd name="T18" fmla="*/ 22 w 161"/>
              <a:gd name="T19" fmla="*/ 51 h 380"/>
              <a:gd name="T20" fmla="*/ 22 w 161"/>
              <a:gd name="T21" fmla="*/ 51 h 380"/>
              <a:gd name="T22" fmla="*/ 35 w 161"/>
              <a:gd name="T23" fmla="*/ 44 h 380"/>
              <a:gd name="T24" fmla="*/ 48 w 161"/>
              <a:gd name="T25" fmla="*/ 32 h 380"/>
              <a:gd name="T26" fmla="*/ 58 w 161"/>
              <a:gd name="T27" fmla="*/ 15 h 380"/>
              <a:gd name="T28" fmla="*/ 20 w 161"/>
              <a:gd name="T29" fmla="*/ 39 h 380"/>
              <a:gd name="T30" fmla="*/ 0 w 161"/>
              <a:gd name="T31" fmla="*/ 46 h 380"/>
              <a:gd name="T32" fmla="*/ 0 w 161"/>
              <a:gd name="T33" fmla="*/ 233 h 380"/>
              <a:gd name="T34" fmla="*/ 14 w 161"/>
              <a:gd name="T35" fmla="*/ 229 h 380"/>
              <a:gd name="T36" fmla="*/ 39 w 161"/>
              <a:gd name="T37" fmla="*/ 235 h 380"/>
              <a:gd name="T38" fmla="*/ 88 w 161"/>
              <a:gd name="T39" fmla="*/ 253 h 380"/>
              <a:gd name="T40" fmla="*/ 88 w 161"/>
              <a:gd name="T41" fmla="*/ 254 h 380"/>
              <a:gd name="T42" fmla="*/ 88 w 161"/>
              <a:gd name="T43" fmla="*/ 254 h 380"/>
              <a:gd name="T44" fmla="*/ 81 w 161"/>
              <a:gd name="T45" fmla="*/ 259 h 380"/>
              <a:gd name="T46" fmla="*/ 79 w 161"/>
              <a:gd name="T47" fmla="*/ 260 h 380"/>
              <a:gd name="T48" fmla="*/ 104 w 161"/>
              <a:gd name="T49" fmla="*/ 271 h 380"/>
              <a:gd name="T50" fmla="*/ 107 w 161"/>
              <a:gd name="T51" fmla="*/ 271 h 380"/>
              <a:gd name="T52" fmla="*/ 107 w 161"/>
              <a:gd name="T53" fmla="*/ 271 h 380"/>
              <a:gd name="T54" fmla="*/ 107 w 161"/>
              <a:gd name="T55" fmla="*/ 271 h 380"/>
              <a:gd name="T56" fmla="*/ 107 w 161"/>
              <a:gd name="T57" fmla="*/ 271 h 380"/>
              <a:gd name="T58" fmla="*/ 89 w 161"/>
              <a:gd name="T59" fmla="*/ 278 h 380"/>
              <a:gd name="T60" fmla="*/ 86 w 161"/>
              <a:gd name="T61" fmla="*/ 278 h 380"/>
              <a:gd name="T62" fmla="*/ 64 w 161"/>
              <a:gd name="T63" fmla="*/ 272 h 380"/>
              <a:gd name="T64" fmla="*/ 55 w 161"/>
              <a:gd name="T65" fmla="*/ 269 h 380"/>
              <a:gd name="T66" fmla="*/ 67 w 161"/>
              <a:gd name="T67" fmla="*/ 284 h 380"/>
              <a:gd name="T68" fmla="*/ 67 w 161"/>
              <a:gd name="T69" fmla="*/ 284 h 380"/>
              <a:gd name="T70" fmla="*/ 67 w 161"/>
              <a:gd name="T71" fmla="*/ 284 h 380"/>
              <a:gd name="T72" fmla="*/ 67 w 161"/>
              <a:gd name="T73" fmla="*/ 284 h 380"/>
              <a:gd name="T74" fmla="*/ 53 w 161"/>
              <a:gd name="T75" fmla="*/ 280 h 380"/>
              <a:gd name="T76" fmla="*/ 41 w 161"/>
              <a:gd name="T77" fmla="*/ 275 h 380"/>
              <a:gd name="T78" fmla="*/ 30 w 161"/>
              <a:gd name="T79" fmla="*/ 267 h 380"/>
              <a:gd name="T80" fmla="*/ 30 w 161"/>
              <a:gd name="T81" fmla="*/ 269 h 380"/>
              <a:gd name="T82" fmla="*/ 31 w 161"/>
              <a:gd name="T83" fmla="*/ 274 h 380"/>
              <a:gd name="T84" fmla="*/ 40 w 161"/>
              <a:gd name="T85" fmla="*/ 284 h 380"/>
              <a:gd name="T86" fmla="*/ 40 w 161"/>
              <a:gd name="T87" fmla="*/ 284 h 380"/>
              <a:gd name="T88" fmla="*/ 40 w 161"/>
              <a:gd name="T89" fmla="*/ 284 h 380"/>
              <a:gd name="T90" fmla="*/ 19 w 161"/>
              <a:gd name="T91" fmla="*/ 280 h 380"/>
              <a:gd name="T92" fmla="*/ 0 w 161"/>
              <a:gd name="T93" fmla="*/ 267 h 380"/>
              <a:gd name="T94" fmla="*/ 0 w 161"/>
              <a:gd name="T95" fmla="*/ 380 h 380"/>
              <a:gd name="T96" fmla="*/ 1 w 161"/>
              <a:gd name="T97" fmla="*/ 380 h 380"/>
              <a:gd name="T98" fmla="*/ 1 w 161"/>
              <a:gd name="T99" fmla="*/ 380 h 380"/>
              <a:gd name="T100" fmla="*/ 2 w 161"/>
              <a:gd name="T101" fmla="*/ 380 h 380"/>
              <a:gd name="T102" fmla="*/ 2 w 161"/>
              <a:gd name="T103" fmla="*/ 380 h 380"/>
              <a:gd name="T104" fmla="*/ 143 w 161"/>
              <a:gd name="T105" fmla="*/ 227 h 380"/>
              <a:gd name="T106" fmla="*/ 144 w 161"/>
              <a:gd name="T107" fmla="*/ 226 h 380"/>
              <a:gd name="T108" fmla="*/ 161 w 161"/>
              <a:gd name="T109" fmla="*/ 98 h 380"/>
              <a:gd name="T110" fmla="*/ 160 w 161"/>
              <a:gd name="T111" fmla="*/ 46 h 380"/>
              <a:gd name="T112" fmla="*/ 136 w 161"/>
              <a:gd name="T113" fmla="*/ 25 h 380"/>
              <a:gd name="T114" fmla="*/ 91 w 161"/>
              <a:gd name="T115" fmla="*/ 1 h 380"/>
              <a:gd name="T116" fmla="*/ 90 w 161"/>
              <a:gd name="T11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380">
                <a:moveTo>
                  <a:pt x="90" y="0"/>
                </a:moveTo>
                <a:cubicBezTo>
                  <a:pt x="88" y="4"/>
                  <a:pt x="87" y="8"/>
                  <a:pt x="85" y="11"/>
                </a:cubicBezTo>
                <a:cubicBezTo>
                  <a:pt x="79" y="22"/>
                  <a:pt x="67" y="35"/>
                  <a:pt x="56" y="43"/>
                </a:cubicBezTo>
                <a:cubicBezTo>
                  <a:pt x="51" y="46"/>
                  <a:pt x="44" y="49"/>
                  <a:pt x="38" y="51"/>
                </a:cubicBezTo>
                <a:cubicBezTo>
                  <a:pt x="35" y="52"/>
                  <a:pt x="33" y="52"/>
                  <a:pt x="31" y="52"/>
                </a:cubicBezTo>
                <a:cubicBezTo>
                  <a:pt x="28" y="52"/>
                  <a:pt x="25" y="52"/>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6" y="50"/>
                  <a:pt x="31" y="46"/>
                  <a:pt x="35" y="44"/>
                </a:cubicBezTo>
                <a:cubicBezTo>
                  <a:pt x="40" y="41"/>
                  <a:pt x="44" y="37"/>
                  <a:pt x="48" y="32"/>
                </a:cubicBezTo>
                <a:cubicBezTo>
                  <a:pt x="53" y="27"/>
                  <a:pt x="56" y="21"/>
                  <a:pt x="58" y="15"/>
                </a:cubicBezTo>
                <a:cubicBezTo>
                  <a:pt x="47" y="25"/>
                  <a:pt x="34" y="33"/>
                  <a:pt x="20" y="39"/>
                </a:cubicBezTo>
                <a:cubicBezTo>
                  <a:pt x="14" y="42"/>
                  <a:pt x="7" y="44"/>
                  <a:pt x="0" y="46"/>
                </a:cubicBezTo>
                <a:cubicBezTo>
                  <a:pt x="0" y="233"/>
                  <a:pt x="0" y="233"/>
                  <a:pt x="0" y="233"/>
                </a:cubicBezTo>
                <a:cubicBezTo>
                  <a:pt x="4" y="230"/>
                  <a:pt x="9" y="229"/>
                  <a:pt x="14" y="229"/>
                </a:cubicBezTo>
                <a:cubicBezTo>
                  <a:pt x="22" y="229"/>
                  <a:pt x="31" y="232"/>
                  <a:pt x="39" y="235"/>
                </a:cubicBezTo>
                <a:cubicBezTo>
                  <a:pt x="55" y="241"/>
                  <a:pt x="71" y="253"/>
                  <a:pt x="88" y="253"/>
                </a:cubicBezTo>
                <a:cubicBezTo>
                  <a:pt x="88" y="254"/>
                  <a:pt x="88" y="254"/>
                  <a:pt x="88" y="254"/>
                </a:cubicBezTo>
                <a:cubicBezTo>
                  <a:pt x="88" y="254"/>
                  <a:pt x="88" y="254"/>
                  <a:pt x="88" y="254"/>
                </a:cubicBezTo>
                <a:cubicBezTo>
                  <a:pt x="86" y="256"/>
                  <a:pt x="84" y="258"/>
                  <a:pt x="81" y="259"/>
                </a:cubicBezTo>
                <a:cubicBezTo>
                  <a:pt x="80" y="259"/>
                  <a:pt x="79" y="260"/>
                  <a:pt x="79" y="260"/>
                </a:cubicBezTo>
                <a:cubicBezTo>
                  <a:pt x="86" y="266"/>
                  <a:pt x="94" y="271"/>
                  <a:pt x="104" y="271"/>
                </a:cubicBezTo>
                <a:cubicBezTo>
                  <a:pt x="105" y="271"/>
                  <a:pt x="106" y="271"/>
                  <a:pt x="107" y="271"/>
                </a:cubicBezTo>
                <a:cubicBezTo>
                  <a:pt x="107" y="271"/>
                  <a:pt x="107" y="271"/>
                  <a:pt x="107" y="271"/>
                </a:cubicBezTo>
                <a:cubicBezTo>
                  <a:pt x="107" y="271"/>
                  <a:pt x="107" y="271"/>
                  <a:pt x="107" y="271"/>
                </a:cubicBezTo>
                <a:cubicBezTo>
                  <a:pt x="107" y="271"/>
                  <a:pt x="107" y="271"/>
                  <a:pt x="107" y="271"/>
                </a:cubicBezTo>
                <a:cubicBezTo>
                  <a:pt x="100" y="276"/>
                  <a:pt x="96" y="278"/>
                  <a:pt x="89" y="278"/>
                </a:cubicBezTo>
                <a:cubicBezTo>
                  <a:pt x="88" y="278"/>
                  <a:pt x="87" y="278"/>
                  <a:pt x="86" y="278"/>
                </a:cubicBezTo>
                <a:cubicBezTo>
                  <a:pt x="78" y="277"/>
                  <a:pt x="71" y="274"/>
                  <a:pt x="64" y="272"/>
                </a:cubicBezTo>
                <a:cubicBezTo>
                  <a:pt x="61" y="271"/>
                  <a:pt x="58" y="270"/>
                  <a:pt x="55" y="269"/>
                </a:cubicBezTo>
                <a:cubicBezTo>
                  <a:pt x="58" y="275"/>
                  <a:pt x="62" y="281"/>
                  <a:pt x="67" y="284"/>
                </a:cubicBezTo>
                <a:cubicBezTo>
                  <a:pt x="67" y="284"/>
                  <a:pt x="67" y="284"/>
                  <a:pt x="67" y="284"/>
                </a:cubicBezTo>
                <a:cubicBezTo>
                  <a:pt x="67" y="284"/>
                  <a:pt x="67" y="284"/>
                  <a:pt x="67" y="284"/>
                </a:cubicBezTo>
                <a:cubicBezTo>
                  <a:pt x="67" y="284"/>
                  <a:pt x="67" y="284"/>
                  <a:pt x="67" y="284"/>
                </a:cubicBezTo>
                <a:cubicBezTo>
                  <a:pt x="62" y="282"/>
                  <a:pt x="57" y="282"/>
                  <a:pt x="53" y="280"/>
                </a:cubicBezTo>
                <a:cubicBezTo>
                  <a:pt x="49" y="278"/>
                  <a:pt x="45" y="277"/>
                  <a:pt x="41" y="275"/>
                </a:cubicBezTo>
                <a:cubicBezTo>
                  <a:pt x="37" y="273"/>
                  <a:pt x="34" y="270"/>
                  <a:pt x="30" y="267"/>
                </a:cubicBezTo>
                <a:cubicBezTo>
                  <a:pt x="30" y="268"/>
                  <a:pt x="30" y="268"/>
                  <a:pt x="30" y="269"/>
                </a:cubicBezTo>
                <a:cubicBezTo>
                  <a:pt x="30" y="270"/>
                  <a:pt x="30" y="272"/>
                  <a:pt x="31" y="274"/>
                </a:cubicBezTo>
                <a:cubicBezTo>
                  <a:pt x="34" y="278"/>
                  <a:pt x="37" y="281"/>
                  <a:pt x="40" y="284"/>
                </a:cubicBezTo>
                <a:cubicBezTo>
                  <a:pt x="40" y="284"/>
                  <a:pt x="40" y="284"/>
                  <a:pt x="40" y="284"/>
                </a:cubicBezTo>
                <a:cubicBezTo>
                  <a:pt x="40" y="284"/>
                  <a:pt x="40" y="284"/>
                  <a:pt x="40" y="284"/>
                </a:cubicBezTo>
                <a:cubicBezTo>
                  <a:pt x="39" y="283"/>
                  <a:pt x="23" y="282"/>
                  <a:pt x="19" y="280"/>
                </a:cubicBezTo>
                <a:cubicBezTo>
                  <a:pt x="12" y="277"/>
                  <a:pt x="5" y="273"/>
                  <a:pt x="0" y="267"/>
                </a:cubicBezTo>
                <a:cubicBezTo>
                  <a:pt x="0" y="380"/>
                  <a:pt x="0" y="380"/>
                  <a:pt x="0" y="380"/>
                </a:cubicBezTo>
                <a:cubicBezTo>
                  <a:pt x="0" y="380"/>
                  <a:pt x="1" y="380"/>
                  <a:pt x="1" y="380"/>
                </a:cubicBezTo>
                <a:cubicBezTo>
                  <a:pt x="1" y="380"/>
                  <a:pt x="1" y="380"/>
                  <a:pt x="1" y="380"/>
                </a:cubicBezTo>
                <a:cubicBezTo>
                  <a:pt x="2" y="380"/>
                  <a:pt x="2" y="380"/>
                  <a:pt x="2" y="380"/>
                </a:cubicBezTo>
                <a:cubicBezTo>
                  <a:pt x="2" y="380"/>
                  <a:pt x="2" y="380"/>
                  <a:pt x="2" y="380"/>
                </a:cubicBezTo>
                <a:cubicBezTo>
                  <a:pt x="7" y="380"/>
                  <a:pt x="90" y="378"/>
                  <a:pt x="143" y="227"/>
                </a:cubicBezTo>
                <a:cubicBezTo>
                  <a:pt x="144" y="226"/>
                  <a:pt x="144" y="226"/>
                  <a:pt x="144" y="226"/>
                </a:cubicBezTo>
                <a:cubicBezTo>
                  <a:pt x="144" y="226"/>
                  <a:pt x="161" y="184"/>
                  <a:pt x="161" y="98"/>
                </a:cubicBezTo>
                <a:cubicBezTo>
                  <a:pt x="161" y="82"/>
                  <a:pt x="161" y="65"/>
                  <a:pt x="160" y="46"/>
                </a:cubicBezTo>
                <a:cubicBezTo>
                  <a:pt x="154" y="38"/>
                  <a:pt x="146" y="31"/>
                  <a:pt x="136" y="25"/>
                </a:cubicBezTo>
                <a:cubicBezTo>
                  <a:pt x="122" y="16"/>
                  <a:pt x="107" y="7"/>
                  <a:pt x="91" y="1"/>
                </a:cubicBezTo>
                <a:cubicBezTo>
                  <a:pt x="91" y="1"/>
                  <a:pt x="90" y="0"/>
                  <a:pt x="9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236"/>
          <p:cNvSpPr>
            <a:spLocks noEditPoints="1"/>
          </p:cNvSpPr>
          <p:nvPr/>
        </p:nvSpPr>
        <p:spPr bwMode="auto">
          <a:xfrm>
            <a:off x="3847559" y="2736166"/>
            <a:ext cx="65088" cy="146050"/>
          </a:xfrm>
          <a:custGeom>
            <a:avLst/>
            <a:gdLst>
              <a:gd name="T0" fmla="*/ 161 w 162"/>
              <a:gd name="T1" fmla="*/ 83 h 365"/>
              <a:gd name="T2" fmla="*/ 144 w 162"/>
              <a:gd name="T3" fmla="*/ 211 h 365"/>
              <a:gd name="T4" fmla="*/ 143 w 162"/>
              <a:gd name="T5" fmla="*/ 212 h 365"/>
              <a:gd name="T6" fmla="*/ 2 w 162"/>
              <a:gd name="T7" fmla="*/ 365 h 365"/>
              <a:gd name="T8" fmla="*/ 2 w 162"/>
              <a:gd name="T9" fmla="*/ 365 h 365"/>
              <a:gd name="T10" fmla="*/ 1 w 162"/>
              <a:gd name="T11" fmla="*/ 365 h 365"/>
              <a:gd name="T12" fmla="*/ 1 w 162"/>
              <a:gd name="T13" fmla="*/ 365 h 365"/>
              <a:gd name="T14" fmla="*/ 0 w 162"/>
              <a:gd name="T15" fmla="*/ 365 h 365"/>
              <a:gd name="T16" fmla="*/ 0 w 162"/>
              <a:gd name="T17" fmla="*/ 365 h 365"/>
              <a:gd name="T18" fmla="*/ 1 w 162"/>
              <a:gd name="T19" fmla="*/ 365 h 365"/>
              <a:gd name="T20" fmla="*/ 1 w 162"/>
              <a:gd name="T21" fmla="*/ 365 h 365"/>
              <a:gd name="T22" fmla="*/ 2 w 162"/>
              <a:gd name="T23" fmla="*/ 365 h 365"/>
              <a:gd name="T24" fmla="*/ 2 w 162"/>
              <a:gd name="T25" fmla="*/ 365 h 365"/>
              <a:gd name="T26" fmla="*/ 143 w 162"/>
              <a:gd name="T27" fmla="*/ 212 h 365"/>
              <a:gd name="T28" fmla="*/ 144 w 162"/>
              <a:gd name="T29" fmla="*/ 211 h 365"/>
              <a:gd name="T30" fmla="*/ 161 w 162"/>
              <a:gd name="T31" fmla="*/ 83 h 365"/>
              <a:gd name="T32" fmla="*/ 58 w 162"/>
              <a:gd name="T33" fmla="*/ 0 h 365"/>
              <a:gd name="T34" fmla="*/ 58 w 162"/>
              <a:gd name="T35" fmla="*/ 0 h 365"/>
              <a:gd name="T36" fmla="*/ 48 w 162"/>
              <a:gd name="T37" fmla="*/ 17 h 365"/>
              <a:gd name="T38" fmla="*/ 35 w 162"/>
              <a:gd name="T39" fmla="*/ 29 h 365"/>
              <a:gd name="T40" fmla="*/ 22 w 162"/>
              <a:gd name="T41" fmla="*/ 36 h 365"/>
              <a:gd name="T42" fmla="*/ 22 w 162"/>
              <a:gd name="T43" fmla="*/ 36 h 365"/>
              <a:gd name="T44" fmla="*/ 22 w 162"/>
              <a:gd name="T45" fmla="*/ 36 h 365"/>
              <a:gd name="T46" fmla="*/ 35 w 162"/>
              <a:gd name="T47" fmla="*/ 29 h 365"/>
              <a:gd name="T48" fmla="*/ 48 w 162"/>
              <a:gd name="T49" fmla="*/ 17 h 365"/>
              <a:gd name="T50" fmla="*/ 58 w 162"/>
              <a:gd name="T5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365">
                <a:moveTo>
                  <a:pt x="161" y="83"/>
                </a:moveTo>
                <a:cubicBezTo>
                  <a:pt x="161" y="169"/>
                  <a:pt x="144" y="211"/>
                  <a:pt x="144" y="211"/>
                </a:cubicBezTo>
                <a:cubicBezTo>
                  <a:pt x="143" y="212"/>
                  <a:pt x="143" y="212"/>
                  <a:pt x="143" y="212"/>
                </a:cubicBezTo>
                <a:cubicBezTo>
                  <a:pt x="90" y="363"/>
                  <a:pt x="7" y="365"/>
                  <a:pt x="2" y="365"/>
                </a:cubicBezTo>
                <a:cubicBezTo>
                  <a:pt x="2" y="365"/>
                  <a:pt x="2" y="365"/>
                  <a:pt x="2" y="365"/>
                </a:cubicBezTo>
                <a:cubicBezTo>
                  <a:pt x="1" y="365"/>
                  <a:pt x="1" y="365"/>
                  <a:pt x="1" y="365"/>
                </a:cubicBezTo>
                <a:cubicBezTo>
                  <a:pt x="1" y="365"/>
                  <a:pt x="1" y="365"/>
                  <a:pt x="1" y="365"/>
                </a:cubicBezTo>
                <a:cubicBezTo>
                  <a:pt x="1" y="365"/>
                  <a:pt x="0" y="365"/>
                  <a:pt x="0" y="365"/>
                </a:cubicBezTo>
                <a:cubicBezTo>
                  <a:pt x="0" y="365"/>
                  <a:pt x="0" y="365"/>
                  <a:pt x="0" y="365"/>
                </a:cubicBezTo>
                <a:cubicBezTo>
                  <a:pt x="0" y="365"/>
                  <a:pt x="1" y="365"/>
                  <a:pt x="1" y="365"/>
                </a:cubicBezTo>
                <a:cubicBezTo>
                  <a:pt x="1" y="365"/>
                  <a:pt x="1" y="365"/>
                  <a:pt x="1" y="365"/>
                </a:cubicBezTo>
                <a:cubicBezTo>
                  <a:pt x="2" y="365"/>
                  <a:pt x="2" y="365"/>
                  <a:pt x="2" y="365"/>
                </a:cubicBezTo>
                <a:cubicBezTo>
                  <a:pt x="2" y="365"/>
                  <a:pt x="2" y="365"/>
                  <a:pt x="2" y="365"/>
                </a:cubicBezTo>
                <a:cubicBezTo>
                  <a:pt x="7" y="365"/>
                  <a:pt x="90" y="363"/>
                  <a:pt x="143" y="212"/>
                </a:cubicBezTo>
                <a:cubicBezTo>
                  <a:pt x="144" y="211"/>
                  <a:pt x="144" y="211"/>
                  <a:pt x="144" y="211"/>
                </a:cubicBezTo>
                <a:cubicBezTo>
                  <a:pt x="144" y="211"/>
                  <a:pt x="162" y="170"/>
                  <a:pt x="161" y="83"/>
                </a:cubicBezTo>
                <a:moveTo>
                  <a:pt x="58" y="0"/>
                </a:moveTo>
                <a:cubicBezTo>
                  <a:pt x="58" y="0"/>
                  <a:pt x="58" y="0"/>
                  <a:pt x="58" y="0"/>
                </a:cubicBezTo>
                <a:cubicBezTo>
                  <a:pt x="56" y="6"/>
                  <a:pt x="53" y="12"/>
                  <a:pt x="48" y="17"/>
                </a:cubicBezTo>
                <a:cubicBezTo>
                  <a:pt x="44" y="22"/>
                  <a:pt x="40" y="26"/>
                  <a:pt x="35" y="29"/>
                </a:cubicBezTo>
                <a:cubicBezTo>
                  <a:pt x="31" y="31"/>
                  <a:pt x="26" y="35"/>
                  <a:pt x="22" y="36"/>
                </a:cubicBezTo>
                <a:cubicBezTo>
                  <a:pt x="22" y="36"/>
                  <a:pt x="22" y="36"/>
                  <a:pt x="22" y="36"/>
                </a:cubicBezTo>
                <a:cubicBezTo>
                  <a:pt x="22" y="36"/>
                  <a:pt x="22" y="36"/>
                  <a:pt x="22" y="36"/>
                </a:cubicBezTo>
                <a:cubicBezTo>
                  <a:pt x="26" y="35"/>
                  <a:pt x="31" y="31"/>
                  <a:pt x="35" y="29"/>
                </a:cubicBezTo>
                <a:cubicBezTo>
                  <a:pt x="40" y="26"/>
                  <a:pt x="44" y="22"/>
                  <a:pt x="48" y="17"/>
                </a:cubicBezTo>
                <a:cubicBezTo>
                  <a:pt x="53" y="12"/>
                  <a:pt x="56" y="6"/>
                  <a:pt x="5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237"/>
          <p:cNvSpPr>
            <a:spLocks noEditPoints="1"/>
          </p:cNvSpPr>
          <p:nvPr/>
        </p:nvSpPr>
        <p:spPr bwMode="auto">
          <a:xfrm>
            <a:off x="3847559" y="2821891"/>
            <a:ext cx="42863" cy="22225"/>
          </a:xfrm>
          <a:custGeom>
            <a:avLst/>
            <a:gdLst>
              <a:gd name="T0" fmla="*/ 55 w 107"/>
              <a:gd name="T1" fmla="*/ 40 h 55"/>
              <a:gd name="T2" fmla="*/ 67 w 107"/>
              <a:gd name="T3" fmla="*/ 55 h 55"/>
              <a:gd name="T4" fmla="*/ 67 w 107"/>
              <a:gd name="T5" fmla="*/ 55 h 55"/>
              <a:gd name="T6" fmla="*/ 55 w 107"/>
              <a:gd name="T7" fmla="*/ 40 h 55"/>
              <a:gd name="T8" fmla="*/ 55 w 107"/>
              <a:gd name="T9" fmla="*/ 40 h 55"/>
              <a:gd name="T10" fmla="*/ 30 w 107"/>
              <a:gd name="T11" fmla="*/ 40 h 55"/>
              <a:gd name="T12" fmla="*/ 31 w 107"/>
              <a:gd name="T13" fmla="*/ 45 h 55"/>
              <a:gd name="T14" fmla="*/ 40 w 107"/>
              <a:gd name="T15" fmla="*/ 55 h 55"/>
              <a:gd name="T16" fmla="*/ 40 w 107"/>
              <a:gd name="T17" fmla="*/ 55 h 55"/>
              <a:gd name="T18" fmla="*/ 31 w 107"/>
              <a:gd name="T19" fmla="*/ 45 h 55"/>
              <a:gd name="T20" fmla="*/ 30 w 107"/>
              <a:gd name="T21" fmla="*/ 40 h 55"/>
              <a:gd name="T22" fmla="*/ 79 w 107"/>
              <a:gd name="T23" fmla="*/ 31 h 55"/>
              <a:gd name="T24" fmla="*/ 79 w 107"/>
              <a:gd name="T25" fmla="*/ 31 h 55"/>
              <a:gd name="T26" fmla="*/ 104 w 107"/>
              <a:gd name="T27" fmla="*/ 42 h 55"/>
              <a:gd name="T28" fmla="*/ 107 w 107"/>
              <a:gd name="T29" fmla="*/ 42 h 55"/>
              <a:gd name="T30" fmla="*/ 107 w 107"/>
              <a:gd name="T31" fmla="*/ 42 h 55"/>
              <a:gd name="T32" fmla="*/ 107 w 107"/>
              <a:gd name="T33" fmla="*/ 42 h 55"/>
              <a:gd name="T34" fmla="*/ 107 w 107"/>
              <a:gd name="T35" fmla="*/ 42 h 55"/>
              <a:gd name="T36" fmla="*/ 104 w 107"/>
              <a:gd name="T37" fmla="*/ 42 h 55"/>
              <a:gd name="T38" fmla="*/ 79 w 107"/>
              <a:gd name="T39" fmla="*/ 31 h 55"/>
              <a:gd name="T40" fmla="*/ 14 w 107"/>
              <a:gd name="T41" fmla="*/ 0 h 55"/>
              <a:gd name="T42" fmla="*/ 0 w 107"/>
              <a:gd name="T43" fmla="*/ 4 h 55"/>
              <a:gd name="T44" fmla="*/ 0 w 107"/>
              <a:gd name="T45" fmla="*/ 4 h 55"/>
              <a:gd name="T46" fmla="*/ 14 w 107"/>
              <a:gd name="T47" fmla="*/ 0 h 55"/>
              <a:gd name="T48" fmla="*/ 39 w 107"/>
              <a:gd name="T49" fmla="*/ 6 h 55"/>
              <a:gd name="T50" fmla="*/ 88 w 107"/>
              <a:gd name="T51" fmla="*/ 25 h 55"/>
              <a:gd name="T52" fmla="*/ 88 w 107"/>
              <a:gd name="T53" fmla="*/ 24 h 55"/>
              <a:gd name="T54" fmla="*/ 39 w 107"/>
              <a:gd name="T55" fmla="*/ 6 h 55"/>
              <a:gd name="T56" fmla="*/ 14 w 107"/>
              <a:gd name="T5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55">
                <a:moveTo>
                  <a:pt x="55" y="40"/>
                </a:moveTo>
                <a:cubicBezTo>
                  <a:pt x="58" y="46"/>
                  <a:pt x="62" y="52"/>
                  <a:pt x="67" y="55"/>
                </a:cubicBezTo>
                <a:cubicBezTo>
                  <a:pt x="67" y="55"/>
                  <a:pt x="67" y="55"/>
                  <a:pt x="67" y="55"/>
                </a:cubicBezTo>
                <a:cubicBezTo>
                  <a:pt x="62" y="52"/>
                  <a:pt x="58" y="46"/>
                  <a:pt x="55" y="40"/>
                </a:cubicBezTo>
                <a:cubicBezTo>
                  <a:pt x="55" y="40"/>
                  <a:pt x="55" y="40"/>
                  <a:pt x="55" y="40"/>
                </a:cubicBezTo>
                <a:moveTo>
                  <a:pt x="30" y="40"/>
                </a:moveTo>
                <a:cubicBezTo>
                  <a:pt x="30" y="41"/>
                  <a:pt x="30" y="43"/>
                  <a:pt x="31" y="45"/>
                </a:cubicBezTo>
                <a:cubicBezTo>
                  <a:pt x="34" y="49"/>
                  <a:pt x="37" y="52"/>
                  <a:pt x="40" y="55"/>
                </a:cubicBezTo>
                <a:cubicBezTo>
                  <a:pt x="40" y="55"/>
                  <a:pt x="40" y="55"/>
                  <a:pt x="40" y="55"/>
                </a:cubicBezTo>
                <a:cubicBezTo>
                  <a:pt x="37" y="52"/>
                  <a:pt x="34" y="49"/>
                  <a:pt x="31" y="45"/>
                </a:cubicBezTo>
                <a:cubicBezTo>
                  <a:pt x="30" y="43"/>
                  <a:pt x="30" y="41"/>
                  <a:pt x="30" y="40"/>
                </a:cubicBezTo>
                <a:moveTo>
                  <a:pt x="79" y="31"/>
                </a:moveTo>
                <a:cubicBezTo>
                  <a:pt x="79" y="31"/>
                  <a:pt x="79" y="31"/>
                  <a:pt x="79" y="31"/>
                </a:cubicBezTo>
                <a:cubicBezTo>
                  <a:pt x="86" y="37"/>
                  <a:pt x="94" y="42"/>
                  <a:pt x="104" y="42"/>
                </a:cubicBezTo>
                <a:cubicBezTo>
                  <a:pt x="105" y="42"/>
                  <a:pt x="106" y="42"/>
                  <a:pt x="107" y="42"/>
                </a:cubicBezTo>
                <a:cubicBezTo>
                  <a:pt x="107" y="42"/>
                  <a:pt x="107" y="42"/>
                  <a:pt x="107" y="42"/>
                </a:cubicBezTo>
                <a:cubicBezTo>
                  <a:pt x="107" y="42"/>
                  <a:pt x="107" y="42"/>
                  <a:pt x="107" y="42"/>
                </a:cubicBezTo>
                <a:cubicBezTo>
                  <a:pt x="107" y="42"/>
                  <a:pt x="107" y="42"/>
                  <a:pt x="107" y="42"/>
                </a:cubicBezTo>
                <a:cubicBezTo>
                  <a:pt x="106" y="42"/>
                  <a:pt x="105" y="42"/>
                  <a:pt x="104" y="42"/>
                </a:cubicBezTo>
                <a:cubicBezTo>
                  <a:pt x="94" y="42"/>
                  <a:pt x="86" y="37"/>
                  <a:pt x="79" y="31"/>
                </a:cubicBezTo>
                <a:moveTo>
                  <a:pt x="14" y="0"/>
                </a:moveTo>
                <a:cubicBezTo>
                  <a:pt x="9" y="0"/>
                  <a:pt x="4" y="1"/>
                  <a:pt x="0" y="4"/>
                </a:cubicBezTo>
                <a:cubicBezTo>
                  <a:pt x="0" y="4"/>
                  <a:pt x="0" y="4"/>
                  <a:pt x="0" y="4"/>
                </a:cubicBezTo>
                <a:cubicBezTo>
                  <a:pt x="4" y="1"/>
                  <a:pt x="9" y="0"/>
                  <a:pt x="14" y="0"/>
                </a:cubicBezTo>
                <a:cubicBezTo>
                  <a:pt x="22" y="0"/>
                  <a:pt x="31" y="3"/>
                  <a:pt x="39" y="6"/>
                </a:cubicBezTo>
                <a:cubicBezTo>
                  <a:pt x="55" y="12"/>
                  <a:pt x="71" y="24"/>
                  <a:pt x="88" y="25"/>
                </a:cubicBezTo>
                <a:cubicBezTo>
                  <a:pt x="88" y="25"/>
                  <a:pt x="88" y="25"/>
                  <a:pt x="88" y="24"/>
                </a:cubicBezTo>
                <a:cubicBezTo>
                  <a:pt x="71" y="24"/>
                  <a:pt x="55" y="12"/>
                  <a:pt x="39" y="6"/>
                </a:cubicBezTo>
                <a:cubicBezTo>
                  <a:pt x="31" y="3"/>
                  <a:pt x="22" y="0"/>
                  <a:pt x="1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288"/>
          <p:cNvSpPr>
            <a:spLocks/>
          </p:cNvSpPr>
          <p:nvPr/>
        </p:nvSpPr>
        <p:spPr bwMode="auto">
          <a:xfrm>
            <a:off x="3921112" y="3293653"/>
            <a:ext cx="15875" cy="36513"/>
          </a:xfrm>
          <a:custGeom>
            <a:avLst/>
            <a:gdLst>
              <a:gd name="T0" fmla="*/ 14 w 40"/>
              <a:gd name="T1" fmla="*/ 2 h 92"/>
              <a:gd name="T2" fmla="*/ 33 w 40"/>
              <a:gd name="T3" fmla="*/ 4 h 92"/>
              <a:gd name="T4" fmla="*/ 36 w 40"/>
              <a:gd name="T5" fmla="*/ 37 h 92"/>
              <a:gd name="T6" fmla="*/ 0 w 40"/>
              <a:gd name="T7" fmla="*/ 92 h 92"/>
              <a:gd name="T8" fmla="*/ 14 w 40"/>
              <a:gd name="T9" fmla="*/ 2 h 92"/>
            </a:gdLst>
            <a:ahLst/>
            <a:cxnLst>
              <a:cxn ang="0">
                <a:pos x="T0" y="T1"/>
              </a:cxn>
              <a:cxn ang="0">
                <a:pos x="T2" y="T3"/>
              </a:cxn>
              <a:cxn ang="0">
                <a:pos x="T4" y="T5"/>
              </a:cxn>
              <a:cxn ang="0">
                <a:pos x="T6" y="T7"/>
              </a:cxn>
              <a:cxn ang="0">
                <a:pos x="T8" y="T9"/>
              </a:cxn>
            </a:cxnLst>
            <a:rect l="0" t="0" r="r" b="b"/>
            <a:pathLst>
              <a:path w="40" h="92">
                <a:moveTo>
                  <a:pt x="14" y="2"/>
                </a:moveTo>
                <a:cubicBezTo>
                  <a:pt x="23" y="0"/>
                  <a:pt x="29" y="1"/>
                  <a:pt x="33" y="4"/>
                </a:cubicBezTo>
                <a:cubicBezTo>
                  <a:pt x="36" y="7"/>
                  <a:pt x="40" y="15"/>
                  <a:pt x="36" y="37"/>
                </a:cubicBezTo>
                <a:cubicBezTo>
                  <a:pt x="32" y="69"/>
                  <a:pt x="20" y="86"/>
                  <a:pt x="0" y="92"/>
                </a:cubicBezTo>
                <a:cubicBezTo>
                  <a:pt x="5" y="76"/>
                  <a:pt x="11" y="46"/>
                  <a:pt x="14"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289"/>
          <p:cNvSpPr>
            <a:spLocks/>
          </p:cNvSpPr>
          <p:nvPr/>
        </p:nvSpPr>
        <p:spPr bwMode="auto">
          <a:xfrm>
            <a:off x="3790937" y="3220628"/>
            <a:ext cx="122238" cy="55563"/>
          </a:xfrm>
          <a:custGeom>
            <a:avLst/>
            <a:gdLst>
              <a:gd name="T0" fmla="*/ 0 w 307"/>
              <a:gd name="T1" fmla="*/ 119 h 137"/>
              <a:gd name="T2" fmla="*/ 7 w 307"/>
              <a:gd name="T3" fmla="*/ 94 h 137"/>
              <a:gd name="T4" fmla="*/ 2 w 307"/>
              <a:gd name="T5" fmla="*/ 74 h 137"/>
              <a:gd name="T6" fmla="*/ 6 w 307"/>
              <a:gd name="T7" fmla="*/ 43 h 137"/>
              <a:gd name="T8" fmla="*/ 23 w 307"/>
              <a:gd name="T9" fmla="*/ 45 h 137"/>
              <a:gd name="T10" fmla="*/ 88 w 307"/>
              <a:gd name="T11" fmla="*/ 7 h 137"/>
              <a:gd name="T12" fmla="*/ 147 w 307"/>
              <a:gd name="T13" fmla="*/ 29 h 137"/>
              <a:gd name="T14" fmla="*/ 153 w 307"/>
              <a:gd name="T15" fmla="*/ 29 h 137"/>
              <a:gd name="T16" fmla="*/ 223 w 307"/>
              <a:gd name="T17" fmla="*/ 0 h 137"/>
              <a:gd name="T18" fmla="*/ 289 w 307"/>
              <a:gd name="T19" fmla="*/ 45 h 137"/>
              <a:gd name="T20" fmla="*/ 303 w 307"/>
              <a:gd name="T21" fmla="*/ 44 h 137"/>
              <a:gd name="T22" fmla="*/ 305 w 307"/>
              <a:gd name="T23" fmla="*/ 131 h 137"/>
              <a:gd name="T24" fmla="*/ 252 w 307"/>
              <a:gd name="T25" fmla="*/ 126 h 137"/>
              <a:gd name="T26" fmla="*/ 158 w 307"/>
              <a:gd name="T27" fmla="*/ 137 h 137"/>
              <a:gd name="T28" fmla="*/ 63 w 307"/>
              <a:gd name="T29" fmla="*/ 126 h 137"/>
              <a:gd name="T30" fmla="*/ 0 w 307"/>
              <a:gd name="T31" fmla="*/ 134 h 137"/>
              <a:gd name="T32" fmla="*/ 0 w 307"/>
              <a:gd name="T33" fmla="*/ 11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137">
                <a:moveTo>
                  <a:pt x="0" y="119"/>
                </a:moveTo>
                <a:cubicBezTo>
                  <a:pt x="4" y="112"/>
                  <a:pt x="7" y="103"/>
                  <a:pt x="7" y="94"/>
                </a:cubicBezTo>
                <a:cubicBezTo>
                  <a:pt x="7" y="87"/>
                  <a:pt x="5" y="80"/>
                  <a:pt x="2" y="74"/>
                </a:cubicBezTo>
                <a:cubicBezTo>
                  <a:pt x="3" y="64"/>
                  <a:pt x="4" y="53"/>
                  <a:pt x="6" y="43"/>
                </a:cubicBezTo>
                <a:cubicBezTo>
                  <a:pt x="11" y="44"/>
                  <a:pt x="17" y="45"/>
                  <a:pt x="23" y="45"/>
                </a:cubicBezTo>
                <a:cubicBezTo>
                  <a:pt x="55" y="45"/>
                  <a:pt x="82" y="29"/>
                  <a:pt x="88" y="7"/>
                </a:cubicBezTo>
                <a:cubicBezTo>
                  <a:pt x="102" y="19"/>
                  <a:pt x="120" y="29"/>
                  <a:pt x="147" y="29"/>
                </a:cubicBezTo>
                <a:cubicBezTo>
                  <a:pt x="153" y="29"/>
                  <a:pt x="153" y="29"/>
                  <a:pt x="153" y="29"/>
                </a:cubicBezTo>
                <a:cubicBezTo>
                  <a:pt x="188" y="29"/>
                  <a:pt x="207" y="14"/>
                  <a:pt x="223" y="0"/>
                </a:cubicBezTo>
                <a:cubicBezTo>
                  <a:pt x="224" y="25"/>
                  <a:pt x="253" y="45"/>
                  <a:pt x="289" y="45"/>
                </a:cubicBezTo>
                <a:cubicBezTo>
                  <a:pt x="293" y="45"/>
                  <a:pt x="298" y="44"/>
                  <a:pt x="303" y="44"/>
                </a:cubicBezTo>
                <a:cubicBezTo>
                  <a:pt x="306" y="71"/>
                  <a:pt x="307" y="103"/>
                  <a:pt x="305" y="131"/>
                </a:cubicBezTo>
                <a:cubicBezTo>
                  <a:pt x="291" y="129"/>
                  <a:pt x="272" y="126"/>
                  <a:pt x="252" y="126"/>
                </a:cubicBezTo>
                <a:cubicBezTo>
                  <a:pt x="213" y="126"/>
                  <a:pt x="187" y="137"/>
                  <a:pt x="158" y="137"/>
                </a:cubicBezTo>
                <a:cubicBezTo>
                  <a:pt x="129" y="137"/>
                  <a:pt x="102" y="126"/>
                  <a:pt x="63" y="126"/>
                </a:cubicBezTo>
                <a:cubicBezTo>
                  <a:pt x="38" y="126"/>
                  <a:pt x="14" y="130"/>
                  <a:pt x="0" y="134"/>
                </a:cubicBezTo>
                <a:cubicBezTo>
                  <a:pt x="0" y="129"/>
                  <a:pt x="0" y="124"/>
                  <a:pt x="0"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0"/>
          <p:cNvSpPr>
            <a:spLocks/>
          </p:cNvSpPr>
          <p:nvPr/>
        </p:nvSpPr>
        <p:spPr bwMode="auto">
          <a:xfrm>
            <a:off x="3865550" y="3277778"/>
            <a:ext cx="41275" cy="31750"/>
          </a:xfrm>
          <a:custGeom>
            <a:avLst/>
            <a:gdLst>
              <a:gd name="T0" fmla="*/ 104 w 105"/>
              <a:gd name="T1" fmla="*/ 21 h 82"/>
              <a:gd name="T2" fmla="*/ 104 w 105"/>
              <a:gd name="T3" fmla="*/ 52 h 82"/>
              <a:gd name="T4" fmla="*/ 50 w 105"/>
              <a:gd name="T5" fmla="*/ 82 h 82"/>
              <a:gd name="T6" fmla="*/ 1 w 105"/>
              <a:gd name="T7" fmla="*/ 25 h 82"/>
              <a:gd name="T8" fmla="*/ 27 w 105"/>
              <a:gd name="T9" fmla="*/ 1 h 82"/>
              <a:gd name="T10" fmla="*/ 73 w 105"/>
              <a:gd name="T11" fmla="*/ 0 h 82"/>
              <a:gd name="T12" fmla="*/ 104 w 105"/>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105" h="82">
                <a:moveTo>
                  <a:pt x="104" y="21"/>
                </a:moveTo>
                <a:cubicBezTo>
                  <a:pt x="104" y="52"/>
                  <a:pt x="104" y="52"/>
                  <a:pt x="104" y="52"/>
                </a:cubicBezTo>
                <a:cubicBezTo>
                  <a:pt x="104" y="58"/>
                  <a:pt x="100" y="82"/>
                  <a:pt x="50" y="82"/>
                </a:cubicBezTo>
                <a:cubicBezTo>
                  <a:pt x="0" y="82"/>
                  <a:pt x="1" y="46"/>
                  <a:pt x="1" y="25"/>
                </a:cubicBezTo>
                <a:cubicBezTo>
                  <a:pt x="1" y="1"/>
                  <a:pt x="27" y="1"/>
                  <a:pt x="27" y="1"/>
                </a:cubicBezTo>
                <a:cubicBezTo>
                  <a:pt x="27" y="1"/>
                  <a:pt x="44" y="0"/>
                  <a:pt x="73" y="0"/>
                </a:cubicBezTo>
                <a:cubicBezTo>
                  <a:pt x="105" y="0"/>
                  <a:pt x="104" y="21"/>
                  <a:pt x="10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291"/>
          <p:cNvSpPr>
            <a:spLocks/>
          </p:cNvSpPr>
          <p:nvPr/>
        </p:nvSpPr>
        <p:spPr bwMode="auto">
          <a:xfrm>
            <a:off x="3800462" y="3277778"/>
            <a:ext cx="41275" cy="31750"/>
          </a:xfrm>
          <a:custGeom>
            <a:avLst/>
            <a:gdLst>
              <a:gd name="T0" fmla="*/ 31 w 104"/>
              <a:gd name="T1" fmla="*/ 0 h 82"/>
              <a:gd name="T2" fmla="*/ 77 w 104"/>
              <a:gd name="T3" fmla="*/ 1 h 82"/>
              <a:gd name="T4" fmla="*/ 103 w 104"/>
              <a:gd name="T5" fmla="*/ 25 h 82"/>
              <a:gd name="T6" fmla="*/ 54 w 104"/>
              <a:gd name="T7" fmla="*/ 82 h 82"/>
              <a:gd name="T8" fmla="*/ 0 w 104"/>
              <a:gd name="T9" fmla="*/ 52 h 82"/>
              <a:gd name="T10" fmla="*/ 0 w 104"/>
              <a:gd name="T11" fmla="*/ 21 h 82"/>
              <a:gd name="T12" fmla="*/ 31 w 104"/>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4" h="82">
                <a:moveTo>
                  <a:pt x="31" y="0"/>
                </a:moveTo>
                <a:cubicBezTo>
                  <a:pt x="61" y="0"/>
                  <a:pt x="77" y="1"/>
                  <a:pt x="77" y="1"/>
                </a:cubicBezTo>
                <a:cubicBezTo>
                  <a:pt x="77" y="1"/>
                  <a:pt x="103" y="1"/>
                  <a:pt x="103" y="25"/>
                </a:cubicBezTo>
                <a:cubicBezTo>
                  <a:pt x="103" y="46"/>
                  <a:pt x="104" y="82"/>
                  <a:pt x="54" y="82"/>
                </a:cubicBezTo>
                <a:cubicBezTo>
                  <a:pt x="5" y="82"/>
                  <a:pt x="0" y="58"/>
                  <a:pt x="0" y="52"/>
                </a:cubicBezTo>
                <a:cubicBezTo>
                  <a:pt x="0" y="21"/>
                  <a:pt x="0" y="21"/>
                  <a:pt x="0" y="21"/>
                </a:cubicBezTo>
                <a:cubicBezTo>
                  <a:pt x="0" y="21"/>
                  <a:pt x="0" y="0"/>
                  <a:pt x="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292"/>
          <p:cNvSpPr>
            <a:spLocks/>
          </p:cNvSpPr>
          <p:nvPr/>
        </p:nvSpPr>
        <p:spPr bwMode="auto">
          <a:xfrm>
            <a:off x="3790937" y="3282540"/>
            <a:ext cx="125413" cy="112713"/>
          </a:xfrm>
          <a:custGeom>
            <a:avLst/>
            <a:gdLst>
              <a:gd name="T0" fmla="*/ 2 w 319"/>
              <a:gd name="T1" fmla="*/ 51 h 282"/>
              <a:gd name="T2" fmla="*/ 1 w 319"/>
              <a:gd name="T3" fmla="*/ 1 h 282"/>
              <a:gd name="T4" fmla="*/ 10 w 319"/>
              <a:gd name="T5" fmla="*/ 37 h 282"/>
              <a:gd name="T6" fmla="*/ 92 w 319"/>
              <a:gd name="T7" fmla="*/ 82 h 282"/>
              <a:gd name="T8" fmla="*/ 144 w 319"/>
              <a:gd name="T9" fmla="*/ 16 h 282"/>
              <a:gd name="T10" fmla="*/ 159 w 319"/>
              <a:gd name="T11" fmla="*/ 0 h 282"/>
              <a:gd name="T12" fmla="*/ 174 w 319"/>
              <a:gd name="T13" fmla="*/ 16 h 282"/>
              <a:gd name="T14" fmla="*/ 225 w 319"/>
              <a:gd name="T15" fmla="*/ 82 h 282"/>
              <a:gd name="T16" fmla="*/ 301 w 319"/>
              <a:gd name="T17" fmla="*/ 55 h 282"/>
              <a:gd name="T18" fmla="*/ 313 w 319"/>
              <a:gd name="T19" fmla="*/ 47 h 282"/>
              <a:gd name="T20" fmla="*/ 319 w 319"/>
              <a:gd name="T21" fmla="*/ 39 h 282"/>
              <a:gd name="T22" fmla="*/ 302 w 319"/>
              <a:gd name="T23" fmla="*/ 125 h 282"/>
              <a:gd name="T24" fmla="*/ 302 w 319"/>
              <a:gd name="T25" fmla="*/ 126 h 282"/>
              <a:gd name="T26" fmla="*/ 161 w 319"/>
              <a:gd name="T27" fmla="*/ 279 h 282"/>
              <a:gd name="T28" fmla="*/ 160 w 319"/>
              <a:gd name="T29" fmla="*/ 279 h 282"/>
              <a:gd name="T30" fmla="*/ 160 w 319"/>
              <a:gd name="T31" fmla="*/ 279 h 282"/>
              <a:gd name="T32" fmla="*/ 17 w 319"/>
              <a:gd name="T33" fmla="*/ 129 h 282"/>
              <a:gd name="T34" fmla="*/ 17 w 319"/>
              <a:gd name="T35" fmla="*/ 128 h 282"/>
              <a:gd name="T36" fmla="*/ 0 w 319"/>
              <a:gd name="T37" fmla="*/ 55 h 282"/>
              <a:gd name="T38" fmla="*/ 2 w 319"/>
              <a:gd name="T39" fmla="*/ 5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9" h="282">
                <a:moveTo>
                  <a:pt x="2" y="51"/>
                </a:moveTo>
                <a:cubicBezTo>
                  <a:pt x="2" y="51"/>
                  <a:pt x="1" y="30"/>
                  <a:pt x="1" y="1"/>
                </a:cubicBezTo>
                <a:cubicBezTo>
                  <a:pt x="9" y="11"/>
                  <a:pt x="8" y="22"/>
                  <a:pt x="10" y="37"/>
                </a:cubicBezTo>
                <a:cubicBezTo>
                  <a:pt x="19" y="79"/>
                  <a:pt x="45" y="82"/>
                  <a:pt x="92" y="82"/>
                </a:cubicBezTo>
                <a:cubicBezTo>
                  <a:pt x="139" y="82"/>
                  <a:pt x="142" y="31"/>
                  <a:pt x="144" y="16"/>
                </a:cubicBezTo>
                <a:cubicBezTo>
                  <a:pt x="145" y="1"/>
                  <a:pt x="159" y="0"/>
                  <a:pt x="159" y="0"/>
                </a:cubicBezTo>
                <a:cubicBezTo>
                  <a:pt x="159" y="0"/>
                  <a:pt x="172" y="1"/>
                  <a:pt x="174" y="16"/>
                </a:cubicBezTo>
                <a:cubicBezTo>
                  <a:pt x="175" y="31"/>
                  <a:pt x="178" y="82"/>
                  <a:pt x="225" y="82"/>
                </a:cubicBezTo>
                <a:cubicBezTo>
                  <a:pt x="264" y="82"/>
                  <a:pt x="288" y="80"/>
                  <a:pt x="301" y="55"/>
                </a:cubicBezTo>
                <a:cubicBezTo>
                  <a:pt x="303" y="55"/>
                  <a:pt x="306" y="53"/>
                  <a:pt x="313" y="47"/>
                </a:cubicBezTo>
                <a:cubicBezTo>
                  <a:pt x="315" y="45"/>
                  <a:pt x="317" y="43"/>
                  <a:pt x="319" y="39"/>
                </a:cubicBezTo>
                <a:cubicBezTo>
                  <a:pt x="315" y="97"/>
                  <a:pt x="303" y="125"/>
                  <a:pt x="302" y="125"/>
                </a:cubicBezTo>
                <a:cubicBezTo>
                  <a:pt x="302" y="126"/>
                  <a:pt x="302" y="126"/>
                  <a:pt x="302" y="126"/>
                </a:cubicBezTo>
                <a:cubicBezTo>
                  <a:pt x="248" y="279"/>
                  <a:pt x="164" y="279"/>
                  <a:pt x="161" y="279"/>
                </a:cubicBezTo>
                <a:cubicBezTo>
                  <a:pt x="160" y="279"/>
                  <a:pt x="160" y="279"/>
                  <a:pt x="160" y="279"/>
                </a:cubicBezTo>
                <a:cubicBezTo>
                  <a:pt x="160" y="279"/>
                  <a:pt x="160" y="279"/>
                  <a:pt x="160" y="279"/>
                </a:cubicBezTo>
                <a:cubicBezTo>
                  <a:pt x="159" y="279"/>
                  <a:pt x="74" y="282"/>
                  <a:pt x="17" y="129"/>
                </a:cubicBezTo>
                <a:cubicBezTo>
                  <a:pt x="17" y="128"/>
                  <a:pt x="17" y="128"/>
                  <a:pt x="17" y="128"/>
                </a:cubicBezTo>
                <a:cubicBezTo>
                  <a:pt x="16" y="127"/>
                  <a:pt x="6" y="104"/>
                  <a:pt x="0" y="55"/>
                </a:cubicBezTo>
                <a:cubicBezTo>
                  <a:pt x="4" y="56"/>
                  <a:pt x="2" y="51"/>
                  <a:pt x="2"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293"/>
          <p:cNvSpPr>
            <a:spLocks/>
          </p:cNvSpPr>
          <p:nvPr/>
        </p:nvSpPr>
        <p:spPr bwMode="auto">
          <a:xfrm>
            <a:off x="3770300" y="3293653"/>
            <a:ext cx="15875" cy="36513"/>
          </a:xfrm>
          <a:custGeom>
            <a:avLst/>
            <a:gdLst>
              <a:gd name="T0" fmla="*/ 26 w 40"/>
              <a:gd name="T1" fmla="*/ 2 h 92"/>
              <a:gd name="T2" fmla="*/ 40 w 40"/>
              <a:gd name="T3" fmla="*/ 92 h 92"/>
              <a:gd name="T4" fmla="*/ 3 w 40"/>
              <a:gd name="T5" fmla="*/ 37 h 92"/>
              <a:gd name="T6" fmla="*/ 7 w 40"/>
              <a:gd name="T7" fmla="*/ 4 h 92"/>
              <a:gd name="T8" fmla="*/ 26 w 40"/>
              <a:gd name="T9" fmla="*/ 2 h 92"/>
            </a:gdLst>
            <a:ahLst/>
            <a:cxnLst>
              <a:cxn ang="0">
                <a:pos x="T0" y="T1"/>
              </a:cxn>
              <a:cxn ang="0">
                <a:pos x="T2" y="T3"/>
              </a:cxn>
              <a:cxn ang="0">
                <a:pos x="T4" y="T5"/>
              </a:cxn>
              <a:cxn ang="0">
                <a:pos x="T6" y="T7"/>
              </a:cxn>
              <a:cxn ang="0">
                <a:pos x="T8" y="T9"/>
              </a:cxn>
            </a:cxnLst>
            <a:rect l="0" t="0" r="r" b="b"/>
            <a:pathLst>
              <a:path w="40" h="92">
                <a:moveTo>
                  <a:pt x="26" y="2"/>
                </a:moveTo>
                <a:cubicBezTo>
                  <a:pt x="28" y="45"/>
                  <a:pt x="35" y="75"/>
                  <a:pt x="40" y="92"/>
                </a:cubicBezTo>
                <a:cubicBezTo>
                  <a:pt x="19" y="86"/>
                  <a:pt x="8" y="69"/>
                  <a:pt x="3" y="37"/>
                </a:cubicBezTo>
                <a:cubicBezTo>
                  <a:pt x="0" y="15"/>
                  <a:pt x="3" y="7"/>
                  <a:pt x="7" y="4"/>
                </a:cubicBezTo>
                <a:cubicBezTo>
                  <a:pt x="10" y="1"/>
                  <a:pt x="17" y="0"/>
                  <a:pt x="2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94"/>
          <p:cNvSpPr>
            <a:spLocks/>
          </p:cNvSpPr>
          <p:nvPr/>
        </p:nvSpPr>
        <p:spPr bwMode="auto">
          <a:xfrm>
            <a:off x="3902062" y="3411128"/>
            <a:ext cx="42863" cy="93663"/>
          </a:xfrm>
          <a:custGeom>
            <a:avLst/>
            <a:gdLst>
              <a:gd name="T0" fmla="*/ 101 w 107"/>
              <a:gd name="T1" fmla="*/ 11 h 238"/>
              <a:gd name="T2" fmla="*/ 72 w 107"/>
              <a:gd name="T3" fmla="*/ 0 h 238"/>
              <a:gd name="T4" fmla="*/ 68 w 107"/>
              <a:gd name="T5" fmla="*/ 98 h 238"/>
              <a:gd name="T6" fmla="*/ 0 w 107"/>
              <a:gd name="T7" fmla="*/ 75 h 238"/>
              <a:gd name="T8" fmla="*/ 41 w 107"/>
              <a:gd name="T9" fmla="*/ 238 h 238"/>
              <a:gd name="T10" fmla="*/ 90 w 107"/>
              <a:gd name="T11" fmla="*/ 139 h 238"/>
              <a:gd name="T12" fmla="*/ 86 w 107"/>
              <a:gd name="T13" fmla="*/ 128 h 238"/>
              <a:gd name="T14" fmla="*/ 101 w 107"/>
              <a:gd name="T15" fmla="*/ 11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38">
                <a:moveTo>
                  <a:pt x="101" y="11"/>
                </a:moveTo>
                <a:cubicBezTo>
                  <a:pt x="72" y="0"/>
                  <a:pt x="72" y="0"/>
                  <a:pt x="72" y="0"/>
                </a:cubicBezTo>
                <a:cubicBezTo>
                  <a:pt x="79" y="33"/>
                  <a:pt x="78" y="67"/>
                  <a:pt x="68" y="98"/>
                </a:cubicBezTo>
                <a:cubicBezTo>
                  <a:pt x="50" y="78"/>
                  <a:pt x="25" y="68"/>
                  <a:pt x="0" y="75"/>
                </a:cubicBezTo>
                <a:cubicBezTo>
                  <a:pt x="41" y="238"/>
                  <a:pt x="41" y="238"/>
                  <a:pt x="41" y="238"/>
                </a:cubicBezTo>
                <a:cubicBezTo>
                  <a:pt x="79" y="229"/>
                  <a:pt x="101" y="185"/>
                  <a:pt x="90" y="139"/>
                </a:cubicBezTo>
                <a:cubicBezTo>
                  <a:pt x="89" y="135"/>
                  <a:pt x="88" y="132"/>
                  <a:pt x="86" y="128"/>
                </a:cubicBezTo>
                <a:cubicBezTo>
                  <a:pt x="102" y="91"/>
                  <a:pt x="107" y="50"/>
                  <a:pt x="10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95"/>
          <p:cNvSpPr>
            <a:spLocks/>
          </p:cNvSpPr>
          <p:nvPr/>
        </p:nvSpPr>
        <p:spPr bwMode="auto">
          <a:xfrm>
            <a:off x="3879837" y="3438115"/>
            <a:ext cx="34925" cy="79375"/>
          </a:xfrm>
          <a:custGeom>
            <a:avLst/>
            <a:gdLst>
              <a:gd name="T0" fmla="*/ 0 w 22"/>
              <a:gd name="T1" fmla="*/ 2 h 50"/>
              <a:gd name="T2" fmla="*/ 12 w 22"/>
              <a:gd name="T3" fmla="*/ 50 h 50"/>
              <a:gd name="T4" fmla="*/ 22 w 22"/>
              <a:gd name="T5" fmla="*/ 48 h 50"/>
              <a:gd name="T6" fmla="*/ 10 w 22"/>
              <a:gd name="T7" fmla="*/ 0 h 50"/>
              <a:gd name="T8" fmla="*/ 0 w 22"/>
              <a:gd name="T9" fmla="*/ 2 h 50"/>
            </a:gdLst>
            <a:ahLst/>
            <a:cxnLst>
              <a:cxn ang="0">
                <a:pos x="T0" y="T1"/>
              </a:cxn>
              <a:cxn ang="0">
                <a:pos x="T2" y="T3"/>
              </a:cxn>
              <a:cxn ang="0">
                <a:pos x="T4" y="T5"/>
              </a:cxn>
              <a:cxn ang="0">
                <a:pos x="T6" y="T7"/>
              </a:cxn>
              <a:cxn ang="0">
                <a:pos x="T8" y="T9"/>
              </a:cxn>
            </a:cxnLst>
            <a:rect l="0" t="0" r="r" b="b"/>
            <a:pathLst>
              <a:path w="22" h="50">
                <a:moveTo>
                  <a:pt x="0" y="2"/>
                </a:moveTo>
                <a:lnTo>
                  <a:pt x="12" y="50"/>
                </a:lnTo>
                <a:lnTo>
                  <a:pt x="22" y="48"/>
                </a:lnTo>
                <a:lnTo>
                  <a:pt x="1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96"/>
          <p:cNvSpPr>
            <a:spLocks/>
          </p:cNvSpPr>
          <p:nvPr/>
        </p:nvSpPr>
        <p:spPr bwMode="auto">
          <a:xfrm>
            <a:off x="3879837" y="3438115"/>
            <a:ext cx="34925" cy="79375"/>
          </a:xfrm>
          <a:custGeom>
            <a:avLst/>
            <a:gdLst>
              <a:gd name="T0" fmla="*/ 0 w 22"/>
              <a:gd name="T1" fmla="*/ 2 h 50"/>
              <a:gd name="T2" fmla="*/ 12 w 22"/>
              <a:gd name="T3" fmla="*/ 50 h 50"/>
              <a:gd name="T4" fmla="*/ 22 w 22"/>
              <a:gd name="T5" fmla="*/ 48 h 50"/>
              <a:gd name="T6" fmla="*/ 10 w 22"/>
              <a:gd name="T7" fmla="*/ 0 h 50"/>
              <a:gd name="T8" fmla="*/ 0 w 22"/>
              <a:gd name="T9" fmla="*/ 2 h 50"/>
            </a:gdLst>
            <a:ahLst/>
            <a:cxnLst>
              <a:cxn ang="0">
                <a:pos x="T0" y="T1"/>
              </a:cxn>
              <a:cxn ang="0">
                <a:pos x="T2" y="T3"/>
              </a:cxn>
              <a:cxn ang="0">
                <a:pos x="T4" y="T5"/>
              </a:cxn>
              <a:cxn ang="0">
                <a:pos x="T6" y="T7"/>
              </a:cxn>
              <a:cxn ang="0">
                <a:pos x="T8" y="T9"/>
              </a:cxn>
            </a:cxnLst>
            <a:rect l="0" t="0" r="r" b="b"/>
            <a:pathLst>
              <a:path w="22" h="50">
                <a:moveTo>
                  <a:pt x="0" y="2"/>
                </a:moveTo>
                <a:lnTo>
                  <a:pt x="12" y="50"/>
                </a:lnTo>
                <a:lnTo>
                  <a:pt x="22" y="48"/>
                </a:lnTo>
                <a:lnTo>
                  <a:pt x="1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297"/>
          <p:cNvSpPr>
            <a:spLocks/>
          </p:cNvSpPr>
          <p:nvPr/>
        </p:nvSpPr>
        <p:spPr bwMode="auto">
          <a:xfrm>
            <a:off x="3762362" y="3411128"/>
            <a:ext cx="41275" cy="93663"/>
          </a:xfrm>
          <a:custGeom>
            <a:avLst/>
            <a:gdLst>
              <a:gd name="T0" fmla="*/ 5 w 106"/>
              <a:gd name="T1" fmla="*/ 11 h 238"/>
              <a:gd name="T2" fmla="*/ 34 w 106"/>
              <a:gd name="T3" fmla="*/ 0 h 238"/>
              <a:gd name="T4" fmla="*/ 38 w 106"/>
              <a:gd name="T5" fmla="*/ 98 h 238"/>
              <a:gd name="T6" fmla="*/ 106 w 106"/>
              <a:gd name="T7" fmla="*/ 75 h 238"/>
              <a:gd name="T8" fmla="*/ 65 w 106"/>
              <a:gd name="T9" fmla="*/ 238 h 238"/>
              <a:gd name="T10" fmla="*/ 17 w 106"/>
              <a:gd name="T11" fmla="*/ 139 h 238"/>
              <a:gd name="T12" fmla="*/ 20 w 106"/>
              <a:gd name="T13" fmla="*/ 128 h 238"/>
              <a:gd name="T14" fmla="*/ 5 w 106"/>
              <a:gd name="T15" fmla="*/ 11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38">
                <a:moveTo>
                  <a:pt x="5" y="11"/>
                </a:moveTo>
                <a:cubicBezTo>
                  <a:pt x="34" y="0"/>
                  <a:pt x="34" y="0"/>
                  <a:pt x="34" y="0"/>
                </a:cubicBezTo>
                <a:cubicBezTo>
                  <a:pt x="27" y="33"/>
                  <a:pt x="29" y="67"/>
                  <a:pt x="38" y="98"/>
                </a:cubicBezTo>
                <a:cubicBezTo>
                  <a:pt x="56" y="78"/>
                  <a:pt x="82" y="68"/>
                  <a:pt x="106" y="75"/>
                </a:cubicBezTo>
                <a:cubicBezTo>
                  <a:pt x="65" y="238"/>
                  <a:pt x="65" y="238"/>
                  <a:pt x="65" y="238"/>
                </a:cubicBezTo>
                <a:cubicBezTo>
                  <a:pt x="27" y="229"/>
                  <a:pt x="5" y="185"/>
                  <a:pt x="17" y="139"/>
                </a:cubicBezTo>
                <a:cubicBezTo>
                  <a:pt x="18" y="135"/>
                  <a:pt x="19" y="132"/>
                  <a:pt x="20" y="128"/>
                </a:cubicBezTo>
                <a:cubicBezTo>
                  <a:pt x="5" y="91"/>
                  <a:pt x="0" y="50"/>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98"/>
          <p:cNvSpPr>
            <a:spLocks/>
          </p:cNvSpPr>
          <p:nvPr/>
        </p:nvSpPr>
        <p:spPr bwMode="auto">
          <a:xfrm>
            <a:off x="3792525" y="3438115"/>
            <a:ext cx="33338" cy="79375"/>
          </a:xfrm>
          <a:custGeom>
            <a:avLst/>
            <a:gdLst>
              <a:gd name="T0" fmla="*/ 21 w 21"/>
              <a:gd name="T1" fmla="*/ 2 h 50"/>
              <a:gd name="T2" fmla="*/ 9 w 21"/>
              <a:gd name="T3" fmla="*/ 50 h 50"/>
              <a:gd name="T4" fmla="*/ 0 w 21"/>
              <a:gd name="T5" fmla="*/ 48 h 50"/>
              <a:gd name="T6" fmla="*/ 12 w 21"/>
              <a:gd name="T7" fmla="*/ 0 h 50"/>
              <a:gd name="T8" fmla="*/ 21 w 21"/>
              <a:gd name="T9" fmla="*/ 2 h 50"/>
            </a:gdLst>
            <a:ahLst/>
            <a:cxnLst>
              <a:cxn ang="0">
                <a:pos x="T0" y="T1"/>
              </a:cxn>
              <a:cxn ang="0">
                <a:pos x="T2" y="T3"/>
              </a:cxn>
              <a:cxn ang="0">
                <a:pos x="T4" y="T5"/>
              </a:cxn>
              <a:cxn ang="0">
                <a:pos x="T6" y="T7"/>
              </a:cxn>
              <a:cxn ang="0">
                <a:pos x="T8" y="T9"/>
              </a:cxn>
            </a:cxnLst>
            <a:rect l="0" t="0" r="r" b="b"/>
            <a:pathLst>
              <a:path w="21" h="50">
                <a:moveTo>
                  <a:pt x="21" y="2"/>
                </a:moveTo>
                <a:lnTo>
                  <a:pt x="9" y="50"/>
                </a:lnTo>
                <a:lnTo>
                  <a:pt x="0" y="48"/>
                </a:lnTo>
                <a:lnTo>
                  <a:pt x="12" y="0"/>
                </a:lnTo>
                <a:lnTo>
                  <a:pt x="2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99"/>
          <p:cNvSpPr>
            <a:spLocks noEditPoints="1"/>
          </p:cNvSpPr>
          <p:nvPr/>
        </p:nvSpPr>
        <p:spPr bwMode="auto">
          <a:xfrm>
            <a:off x="3754425" y="3142840"/>
            <a:ext cx="198438" cy="260350"/>
          </a:xfrm>
          <a:custGeom>
            <a:avLst/>
            <a:gdLst>
              <a:gd name="T0" fmla="*/ 54 w 501"/>
              <a:gd name="T1" fmla="*/ 343 h 657"/>
              <a:gd name="T2" fmla="*/ 32 w 501"/>
              <a:gd name="T3" fmla="*/ 370 h 657"/>
              <a:gd name="T4" fmla="*/ 91 w 501"/>
              <a:gd name="T5" fmla="*/ 500 h 657"/>
              <a:gd name="T6" fmla="*/ 252 w 501"/>
              <a:gd name="T7" fmla="*/ 657 h 657"/>
              <a:gd name="T8" fmla="*/ 480 w 501"/>
              <a:gd name="T9" fmla="*/ 424 h 657"/>
              <a:gd name="T10" fmla="*/ 435 w 501"/>
              <a:gd name="T11" fmla="*/ 362 h 657"/>
              <a:gd name="T12" fmla="*/ 451 w 501"/>
              <a:gd name="T13" fmla="*/ 343 h 657"/>
              <a:gd name="T14" fmla="*/ 487 w 501"/>
              <a:gd name="T15" fmla="*/ 259 h 657"/>
              <a:gd name="T16" fmla="*/ 481 w 501"/>
              <a:gd name="T17" fmla="*/ 185 h 657"/>
              <a:gd name="T18" fmla="*/ 444 w 501"/>
              <a:gd name="T19" fmla="*/ 121 h 657"/>
              <a:gd name="T20" fmla="*/ 349 w 501"/>
              <a:gd name="T21" fmla="*/ 35 h 657"/>
              <a:gd name="T22" fmla="*/ 253 w 501"/>
              <a:gd name="T23" fmla="*/ 0 h 657"/>
              <a:gd name="T24" fmla="*/ 179 w 501"/>
              <a:gd name="T25" fmla="*/ 43 h 657"/>
              <a:gd name="T26" fmla="*/ 103 w 501"/>
              <a:gd name="T27" fmla="*/ 81 h 657"/>
              <a:gd name="T28" fmla="*/ 17 w 501"/>
              <a:gd name="T29" fmla="*/ 170 h 657"/>
              <a:gd name="T30" fmla="*/ 0 w 501"/>
              <a:gd name="T31" fmla="*/ 224 h 657"/>
              <a:gd name="T32" fmla="*/ 0 w 501"/>
              <a:gd name="T33" fmla="*/ 293 h 657"/>
              <a:gd name="T34" fmla="*/ 435 w 501"/>
              <a:gd name="T35" fmla="*/ 385 h 657"/>
              <a:gd name="T36" fmla="*/ 457 w 501"/>
              <a:gd name="T37" fmla="*/ 420 h 657"/>
              <a:gd name="T38" fmla="*/ 435 w 501"/>
              <a:gd name="T39" fmla="*/ 385 h 657"/>
              <a:gd name="T40" fmla="*/ 100 w 501"/>
              <a:gd name="T41" fmla="*/ 293 h 657"/>
              <a:gd name="T42" fmla="*/ 99 w 501"/>
              <a:gd name="T43" fmla="*/ 242 h 657"/>
              <a:gd name="T44" fmla="*/ 181 w 501"/>
              <a:gd name="T45" fmla="*/ 206 h 657"/>
              <a:gd name="T46" fmla="*/ 246 w 501"/>
              <a:gd name="T47" fmla="*/ 228 h 657"/>
              <a:gd name="T48" fmla="*/ 382 w 501"/>
              <a:gd name="T49" fmla="*/ 244 h 657"/>
              <a:gd name="T50" fmla="*/ 398 w 501"/>
              <a:gd name="T51" fmla="*/ 330 h 657"/>
              <a:gd name="T52" fmla="*/ 251 w 501"/>
              <a:gd name="T53" fmla="*/ 336 h 657"/>
              <a:gd name="T54" fmla="*/ 93 w 501"/>
              <a:gd name="T55" fmla="*/ 333 h 657"/>
              <a:gd name="T56" fmla="*/ 385 w 501"/>
              <a:gd name="T57" fmla="*/ 361 h 657"/>
              <a:gd name="T58" fmla="*/ 331 w 501"/>
              <a:gd name="T59" fmla="*/ 422 h 657"/>
              <a:gd name="T60" fmla="*/ 308 w 501"/>
              <a:gd name="T61" fmla="*/ 341 h 657"/>
              <a:gd name="T62" fmla="*/ 385 w 501"/>
              <a:gd name="T63" fmla="*/ 361 h 657"/>
              <a:gd name="T64" fmla="*/ 193 w 501"/>
              <a:gd name="T65" fmla="*/ 341 h 657"/>
              <a:gd name="T66" fmla="*/ 170 w 501"/>
              <a:gd name="T67" fmla="*/ 422 h 657"/>
              <a:gd name="T68" fmla="*/ 116 w 501"/>
              <a:gd name="T69" fmla="*/ 361 h 657"/>
              <a:gd name="T70" fmla="*/ 94 w 501"/>
              <a:gd name="T71" fmla="*/ 406 h 657"/>
              <a:gd name="T72" fmla="*/ 102 w 501"/>
              <a:gd name="T73" fmla="*/ 392 h 657"/>
              <a:gd name="T74" fmla="*/ 236 w 501"/>
              <a:gd name="T75" fmla="*/ 371 h 657"/>
              <a:gd name="T76" fmla="*/ 266 w 501"/>
              <a:gd name="T77" fmla="*/ 371 h 657"/>
              <a:gd name="T78" fmla="*/ 393 w 501"/>
              <a:gd name="T79" fmla="*/ 410 h 657"/>
              <a:gd name="T80" fmla="*/ 411 w 501"/>
              <a:gd name="T81" fmla="*/ 394 h 657"/>
              <a:gd name="T82" fmla="*/ 394 w 501"/>
              <a:gd name="T83" fmla="*/ 481 h 657"/>
              <a:gd name="T84" fmla="*/ 252 w 501"/>
              <a:gd name="T85" fmla="*/ 634 h 657"/>
              <a:gd name="T86" fmla="*/ 109 w 501"/>
              <a:gd name="T87" fmla="*/ 484 h 657"/>
              <a:gd name="T88" fmla="*/ 92 w 501"/>
              <a:gd name="T89" fmla="*/ 410 h 657"/>
              <a:gd name="T90" fmla="*/ 67 w 501"/>
              <a:gd name="T91" fmla="*/ 385 h 657"/>
              <a:gd name="T92" fmla="*/ 44 w 501"/>
              <a:gd name="T93" fmla="*/ 420 h 657"/>
              <a:gd name="T94" fmla="*/ 67 w 501"/>
              <a:gd name="T95" fmla="*/ 38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1" h="657">
                <a:moveTo>
                  <a:pt x="50" y="343"/>
                </a:moveTo>
                <a:cubicBezTo>
                  <a:pt x="51" y="343"/>
                  <a:pt x="53" y="343"/>
                  <a:pt x="54" y="343"/>
                </a:cubicBezTo>
                <a:cubicBezTo>
                  <a:pt x="56" y="349"/>
                  <a:pt x="58" y="355"/>
                  <a:pt x="60" y="361"/>
                </a:cubicBezTo>
                <a:cubicBezTo>
                  <a:pt x="48" y="361"/>
                  <a:pt x="39" y="364"/>
                  <a:pt x="32" y="370"/>
                </a:cubicBezTo>
                <a:cubicBezTo>
                  <a:pt x="17" y="383"/>
                  <a:pt x="19" y="407"/>
                  <a:pt x="21" y="424"/>
                </a:cubicBezTo>
                <a:cubicBezTo>
                  <a:pt x="24" y="442"/>
                  <a:pt x="32" y="495"/>
                  <a:pt x="91" y="500"/>
                </a:cubicBezTo>
                <a:cubicBezTo>
                  <a:pt x="149" y="651"/>
                  <a:pt x="238" y="657"/>
                  <a:pt x="251" y="657"/>
                </a:cubicBezTo>
                <a:cubicBezTo>
                  <a:pt x="252" y="657"/>
                  <a:pt x="252" y="657"/>
                  <a:pt x="252" y="657"/>
                </a:cubicBezTo>
                <a:cubicBezTo>
                  <a:pt x="261" y="657"/>
                  <a:pt x="353" y="654"/>
                  <a:pt x="412" y="500"/>
                </a:cubicBezTo>
                <a:cubicBezTo>
                  <a:pt x="470" y="495"/>
                  <a:pt x="477" y="442"/>
                  <a:pt x="480" y="424"/>
                </a:cubicBezTo>
                <a:cubicBezTo>
                  <a:pt x="483" y="407"/>
                  <a:pt x="484" y="383"/>
                  <a:pt x="469" y="370"/>
                </a:cubicBezTo>
                <a:cubicBezTo>
                  <a:pt x="461" y="363"/>
                  <a:pt x="450" y="360"/>
                  <a:pt x="435" y="362"/>
                </a:cubicBezTo>
                <a:cubicBezTo>
                  <a:pt x="435" y="355"/>
                  <a:pt x="435" y="348"/>
                  <a:pt x="435" y="340"/>
                </a:cubicBezTo>
                <a:cubicBezTo>
                  <a:pt x="440" y="342"/>
                  <a:pt x="446" y="343"/>
                  <a:pt x="451" y="343"/>
                </a:cubicBezTo>
                <a:cubicBezTo>
                  <a:pt x="479" y="343"/>
                  <a:pt x="501" y="321"/>
                  <a:pt x="501" y="293"/>
                </a:cubicBezTo>
                <a:cubicBezTo>
                  <a:pt x="501" y="280"/>
                  <a:pt x="496" y="268"/>
                  <a:pt x="487" y="259"/>
                </a:cubicBezTo>
                <a:cubicBezTo>
                  <a:pt x="496" y="250"/>
                  <a:pt x="501" y="238"/>
                  <a:pt x="501" y="224"/>
                </a:cubicBezTo>
                <a:cubicBezTo>
                  <a:pt x="501" y="208"/>
                  <a:pt x="493" y="194"/>
                  <a:pt x="481" y="185"/>
                </a:cubicBezTo>
                <a:cubicBezTo>
                  <a:pt x="483" y="180"/>
                  <a:pt x="484" y="175"/>
                  <a:pt x="484" y="170"/>
                </a:cubicBezTo>
                <a:cubicBezTo>
                  <a:pt x="484" y="146"/>
                  <a:pt x="467" y="125"/>
                  <a:pt x="444" y="121"/>
                </a:cubicBezTo>
                <a:cubicBezTo>
                  <a:pt x="440" y="99"/>
                  <a:pt x="421" y="83"/>
                  <a:pt x="399" y="81"/>
                </a:cubicBezTo>
                <a:cubicBezTo>
                  <a:pt x="397" y="55"/>
                  <a:pt x="376" y="35"/>
                  <a:pt x="349" y="35"/>
                </a:cubicBezTo>
                <a:cubicBezTo>
                  <a:pt x="340" y="35"/>
                  <a:pt x="331" y="38"/>
                  <a:pt x="324" y="42"/>
                </a:cubicBezTo>
                <a:cubicBezTo>
                  <a:pt x="321" y="19"/>
                  <a:pt x="290" y="0"/>
                  <a:pt x="253" y="0"/>
                </a:cubicBezTo>
                <a:cubicBezTo>
                  <a:pt x="217" y="0"/>
                  <a:pt x="187" y="18"/>
                  <a:pt x="183" y="41"/>
                </a:cubicBezTo>
                <a:cubicBezTo>
                  <a:pt x="181" y="41"/>
                  <a:pt x="180" y="42"/>
                  <a:pt x="179" y="43"/>
                </a:cubicBezTo>
                <a:cubicBezTo>
                  <a:pt x="171" y="38"/>
                  <a:pt x="162" y="35"/>
                  <a:pt x="152" y="35"/>
                </a:cubicBezTo>
                <a:cubicBezTo>
                  <a:pt x="126" y="35"/>
                  <a:pt x="104" y="55"/>
                  <a:pt x="103" y="81"/>
                </a:cubicBezTo>
                <a:cubicBezTo>
                  <a:pt x="80" y="83"/>
                  <a:pt x="62" y="99"/>
                  <a:pt x="57" y="121"/>
                </a:cubicBezTo>
                <a:cubicBezTo>
                  <a:pt x="34" y="125"/>
                  <a:pt x="17" y="146"/>
                  <a:pt x="17" y="170"/>
                </a:cubicBezTo>
                <a:cubicBezTo>
                  <a:pt x="17" y="175"/>
                  <a:pt x="18" y="180"/>
                  <a:pt x="20" y="185"/>
                </a:cubicBezTo>
                <a:cubicBezTo>
                  <a:pt x="8" y="194"/>
                  <a:pt x="0" y="208"/>
                  <a:pt x="0" y="224"/>
                </a:cubicBezTo>
                <a:cubicBezTo>
                  <a:pt x="0" y="238"/>
                  <a:pt x="6" y="250"/>
                  <a:pt x="14" y="259"/>
                </a:cubicBezTo>
                <a:cubicBezTo>
                  <a:pt x="6" y="268"/>
                  <a:pt x="0" y="280"/>
                  <a:pt x="0" y="293"/>
                </a:cubicBezTo>
                <a:cubicBezTo>
                  <a:pt x="0" y="321"/>
                  <a:pt x="23" y="343"/>
                  <a:pt x="50" y="343"/>
                </a:cubicBezTo>
                <a:moveTo>
                  <a:pt x="435" y="385"/>
                </a:moveTo>
                <a:cubicBezTo>
                  <a:pt x="444" y="383"/>
                  <a:pt x="450" y="384"/>
                  <a:pt x="454" y="387"/>
                </a:cubicBezTo>
                <a:cubicBezTo>
                  <a:pt x="457" y="390"/>
                  <a:pt x="461" y="398"/>
                  <a:pt x="457" y="420"/>
                </a:cubicBezTo>
                <a:cubicBezTo>
                  <a:pt x="453" y="452"/>
                  <a:pt x="441" y="469"/>
                  <a:pt x="421" y="475"/>
                </a:cubicBezTo>
                <a:cubicBezTo>
                  <a:pt x="426" y="459"/>
                  <a:pt x="432" y="429"/>
                  <a:pt x="435" y="385"/>
                </a:cubicBezTo>
                <a:moveTo>
                  <a:pt x="93" y="318"/>
                </a:moveTo>
                <a:cubicBezTo>
                  <a:pt x="97" y="311"/>
                  <a:pt x="100" y="302"/>
                  <a:pt x="100" y="293"/>
                </a:cubicBezTo>
                <a:cubicBezTo>
                  <a:pt x="100" y="286"/>
                  <a:pt x="98" y="279"/>
                  <a:pt x="95" y="273"/>
                </a:cubicBezTo>
                <a:cubicBezTo>
                  <a:pt x="96" y="263"/>
                  <a:pt x="97" y="252"/>
                  <a:pt x="99" y="242"/>
                </a:cubicBezTo>
                <a:cubicBezTo>
                  <a:pt x="104" y="243"/>
                  <a:pt x="110" y="244"/>
                  <a:pt x="116" y="244"/>
                </a:cubicBezTo>
                <a:cubicBezTo>
                  <a:pt x="148" y="244"/>
                  <a:pt x="175" y="228"/>
                  <a:pt x="181" y="206"/>
                </a:cubicBezTo>
                <a:cubicBezTo>
                  <a:pt x="195" y="218"/>
                  <a:pt x="213" y="228"/>
                  <a:pt x="240" y="228"/>
                </a:cubicBezTo>
                <a:cubicBezTo>
                  <a:pt x="246" y="228"/>
                  <a:pt x="246" y="228"/>
                  <a:pt x="246" y="228"/>
                </a:cubicBezTo>
                <a:cubicBezTo>
                  <a:pt x="281" y="228"/>
                  <a:pt x="300" y="213"/>
                  <a:pt x="316" y="199"/>
                </a:cubicBezTo>
                <a:cubicBezTo>
                  <a:pt x="317" y="224"/>
                  <a:pt x="346" y="244"/>
                  <a:pt x="382" y="244"/>
                </a:cubicBezTo>
                <a:cubicBezTo>
                  <a:pt x="386" y="244"/>
                  <a:pt x="391" y="243"/>
                  <a:pt x="396" y="243"/>
                </a:cubicBezTo>
                <a:cubicBezTo>
                  <a:pt x="399" y="270"/>
                  <a:pt x="400" y="302"/>
                  <a:pt x="398" y="330"/>
                </a:cubicBezTo>
                <a:cubicBezTo>
                  <a:pt x="384" y="328"/>
                  <a:pt x="365" y="325"/>
                  <a:pt x="345" y="325"/>
                </a:cubicBezTo>
                <a:cubicBezTo>
                  <a:pt x="306" y="325"/>
                  <a:pt x="280" y="336"/>
                  <a:pt x="251" y="336"/>
                </a:cubicBezTo>
                <a:cubicBezTo>
                  <a:pt x="222" y="336"/>
                  <a:pt x="195" y="325"/>
                  <a:pt x="156" y="325"/>
                </a:cubicBezTo>
                <a:cubicBezTo>
                  <a:pt x="131" y="325"/>
                  <a:pt x="107" y="329"/>
                  <a:pt x="93" y="333"/>
                </a:cubicBezTo>
                <a:cubicBezTo>
                  <a:pt x="93" y="328"/>
                  <a:pt x="93" y="323"/>
                  <a:pt x="93" y="318"/>
                </a:cubicBezTo>
                <a:moveTo>
                  <a:pt x="385" y="361"/>
                </a:moveTo>
                <a:cubicBezTo>
                  <a:pt x="385" y="392"/>
                  <a:pt x="385" y="392"/>
                  <a:pt x="385" y="392"/>
                </a:cubicBezTo>
                <a:cubicBezTo>
                  <a:pt x="385" y="398"/>
                  <a:pt x="381" y="422"/>
                  <a:pt x="331" y="422"/>
                </a:cubicBezTo>
                <a:cubicBezTo>
                  <a:pt x="281" y="422"/>
                  <a:pt x="282" y="386"/>
                  <a:pt x="282" y="365"/>
                </a:cubicBezTo>
                <a:cubicBezTo>
                  <a:pt x="282" y="341"/>
                  <a:pt x="308" y="341"/>
                  <a:pt x="308" y="341"/>
                </a:cubicBezTo>
                <a:cubicBezTo>
                  <a:pt x="308" y="341"/>
                  <a:pt x="325" y="340"/>
                  <a:pt x="354" y="340"/>
                </a:cubicBezTo>
                <a:cubicBezTo>
                  <a:pt x="386" y="340"/>
                  <a:pt x="385" y="361"/>
                  <a:pt x="385" y="361"/>
                </a:cubicBezTo>
                <a:moveTo>
                  <a:pt x="147" y="340"/>
                </a:moveTo>
                <a:cubicBezTo>
                  <a:pt x="177" y="340"/>
                  <a:pt x="193" y="341"/>
                  <a:pt x="193" y="341"/>
                </a:cubicBezTo>
                <a:cubicBezTo>
                  <a:pt x="193" y="341"/>
                  <a:pt x="219" y="341"/>
                  <a:pt x="219" y="365"/>
                </a:cubicBezTo>
                <a:cubicBezTo>
                  <a:pt x="219" y="386"/>
                  <a:pt x="220" y="422"/>
                  <a:pt x="170" y="422"/>
                </a:cubicBezTo>
                <a:cubicBezTo>
                  <a:pt x="121" y="422"/>
                  <a:pt x="116" y="398"/>
                  <a:pt x="116" y="392"/>
                </a:cubicBezTo>
                <a:cubicBezTo>
                  <a:pt x="116" y="361"/>
                  <a:pt x="116" y="361"/>
                  <a:pt x="116" y="361"/>
                </a:cubicBezTo>
                <a:cubicBezTo>
                  <a:pt x="116" y="361"/>
                  <a:pt x="116" y="340"/>
                  <a:pt x="147" y="340"/>
                </a:cubicBezTo>
                <a:moveTo>
                  <a:pt x="94" y="406"/>
                </a:moveTo>
                <a:cubicBezTo>
                  <a:pt x="94" y="406"/>
                  <a:pt x="93" y="385"/>
                  <a:pt x="93" y="356"/>
                </a:cubicBezTo>
                <a:cubicBezTo>
                  <a:pt x="101" y="366"/>
                  <a:pt x="100" y="377"/>
                  <a:pt x="102" y="392"/>
                </a:cubicBezTo>
                <a:cubicBezTo>
                  <a:pt x="111" y="434"/>
                  <a:pt x="137" y="437"/>
                  <a:pt x="184" y="437"/>
                </a:cubicBezTo>
                <a:cubicBezTo>
                  <a:pt x="231" y="437"/>
                  <a:pt x="234" y="386"/>
                  <a:pt x="236" y="371"/>
                </a:cubicBezTo>
                <a:cubicBezTo>
                  <a:pt x="237" y="356"/>
                  <a:pt x="251" y="355"/>
                  <a:pt x="251" y="355"/>
                </a:cubicBezTo>
                <a:cubicBezTo>
                  <a:pt x="251" y="355"/>
                  <a:pt x="264" y="356"/>
                  <a:pt x="266" y="371"/>
                </a:cubicBezTo>
                <a:cubicBezTo>
                  <a:pt x="267" y="386"/>
                  <a:pt x="270" y="437"/>
                  <a:pt x="317" y="437"/>
                </a:cubicBezTo>
                <a:cubicBezTo>
                  <a:pt x="356" y="437"/>
                  <a:pt x="380" y="435"/>
                  <a:pt x="393" y="410"/>
                </a:cubicBezTo>
                <a:cubicBezTo>
                  <a:pt x="395" y="410"/>
                  <a:pt x="398" y="408"/>
                  <a:pt x="405" y="402"/>
                </a:cubicBezTo>
                <a:cubicBezTo>
                  <a:pt x="407" y="400"/>
                  <a:pt x="409" y="398"/>
                  <a:pt x="411" y="394"/>
                </a:cubicBezTo>
                <a:cubicBezTo>
                  <a:pt x="407" y="452"/>
                  <a:pt x="395" y="480"/>
                  <a:pt x="394" y="480"/>
                </a:cubicBezTo>
                <a:cubicBezTo>
                  <a:pt x="394" y="481"/>
                  <a:pt x="394" y="481"/>
                  <a:pt x="394" y="481"/>
                </a:cubicBezTo>
                <a:cubicBezTo>
                  <a:pt x="340" y="634"/>
                  <a:pt x="256" y="634"/>
                  <a:pt x="253" y="634"/>
                </a:cubicBezTo>
                <a:cubicBezTo>
                  <a:pt x="252" y="634"/>
                  <a:pt x="252" y="634"/>
                  <a:pt x="252" y="634"/>
                </a:cubicBezTo>
                <a:cubicBezTo>
                  <a:pt x="252" y="634"/>
                  <a:pt x="252" y="634"/>
                  <a:pt x="252" y="634"/>
                </a:cubicBezTo>
                <a:cubicBezTo>
                  <a:pt x="251" y="634"/>
                  <a:pt x="166" y="637"/>
                  <a:pt x="109" y="484"/>
                </a:cubicBezTo>
                <a:cubicBezTo>
                  <a:pt x="109" y="483"/>
                  <a:pt x="109" y="483"/>
                  <a:pt x="109" y="483"/>
                </a:cubicBezTo>
                <a:cubicBezTo>
                  <a:pt x="108" y="482"/>
                  <a:pt x="98" y="459"/>
                  <a:pt x="92" y="410"/>
                </a:cubicBezTo>
                <a:cubicBezTo>
                  <a:pt x="96" y="411"/>
                  <a:pt x="94" y="406"/>
                  <a:pt x="94" y="406"/>
                </a:cubicBezTo>
                <a:moveTo>
                  <a:pt x="67" y="385"/>
                </a:moveTo>
                <a:cubicBezTo>
                  <a:pt x="69" y="428"/>
                  <a:pt x="76" y="458"/>
                  <a:pt x="81" y="475"/>
                </a:cubicBezTo>
                <a:cubicBezTo>
                  <a:pt x="60" y="469"/>
                  <a:pt x="49" y="452"/>
                  <a:pt x="44" y="420"/>
                </a:cubicBezTo>
                <a:cubicBezTo>
                  <a:pt x="41" y="398"/>
                  <a:pt x="44" y="390"/>
                  <a:pt x="48" y="387"/>
                </a:cubicBezTo>
                <a:cubicBezTo>
                  <a:pt x="51" y="384"/>
                  <a:pt x="58" y="383"/>
                  <a:pt x="67" y="385"/>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00"/>
          <p:cNvSpPr>
            <a:spLocks noEditPoints="1"/>
          </p:cNvSpPr>
          <p:nvPr/>
        </p:nvSpPr>
        <p:spPr bwMode="auto">
          <a:xfrm>
            <a:off x="3682987" y="3401603"/>
            <a:ext cx="341313" cy="128588"/>
          </a:xfrm>
          <a:custGeom>
            <a:avLst/>
            <a:gdLst>
              <a:gd name="T0" fmla="*/ 800 w 864"/>
              <a:gd name="T1" fmla="*/ 86 h 323"/>
              <a:gd name="T2" fmla="*/ 656 w 864"/>
              <a:gd name="T3" fmla="*/ 34 h 323"/>
              <a:gd name="T4" fmla="*/ 641 w 864"/>
              <a:gd name="T5" fmla="*/ 151 h 323"/>
              <a:gd name="T6" fmla="*/ 645 w 864"/>
              <a:gd name="T7" fmla="*/ 162 h 323"/>
              <a:gd name="T8" fmla="*/ 596 w 864"/>
              <a:gd name="T9" fmla="*/ 261 h 323"/>
              <a:gd name="T10" fmla="*/ 555 w 864"/>
              <a:gd name="T11" fmla="*/ 97 h 323"/>
              <a:gd name="T12" fmla="*/ 623 w 864"/>
              <a:gd name="T13" fmla="*/ 121 h 323"/>
              <a:gd name="T14" fmla="*/ 627 w 864"/>
              <a:gd name="T15" fmla="*/ 23 h 323"/>
              <a:gd name="T16" fmla="*/ 565 w 864"/>
              <a:gd name="T17" fmla="*/ 0 h 323"/>
              <a:gd name="T18" fmla="*/ 566 w 864"/>
              <a:gd name="T19" fmla="*/ 2 h 323"/>
              <a:gd name="T20" fmla="*/ 432 w 864"/>
              <a:gd name="T21" fmla="*/ 72 h 323"/>
              <a:gd name="T22" fmla="*/ 298 w 864"/>
              <a:gd name="T23" fmla="*/ 2 h 323"/>
              <a:gd name="T24" fmla="*/ 298 w 864"/>
              <a:gd name="T25" fmla="*/ 0 h 323"/>
              <a:gd name="T26" fmla="*/ 237 w 864"/>
              <a:gd name="T27" fmla="*/ 23 h 323"/>
              <a:gd name="T28" fmla="*/ 240 w 864"/>
              <a:gd name="T29" fmla="*/ 121 h 323"/>
              <a:gd name="T30" fmla="*/ 308 w 864"/>
              <a:gd name="T31" fmla="*/ 97 h 323"/>
              <a:gd name="T32" fmla="*/ 267 w 864"/>
              <a:gd name="T33" fmla="*/ 261 h 323"/>
              <a:gd name="T34" fmla="*/ 219 w 864"/>
              <a:gd name="T35" fmla="*/ 162 h 323"/>
              <a:gd name="T36" fmla="*/ 222 w 864"/>
              <a:gd name="T37" fmla="*/ 151 h 323"/>
              <a:gd name="T38" fmla="*/ 207 w 864"/>
              <a:gd name="T39" fmla="*/ 33 h 323"/>
              <a:gd name="T40" fmla="*/ 63 w 864"/>
              <a:gd name="T41" fmla="*/ 86 h 323"/>
              <a:gd name="T42" fmla="*/ 0 w 864"/>
              <a:gd name="T43" fmla="*/ 323 h 323"/>
              <a:gd name="T44" fmla="*/ 864 w 864"/>
              <a:gd name="T45" fmla="*/ 323 h 323"/>
              <a:gd name="T46" fmla="*/ 800 w 864"/>
              <a:gd name="T47" fmla="*/ 86 h 323"/>
              <a:gd name="T48" fmla="*/ 316 w 864"/>
              <a:gd name="T49" fmla="*/ 292 h 323"/>
              <a:gd name="T50" fmla="*/ 278 w 864"/>
              <a:gd name="T51" fmla="*/ 283 h 323"/>
              <a:gd name="T52" fmla="*/ 326 w 864"/>
              <a:gd name="T53" fmla="*/ 90 h 323"/>
              <a:gd name="T54" fmla="*/ 364 w 864"/>
              <a:gd name="T55" fmla="*/ 99 h 323"/>
              <a:gd name="T56" fmla="*/ 316 w 864"/>
              <a:gd name="T57" fmla="*/ 292 h 323"/>
              <a:gd name="T58" fmla="*/ 548 w 864"/>
              <a:gd name="T59" fmla="*/ 292 h 323"/>
              <a:gd name="T60" fmla="*/ 500 w 864"/>
              <a:gd name="T61" fmla="*/ 99 h 323"/>
              <a:gd name="T62" fmla="*/ 537 w 864"/>
              <a:gd name="T63" fmla="*/ 90 h 323"/>
              <a:gd name="T64" fmla="*/ 585 w 864"/>
              <a:gd name="T65" fmla="*/ 283 h 323"/>
              <a:gd name="T66" fmla="*/ 548 w 864"/>
              <a:gd name="T67" fmla="*/ 2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4" h="323">
                <a:moveTo>
                  <a:pt x="800" y="86"/>
                </a:moveTo>
                <a:cubicBezTo>
                  <a:pt x="656" y="34"/>
                  <a:pt x="656" y="34"/>
                  <a:pt x="656" y="34"/>
                </a:cubicBezTo>
                <a:cubicBezTo>
                  <a:pt x="662" y="73"/>
                  <a:pt x="657" y="114"/>
                  <a:pt x="641" y="151"/>
                </a:cubicBezTo>
                <a:cubicBezTo>
                  <a:pt x="643" y="155"/>
                  <a:pt x="644" y="158"/>
                  <a:pt x="645" y="162"/>
                </a:cubicBezTo>
                <a:cubicBezTo>
                  <a:pt x="656" y="207"/>
                  <a:pt x="634" y="252"/>
                  <a:pt x="596" y="261"/>
                </a:cubicBezTo>
                <a:cubicBezTo>
                  <a:pt x="555" y="97"/>
                  <a:pt x="555" y="97"/>
                  <a:pt x="555" y="97"/>
                </a:cubicBezTo>
                <a:cubicBezTo>
                  <a:pt x="580" y="91"/>
                  <a:pt x="605" y="101"/>
                  <a:pt x="623" y="121"/>
                </a:cubicBezTo>
                <a:cubicBezTo>
                  <a:pt x="633" y="89"/>
                  <a:pt x="634" y="56"/>
                  <a:pt x="627" y="23"/>
                </a:cubicBezTo>
                <a:cubicBezTo>
                  <a:pt x="565" y="0"/>
                  <a:pt x="565" y="0"/>
                  <a:pt x="565" y="0"/>
                </a:cubicBezTo>
                <a:cubicBezTo>
                  <a:pt x="565" y="1"/>
                  <a:pt x="566" y="1"/>
                  <a:pt x="566" y="2"/>
                </a:cubicBezTo>
                <a:cubicBezTo>
                  <a:pt x="566" y="40"/>
                  <a:pt x="506" y="72"/>
                  <a:pt x="432" y="72"/>
                </a:cubicBezTo>
                <a:cubicBezTo>
                  <a:pt x="358" y="72"/>
                  <a:pt x="298" y="40"/>
                  <a:pt x="298" y="2"/>
                </a:cubicBezTo>
                <a:cubicBezTo>
                  <a:pt x="298" y="1"/>
                  <a:pt x="298" y="1"/>
                  <a:pt x="298" y="0"/>
                </a:cubicBezTo>
                <a:cubicBezTo>
                  <a:pt x="237" y="23"/>
                  <a:pt x="237" y="23"/>
                  <a:pt x="237" y="23"/>
                </a:cubicBezTo>
                <a:cubicBezTo>
                  <a:pt x="229" y="56"/>
                  <a:pt x="231" y="89"/>
                  <a:pt x="240" y="121"/>
                </a:cubicBezTo>
                <a:cubicBezTo>
                  <a:pt x="258" y="101"/>
                  <a:pt x="284" y="91"/>
                  <a:pt x="308" y="97"/>
                </a:cubicBezTo>
                <a:cubicBezTo>
                  <a:pt x="267" y="261"/>
                  <a:pt x="267" y="261"/>
                  <a:pt x="267" y="261"/>
                </a:cubicBezTo>
                <a:cubicBezTo>
                  <a:pt x="229" y="252"/>
                  <a:pt x="207" y="207"/>
                  <a:pt x="219" y="162"/>
                </a:cubicBezTo>
                <a:cubicBezTo>
                  <a:pt x="220" y="158"/>
                  <a:pt x="221" y="155"/>
                  <a:pt x="222" y="151"/>
                </a:cubicBezTo>
                <a:cubicBezTo>
                  <a:pt x="207" y="114"/>
                  <a:pt x="201" y="73"/>
                  <a:pt x="207" y="33"/>
                </a:cubicBezTo>
                <a:cubicBezTo>
                  <a:pt x="63" y="86"/>
                  <a:pt x="63" y="86"/>
                  <a:pt x="63" y="86"/>
                </a:cubicBezTo>
                <a:cubicBezTo>
                  <a:pt x="0" y="323"/>
                  <a:pt x="0" y="323"/>
                  <a:pt x="0" y="323"/>
                </a:cubicBezTo>
                <a:cubicBezTo>
                  <a:pt x="864" y="323"/>
                  <a:pt x="864" y="323"/>
                  <a:pt x="864" y="323"/>
                </a:cubicBezTo>
                <a:cubicBezTo>
                  <a:pt x="800" y="86"/>
                  <a:pt x="800" y="86"/>
                  <a:pt x="800" y="86"/>
                </a:cubicBezTo>
                <a:moveTo>
                  <a:pt x="316" y="292"/>
                </a:moveTo>
                <a:cubicBezTo>
                  <a:pt x="278" y="283"/>
                  <a:pt x="278" y="283"/>
                  <a:pt x="278" y="283"/>
                </a:cubicBezTo>
                <a:cubicBezTo>
                  <a:pt x="326" y="90"/>
                  <a:pt x="326" y="90"/>
                  <a:pt x="326" y="90"/>
                </a:cubicBezTo>
                <a:cubicBezTo>
                  <a:pt x="364" y="99"/>
                  <a:pt x="364" y="99"/>
                  <a:pt x="364" y="99"/>
                </a:cubicBezTo>
                <a:cubicBezTo>
                  <a:pt x="316" y="292"/>
                  <a:pt x="316" y="292"/>
                  <a:pt x="316" y="292"/>
                </a:cubicBezTo>
                <a:moveTo>
                  <a:pt x="548" y="292"/>
                </a:moveTo>
                <a:cubicBezTo>
                  <a:pt x="500" y="99"/>
                  <a:pt x="500" y="99"/>
                  <a:pt x="500" y="99"/>
                </a:cubicBezTo>
                <a:cubicBezTo>
                  <a:pt x="537" y="90"/>
                  <a:pt x="537" y="90"/>
                  <a:pt x="537" y="90"/>
                </a:cubicBezTo>
                <a:cubicBezTo>
                  <a:pt x="585" y="283"/>
                  <a:pt x="585" y="283"/>
                  <a:pt x="585" y="283"/>
                </a:cubicBezTo>
                <a:cubicBezTo>
                  <a:pt x="548" y="292"/>
                  <a:pt x="548" y="292"/>
                  <a:pt x="548" y="292"/>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01"/>
          <p:cNvSpPr>
            <a:spLocks/>
          </p:cNvSpPr>
          <p:nvPr/>
        </p:nvSpPr>
        <p:spPr bwMode="auto">
          <a:xfrm>
            <a:off x="3935400" y="3300003"/>
            <a:ext cx="0" cy="3175"/>
          </a:xfrm>
          <a:custGeom>
            <a:avLst/>
            <a:gdLst>
              <a:gd name="T0" fmla="*/ 0 w 1"/>
              <a:gd name="T1" fmla="*/ 0 h 8"/>
              <a:gd name="T2" fmla="*/ 1 w 1"/>
              <a:gd name="T3" fmla="*/ 8 h 8"/>
              <a:gd name="T4" fmla="*/ 0 w 1"/>
              <a:gd name="T5" fmla="*/ 0 h 8"/>
              <a:gd name="T6" fmla="*/ 0 w 1"/>
              <a:gd name="T7" fmla="*/ 0 h 8"/>
            </a:gdLst>
            <a:ahLst/>
            <a:cxnLst>
              <a:cxn ang="0">
                <a:pos x="T0" y="T1"/>
              </a:cxn>
              <a:cxn ang="0">
                <a:pos x="T2" y="T3"/>
              </a:cxn>
              <a:cxn ang="0">
                <a:pos x="T4" y="T5"/>
              </a:cxn>
              <a:cxn ang="0">
                <a:pos x="T6" y="T7"/>
              </a:cxn>
            </a:cxnLst>
            <a:rect l="0" t="0" r="r" b="b"/>
            <a:pathLst>
              <a:path w="1" h="8">
                <a:moveTo>
                  <a:pt x="0" y="0"/>
                </a:moveTo>
                <a:cubicBezTo>
                  <a:pt x="0" y="2"/>
                  <a:pt x="1" y="5"/>
                  <a:pt x="1" y="8"/>
                </a:cubicBezTo>
                <a:cubicBezTo>
                  <a:pt x="1" y="5"/>
                  <a:pt x="0" y="2"/>
                  <a:pt x="0" y="0"/>
                </a:cubicBezTo>
                <a:cubicBezTo>
                  <a:pt x="0" y="0"/>
                  <a:pt x="0"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302"/>
          <p:cNvSpPr>
            <a:spLocks/>
          </p:cNvSpPr>
          <p:nvPr/>
        </p:nvSpPr>
        <p:spPr bwMode="auto">
          <a:xfrm>
            <a:off x="3921112" y="3295240"/>
            <a:ext cx="14288" cy="34925"/>
          </a:xfrm>
          <a:custGeom>
            <a:avLst/>
            <a:gdLst>
              <a:gd name="T0" fmla="*/ 22 w 38"/>
              <a:gd name="T1" fmla="*/ 0 h 91"/>
              <a:gd name="T2" fmla="*/ 14 w 38"/>
              <a:gd name="T3" fmla="*/ 1 h 91"/>
              <a:gd name="T4" fmla="*/ 0 w 38"/>
              <a:gd name="T5" fmla="*/ 91 h 91"/>
              <a:gd name="T6" fmla="*/ 36 w 38"/>
              <a:gd name="T7" fmla="*/ 36 h 91"/>
              <a:gd name="T8" fmla="*/ 38 w 38"/>
              <a:gd name="T9" fmla="*/ 21 h 91"/>
              <a:gd name="T10" fmla="*/ 37 w 38"/>
              <a:gd name="T11" fmla="*/ 13 h 91"/>
              <a:gd name="T12" fmla="*/ 33 w 38"/>
              <a:gd name="T13" fmla="*/ 3 h 91"/>
              <a:gd name="T14" fmla="*/ 22 w 38"/>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91">
                <a:moveTo>
                  <a:pt x="22" y="0"/>
                </a:moveTo>
                <a:cubicBezTo>
                  <a:pt x="19" y="0"/>
                  <a:pt x="17" y="1"/>
                  <a:pt x="14" y="1"/>
                </a:cubicBezTo>
                <a:cubicBezTo>
                  <a:pt x="11" y="45"/>
                  <a:pt x="5" y="75"/>
                  <a:pt x="0" y="91"/>
                </a:cubicBezTo>
                <a:cubicBezTo>
                  <a:pt x="20" y="85"/>
                  <a:pt x="32" y="68"/>
                  <a:pt x="36" y="36"/>
                </a:cubicBezTo>
                <a:cubicBezTo>
                  <a:pt x="37" y="30"/>
                  <a:pt x="38" y="25"/>
                  <a:pt x="38" y="21"/>
                </a:cubicBezTo>
                <a:cubicBezTo>
                  <a:pt x="38" y="18"/>
                  <a:pt x="37" y="15"/>
                  <a:pt x="37" y="13"/>
                </a:cubicBezTo>
                <a:cubicBezTo>
                  <a:pt x="36" y="8"/>
                  <a:pt x="34" y="5"/>
                  <a:pt x="33" y="3"/>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303"/>
          <p:cNvSpPr>
            <a:spLocks/>
          </p:cNvSpPr>
          <p:nvPr/>
        </p:nvSpPr>
        <p:spPr bwMode="auto">
          <a:xfrm>
            <a:off x="3921112" y="3300003"/>
            <a:ext cx="14288" cy="30163"/>
          </a:xfrm>
          <a:custGeom>
            <a:avLst/>
            <a:gdLst>
              <a:gd name="T0" fmla="*/ 37 w 38"/>
              <a:gd name="T1" fmla="*/ 0 h 78"/>
              <a:gd name="T2" fmla="*/ 38 w 38"/>
              <a:gd name="T3" fmla="*/ 8 h 78"/>
              <a:gd name="T4" fmla="*/ 36 w 38"/>
              <a:gd name="T5" fmla="*/ 23 h 78"/>
              <a:gd name="T6" fmla="*/ 0 w 38"/>
              <a:gd name="T7" fmla="*/ 78 h 78"/>
              <a:gd name="T8" fmla="*/ 0 w 38"/>
              <a:gd name="T9" fmla="*/ 78 h 78"/>
              <a:gd name="T10" fmla="*/ 36 w 38"/>
              <a:gd name="T11" fmla="*/ 23 h 78"/>
              <a:gd name="T12" fmla="*/ 37 w 38"/>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38" h="78">
                <a:moveTo>
                  <a:pt x="37" y="0"/>
                </a:moveTo>
                <a:cubicBezTo>
                  <a:pt x="37" y="2"/>
                  <a:pt x="38" y="5"/>
                  <a:pt x="38" y="8"/>
                </a:cubicBezTo>
                <a:cubicBezTo>
                  <a:pt x="38" y="12"/>
                  <a:pt x="37" y="17"/>
                  <a:pt x="36" y="23"/>
                </a:cubicBezTo>
                <a:cubicBezTo>
                  <a:pt x="32" y="55"/>
                  <a:pt x="20" y="72"/>
                  <a:pt x="0" y="78"/>
                </a:cubicBezTo>
                <a:cubicBezTo>
                  <a:pt x="0" y="78"/>
                  <a:pt x="0" y="78"/>
                  <a:pt x="0" y="78"/>
                </a:cubicBezTo>
                <a:cubicBezTo>
                  <a:pt x="20" y="72"/>
                  <a:pt x="32" y="55"/>
                  <a:pt x="36" y="23"/>
                </a:cubicBezTo>
                <a:cubicBezTo>
                  <a:pt x="38" y="13"/>
                  <a:pt x="38" y="5"/>
                  <a:pt x="37"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304"/>
          <p:cNvSpPr>
            <a:spLocks noEditPoints="1"/>
          </p:cNvSpPr>
          <p:nvPr/>
        </p:nvSpPr>
        <p:spPr bwMode="auto">
          <a:xfrm>
            <a:off x="3902062" y="3411128"/>
            <a:ext cx="41275" cy="57150"/>
          </a:xfrm>
          <a:custGeom>
            <a:avLst/>
            <a:gdLst>
              <a:gd name="T0" fmla="*/ 86 w 104"/>
              <a:gd name="T1" fmla="*/ 128 h 147"/>
              <a:gd name="T2" fmla="*/ 86 w 104"/>
              <a:gd name="T3" fmla="*/ 128 h 147"/>
              <a:gd name="T4" fmla="*/ 90 w 104"/>
              <a:gd name="T5" fmla="*/ 139 h 147"/>
              <a:gd name="T6" fmla="*/ 92 w 104"/>
              <a:gd name="T7" fmla="*/ 147 h 147"/>
              <a:gd name="T8" fmla="*/ 91 w 104"/>
              <a:gd name="T9" fmla="*/ 146 h 147"/>
              <a:gd name="T10" fmla="*/ 90 w 104"/>
              <a:gd name="T11" fmla="*/ 139 h 147"/>
              <a:gd name="T12" fmla="*/ 86 w 104"/>
              <a:gd name="T13" fmla="*/ 128 h 147"/>
              <a:gd name="T14" fmla="*/ 77 w 104"/>
              <a:gd name="T15" fmla="*/ 42 h 147"/>
              <a:gd name="T16" fmla="*/ 68 w 104"/>
              <a:gd name="T17" fmla="*/ 98 h 147"/>
              <a:gd name="T18" fmla="*/ 15 w 104"/>
              <a:gd name="T19" fmla="*/ 73 h 147"/>
              <a:gd name="T20" fmla="*/ 0 w 104"/>
              <a:gd name="T21" fmla="*/ 75 h 147"/>
              <a:gd name="T22" fmla="*/ 0 w 104"/>
              <a:gd name="T23" fmla="*/ 75 h 147"/>
              <a:gd name="T24" fmla="*/ 15 w 104"/>
              <a:gd name="T25" fmla="*/ 73 h 147"/>
              <a:gd name="T26" fmla="*/ 68 w 104"/>
              <a:gd name="T27" fmla="*/ 98 h 147"/>
              <a:gd name="T28" fmla="*/ 77 w 104"/>
              <a:gd name="T29" fmla="*/ 42 h 147"/>
              <a:gd name="T30" fmla="*/ 72 w 104"/>
              <a:gd name="T31" fmla="*/ 0 h 147"/>
              <a:gd name="T32" fmla="*/ 72 w 104"/>
              <a:gd name="T33" fmla="*/ 0 h 147"/>
              <a:gd name="T34" fmla="*/ 101 w 104"/>
              <a:gd name="T35" fmla="*/ 11 h 147"/>
              <a:gd name="T36" fmla="*/ 104 w 104"/>
              <a:gd name="T37" fmla="*/ 42 h 147"/>
              <a:gd name="T38" fmla="*/ 101 w 104"/>
              <a:gd name="T39" fmla="*/ 11 h 147"/>
              <a:gd name="T40" fmla="*/ 72 w 104"/>
              <a:gd name="T4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47">
                <a:moveTo>
                  <a:pt x="86" y="128"/>
                </a:moveTo>
                <a:cubicBezTo>
                  <a:pt x="86" y="128"/>
                  <a:pt x="86" y="128"/>
                  <a:pt x="86" y="128"/>
                </a:cubicBezTo>
                <a:cubicBezTo>
                  <a:pt x="88" y="132"/>
                  <a:pt x="89" y="135"/>
                  <a:pt x="90" y="139"/>
                </a:cubicBezTo>
                <a:cubicBezTo>
                  <a:pt x="91" y="142"/>
                  <a:pt x="91" y="145"/>
                  <a:pt x="92" y="147"/>
                </a:cubicBezTo>
                <a:cubicBezTo>
                  <a:pt x="91" y="147"/>
                  <a:pt x="91" y="146"/>
                  <a:pt x="91" y="146"/>
                </a:cubicBezTo>
                <a:cubicBezTo>
                  <a:pt x="91" y="144"/>
                  <a:pt x="90" y="141"/>
                  <a:pt x="90" y="139"/>
                </a:cubicBezTo>
                <a:cubicBezTo>
                  <a:pt x="89" y="135"/>
                  <a:pt x="88" y="132"/>
                  <a:pt x="86" y="128"/>
                </a:cubicBezTo>
                <a:moveTo>
                  <a:pt x="77" y="42"/>
                </a:moveTo>
                <a:cubicBezTo>
                  <a:pt x="77" y="61"/>
                  <a:pt x="74" y="80"/>
                  <a:pt x="68" y="98"/>
                </a:cubicBezTo>
                <a:cubicBezTo>
                  <a:pt x="54" y="82"/>
                  <a:pt x="35" y="73"/>
                  <a:pt x="15" y="73"/>
                </a:cubicBezTo>
                <a:cubicBezTo>
                  <a:pt x="10" y="73"/>
                  <a:pt x="5" y="73"/>
                  <a:pt x="0" y="75"/>
                </a:cubicBezTo>
                <a:cubicBezTo>
                  <a:pt x="0" y="75"/>
                  <a:pt x="0" y="75"/>
                  <a:pt x="0" y="75"/>
                </a:cubicBezTo>
                <a:cubicBezTo>
                  <a:pt x="5" y="73"/>
                  <a:pt x="10" y="73"/>
                  <a:pt x="15" y="73"/>
                </a:cubicBezTo>
                <a:cubicBezTo>
                  <a:pt x="35" y="73"/>
                  <a:pt x="54" y="82"/>
                  <a:pt x="68" y="98"/>
                </a:cubicBezTo>
                <a:cubicBezTo>
                  <a:pt x="74" y="80"/>
                  <a:pt x="77" y="61"/>
                  <a:pt x="77" y="42"/>
                </a:cubicBezTo>
                <a:moveTo>
                  <a:pt x="72" y="0"/>
                </a:moveTo>
                <a:cubicBezTo>
                  <a:pt x="72" y="0"/>
                  <a:pt x="72" y="0"/>
                  <a:pt x="72" y="0"/>
                </a:cubicBezTo>
                <a:cubicBezTo>
                  <a:pt x="101" y="11"/>
                  <a:pt x="101" y="11"/>
                  <a:pt x="101" y="11"/>
                </a:cubicBezTo>
                <a:cubicBezTo>
                  <a:pt x="103" y="21"/>
                  <a:pt x="103" y="31"/>
                  <a:pt x="104" y="42"/>
                </a:cubicBezTo>
                <a:cubicBezTo>
                  <a:pt x="103" y="31"/>
                  <a:pt x="103" y="21"/>
                  <a:pt x="101" y="11"/>
                </a:cubicBezTo>
                <a:cubicBezTo>
                  <a:pt x="72" y="0"/>
                  <a:pt x="7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05"/>
          <p:cNvSpPr>
            <a:spLocks/>
          </p:cNvSpPr>
          <p:nvPr/>
        </p:nvSpPr>
        <p:spPr bwMode="auto">
          <a:xfrm>
            <a:off x="3902062" y="3411128"/>
            <a:ext cx="41275" cy="93663"/>
          </a:xfrm>
          <a:custGeom>
            <a:avLst/>
            <a:gdLst>
              <a:gd name="T0" fmla="*/ 72 w 104"/>
              <a:gd name="T1" fmla="*/ 0 h 238"/>
              <a:gd name="T2" fmla="*/ 77 w 104"/>
              <a:gd name="T3" fmla="*/ 42 h 238"/>
              <a:gd name="T4" fmla="*/ 68 w 104"/>
              <a:gd name="T5" fmla="*/ 98 h 238"/>
              <a:gd name="T6" fmla="*/ 15 w 104"/>
              <a:gd name="T7" fmla="*/ 73 h 238"/>
              <a:gd name="T8" fmla="*/ 0 w 104"/>
              <a:gd name="T9" fmla="*/ 75 h 238"/>
              <a:gd name="T10" fmla="*/ 41 w 104"/>
              <a:gd name="T11" fmla="*/ 238 h 238"/>
              <a:gd name="T12" fmla="*/ 92 w 104"/>
              <a:gd name="T13" fmla="*/ 147 h 238"/>
              <a:gd name="T14" fmla="*/ 90 w 104"/>
              <a:gd name="T15" fmla="*/ 139 h 238"/>
              <a:gd name="T16" fmla="*/ 86 w 104"/>
              <a:gd name="T17" fmla="*/ 128 h 238"/>
              <a:gd name="T18" fmla="*/ 86 w 104"/>
              <a:gd name="T19" fmla="*/ 128 h 238"/>
              <a:gd name="T20" fmla="*/ 86 w 104"/>
              <a:gd name="T21" fmla="*/ 128 h 238"/>
              <a:gd name="T22" fmla="*/ 86 w 104"/>
              <a:gd name="T23" fmla="*/ 128 h 238"/>
              <a:gd name="T24" fmla="*/ 86 w 104"/>
              <a:gd name="T25" fmla="*/ 128 h 238"/>
              <a:gd name="T26" fmla="*/ 97 w 104"/>
              <a:gd name="T27" fmla="*/ 96 h 238"/>
              <a:gd name="T28" fmla="*/ 104 w 104"/>
              <a:gd name="T29" fmla="*/ 42 h 238"/>
              <a:gd name="T30" fmla="*/ 101 w 104"/>
              <a:gd name="T31" fmla="*/ 11 h 238"/>
              <a:gd name="T32" fmla="*/ 72 w 104"/>
              <a:gd name="T3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238">
                <a:moveTo>
                  <a:pt x="72" y="0"/>
                </a:moveTo>
                <a:cubicBezTo>
                  <a:pt x="75" y="14"/>
                  <a:pt x="77" y="28"/>
                  <a:pt x="77" y="42"/>
                </a:cubicBezTo>
                <a:cubicBezTo>
                  <a:pt x="77" y="61"/>
                  <a:pt x="74" y="80"/>
                  <a:pt x="68" y="98"/>
                </a:cubicBezTo>
                <a:cubicBezTo>
                  <a:pt x="54" y="82"/>
                  <a:pt x="35" y="73"/>
                  <a:pt x="15" y="73"/>
                </a:cubicBezTo>
                <a:cubicBezTo>
                  <a:pt x="10" y="73"/>
                  <a:pt x="5" y="73"/>
                  <a:pt x="0" y="75"/>
                </a:cubicBezTo>
                <a:cubicBezTo>
                  <a:pt x="41" y="238"/>
                  <a:pt x="41" y="238"/>
                  <a:pt x="41" y="238"/>
                </a:cubicBezTo>
                <a:cubicBezTo>
                  <a:pt x="77" y="229"/>
                  <a:pt x="99" y="190"/>
                  <a:pt x="92" y="147"/>
                </a:cubicBezTo>
                <a:cubicBezTo>
                  <a:pt x="91" y="145"/>
                  <a:pt x="91" y="142"/>
                  <a:pt x="90" y="139"/>
                </a:cubicBezTo>
                <a:cubicBezTo>
                  <a:pt x="89" y="135"/>
                  <a:pt x="88" y="132"/>
                  <a:pt x="86" y="128"/>
                </a:cubicBezTo>
                <a:cubicBezTo>
                  <a:pt x="86" y="128"/>
                  <a:pt x="86" y="128"/>
                  <a:pt x="86" y="128"/>
                </a:cubicBezTo>
                <a:cubicBezTo>
                  <a:pt x="86" y="128"/>
                  <a:pt x="86" y="128"/>
                  <a:pt x="86" y="128"/>
                </a:cubicBezTo>
                <a:cubicBezTo>
                  <a:pt x="86" y="128"/>
                  <a:pt x="86" y="128"/>
                  <a:pt x="86" y="128"/>
                </a:cubicBezTo>
                <a:cubicBezTo>
                  <a:pt x="86" y="128"/>
                  <a:pt x="86" y="128"/>
                  <a:pt x="86" y="128"/>
                </a:cubicBezTo>
                <a:cubicBezTo>
                  <a:pt x="91" y="117"/>
                  <a:pt x="94" y="107"/>
                  <a:pt x="97" y="96"/>
                </a:cubicBezTo>
                <a:cubicBezTo>
                  <a:pt x="101" y="78"/>
                  <a:pt x="104" y="60"/>
                  <a:pt x="104" y="42"/>
                </a:cubicBezTo>
                <a:cubicBezTo>
                  <a:pt x="103" y="31"/>
                  <a:pt x="103" y="21"/>
                  <a:pt x="101" y="11"/>
                </a:cubicBezTo>
                <a:cubicBezTo>
                  <a:pt x="72" y="0"/>
                  <a:pt x="7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06"/>
          <p:cNvSpPr>
            <a:spLocks noEditPoints="1"/>
          </p:cNvSpPr>
          <p:nvPr/>
        </p:nvSpPr>
        <p:spPr bwMode="auto">
          <a:xfrm>
            <a:off x="3902062" y="3441290"/>
            <a:ext cx="39688" cy="63500"/>
          </a:xfrm>
          <a:custGeom>
            <a:avLst/>
            <a:gdLst>
              <a:gd name="T0" fmla="*/ 97 w 99"/>
              <a:gd name="T1" fmla="*/ 21 h 163"/>
              <a:gd name="T2" fmla="*/ 86 w 99"/>
              <a:gd name="T3" fmla="*/ 53 h 163"/>
              <a:gd name="T4" fmla="*/ 86 w 99"/>
              <a:gd name="T5" fmla="*/ 53 h 163"/>
              <a:gd name="T6" fmla="*/ 97 w 99"/>
              <a:gd name="T7" fmla="*/ 21 h 163"/>
              <a:gd name="T8" fmla="*/ 0 w 99"/>
              <a:gd name="T9" fmla="*/ 0 h 163"/>
              <a:gd name="T10" fmla="*/ 0 w 99"/>
              <a:gd name="T11" fmla="*/ 0 h 163"/>
              <a:gd name="T12" fmla="*/ 41 w 99"/>
              <a:gd name="T13" fmla="*/ 163 h 163"/>
              <a:gd name="T14" fmla="*/ 91 w 99"/>
              <a:gd name="T15" fmla="*/ 71 h 163"/>
              <a:gd name="T16" fmla="*/ 92 w 99"/>
              <a:gd name="T17" fmla="*/ 72 h 163"/>
              <a:gd name="T18" fmla="*/ 41 w 99"/>
              <a:gd name="T19" fmla="*/ 163 h 163"/>
              <a:gd name="T20" fmla="*/ 0 w 99"/>
              <a:gd name="T21" fmla="*/ 0 h 163"/>
              <a:gd name="T22" fmla="*/ 0 w 99"/>
              <a:gd name="T2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63">
                <a:moveTo>
                  <a:pt x="97" y="21"/>
                </a:moveTo>
                <a:cubicBezTo>
                  <a:pt x="94" y="32"/>
                  <a:pt x="91" y="42"/>
                  <a:pt x="86" y="53"/>
                </a:cubicBezTo>
                <a:cubicBezTo>
                  <a:pt x="86" y="53"/>
                  <a:pt x="86" y="53"/>
                  <a:pt x="86" y="53"/>
                </a:cubicBezTo>
                <a:cubicBezTo>
                  <a:pt x="91" y="42"/>
                  <a:pt x="94" y="32"/>
                  <a:pt x="97" y="21"/>
                </a:cubicBezTo>
                <a:moveTo>
                  <a:pt x="0" y="0"/>
                </a:moveTo>
                <a:cubicBezTo>
                  <a:pt x="0" y="0"/>
                  <a:pt x="0" y="0"/>
                  <a:pt x="0" y="0"/>
                </a:cubicBezTo>
                <a:cubicBezTo>
                  <a:pt x="41" y="163"/>
                  <a:pt x="41" y="163"/>
                  <a:pt x="41" y="163"/>
                </a:cubicBezTo>
                <a:cubicBezTo>
                  <a:pt x="78" y="154"/>
                  <a:pt x="99" y="114"/>
                  <a:pt x="91" y="71"/>
                </a:cubicBezTo>
                <a:cubicBezTo>
                  <a:pt x="91" y="71"/>
                  <a:pt x="91" y="72"/>
                  <a:pt x="92" y="72"/>
                </a:cubicBezTo>
                <a:cubicBezTo>
                  <a:pt x="99" y="115"/>
                  <a:pt x="77" y="154"/>
                  <a:pt x="41" y="163"/>
                </a:cubicBezTo>
                <a:cubicBezTo>
                  <a:pt x="0" y="0"/>
                  <a:pt x="0" y="0"/>
                  <a:pt x="0"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07"/>
          <p:cNvSpPr>
            <a:spLocks/>
          </p:cNvSpPr>
          <p:nvPr/>
        </p:nvSpPr>
        <p:spPr bwMode="auto">
          <a:xfrm>
            <a:off x="3879837" y="3438115"/>
            <a:ext cx="34925" cy="76200"/>
          </a:xfrm>
          <a:custGeom>
            <a:avLst/>
            <a:gdLst>
              <a:gd name="T0" fmla="*/ 10 w 22"/>
              <a:gd name="T1" fmla="*/ 0 h 48"/>
              <a:gd name="T2" fmla="*/ 0 w 22"/>
              <a:gd name="T3" fmla="*/ 2 h 48"/>
              <a:gd name="T4" fmla="*/ 0 w 22"/>
              <a:gd name="T5" fmla="*/ 2 h 48"/>
              <a:gd name="T6" fmla="*/ 10 w 22"/>
              <a:gd name="T7" fmla="*/ 0 h 48"/>
              <a:gd name="T8" fmla="*/ 22 w 22"/>
              <a:gd name="T9" fmla="*/ 48 h 48"/>
              <a:gd name="T10" fmla="*/ 22 w 22"/>
              <a:gd name="T11" fmla="*/ 48 h 48"/>
              <a:gd name="T12" fmla="*/ 10 w 22"/>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10" y="0"/>
                </a:moveTo>
                <a:lnTo>
                  <a:pt x="0" y="2"/>
                </a:lnTo>
                <a:lnTo>
                  <a:pt x="0" y="2"/>
                </a:lnTo>
                <a:lnTo>
                  <a:pt x="10" y="0"/>
                </a:lnTo>
                <a:lnTo>
                  <a:pt x="22" y="48"/>
                </a:lnTo>
                <a:lnTo>
                  <a:pt x="22" y="48"/>
                </a:lnTo>
                <a:lnTo>
                  <a:pt x="1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08"/>
          <p:cNvSpPr>
            <a:spLocks/>
          </p:cNvSpPr>
          <p:nvPr/>
        </p:nvSpPr>
        <p:spPr bwMode="auto">
          <a:xfrm>
            <a:off x="3879837" y="3438115"/>
            <a:ext cx="34925" cy="76200"/>
          </a:xfrm>
          <a:custGeom>
            <a:avLst/>
            <a:gdLst>
              <a:gd name="T0" fmla="*/ 10 w 22"/>
              <a:gd name="T1" fmla="*/ 0 h 48"/>
              <a:gd name="T2" fmla="*/ 0 w 22"/>
              <a:gd name="T3" fmla="*/ 2 h 48"/>
              <a:gd name="T4" fmla="*/ 0 w 22"/>
              <a:gd name="T5" fmla="*/ 2 h 48"/>
              <a:gd name="T6" fmla="*/ 10 w 22"/>
              <a:gd name="T7" fmla="*/ 0 h 48"/>
              <a:gd name="T8" fmla="*/ 22 w 22"/>
              <a:gd name="T9" fmla="*/ 48 h 48"/>
              <a:gd name="T10" fmla="*/ 22 w 22"/>
              <a:gd name="T11" fmla="*/ 48 h 48"/>
              <a:gd name="T12" fmla="*/ 10 w 22"/>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10" y="0"/>
                </a:moveTo>
                <a:lnTo>
                  <a:pt x="0" y="2"/>
                </a:lnTo>
                <a:lnTo>
                  <a:pt x="0" y="2"/>
                </a:lnTo>
                <a:lnTo>
                  <a:pt x="10" y="0"/>
                </a:lnTo>
                <a:lnTo>
                  <a:pt x="22" y="48"/>
                </a:lnTo>
                <a:lnTo>
                  <a:pt x="22" y="48"/>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309"/>
          <p:cNvSpPr>
            <a:spLocks/>
          </p:cNvSpPr>
          <p:nvPr/>
        </p:nvSpPr>
        <p:spPr bwMode="auto">
          <a:xfrm>
            <a:off x="3879837" y="3438115"/>
            <a:ext cx="34925" cy="79375"/>
          </a:xfrm>
          <a:custGeom>
            <a:avLst/>
            <a:gdLst>
              <a:gd name="T0" fmla="*/ 10 w 22"/>
              <a:gd name="T1" fmla="*/ 0 h 50"/>
              <a:gd name="T2" fmla="*/ 0 w 22"/>
              <a:gd name="T3" fmla="*/ 2 h 50"/>
              <a:gd name="T4" fmla="*/ 12 w 22"/>
              <a:gd name="T5" fmla="*/ 50 h 50"/>
              <a:gd name="T6" fmla="*/ 22 w 22"/>
              <a:gd name="T7" fmla="*/ 48 h 50"/>
              <a:gd name="T8" fmla="*/ 10 w 22"/>
              <a:gd name="T9" fmla="*/ 0 h 50"/>
            </a:gdLst>
            <a:ahLst/>
            <a:cxnLst>
              <a:cxn ang="0">
                <a:pos x="T0" y="T1"/>
              </a:cxn>
              <a:cxn ang="0">
                <a:pos x="T2" y="T3"/>
              </a:cxn>
              <a:cxn ang="0">
                <a:pos x="T4" y="T5"/>
              </a:cxn>
              <a:cxn ang="0">
                <a:pos x="T6" y="T7"/>
              </a:cxn>
              <a:cxn ang="0">
                <a:pos x="T8" y="T9"/>
              </a:cxn>
            </a:cxnLst>
            <a:rect l="0" t="0" r="r" b="b"/>
            <a:pathLst>
              <a:path w="22" h="50">
                <a:moveTo>
                  <a:pt x="10" y="0"/>
                </a:moveTo>
                <a:lnTo>
                  <a:pt x="0" y="2"/>
                </a:lnTo>
                <a:lnTo>
                  <a:pt x="12" y="50"/>
                </a:lnTo>
                <a:lnTo>
                  <a:pt x="22" y="48"/>
                </a:lnTo>
                <a:lnTo>
                  <a:pt x="1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310"/>
          <p:cNvSpPr>
            <a:spLocks/>
          </p:cNvSpPr>
          <p:nvPr/>
        </p:nvSpPr>
        <p:spPr bwMode="auto">
          <a:xfrm>
            <a:off x="3879837" y="3438115"/>
            <a:ext cx="34925" cy="79375"/>
          </a:xfrm>
          <a:custGeom>
            <a:avLst/>
            <a:gdLst>
              <a:gd name="T0" fmla="*/ 10 w 22"/>
              <a:gd name="T1" fmla="*/ 0 h 50"/>
              <a:gd name="T2" fmla="*/ 0 w 22"/>
              <a:gd name="T3" fmla="*/ 2 h 50"/>
              <a:gd name="T4" fmla="*/ 12 w 22"/>
              <a:gd name="T5" fmla="*/ 50 h 50"/>
              <a:gd name="T6" fmla="*/ 22 w 22"/>
              <a:gd name="T7" fmla="*/ 48 h 50"/>
              <a:gd name="T8" fmla="*/ 10 w 22"/>
              <a:gd name="T9" fmla="*/ 0 h 50"/>
            </a:gdLst>
            <a:ahLst/>
            <a:cxnLst>
              <a:cxn ang="0">
                <a:pos x="T0" y="T1"/>
              </a:cxn>
              <a:cxn ang="0">
                <a:pos x="T2" y="T3"/>
              </a:cxn>
              <a:cxn ang="0">
                <a:pos x="T4" y="T5"/>
              </a:cxn>
              <a:cxn ang="0">
                <a:pos x="T6" y="T7"/>
              </a:cxn>
              <a:cxn ang="0">
                <a:pos x="T8" y="T9"/>
              </a:cxn>
            </a:cxnLst>
            <a:rect l="0" t="0" r="r" b="b"/>
            <a:pathLst>
              <a:path w="22" h="50">
                <a:moveTo>
                  <a:pt x="10" y="0"/>
                </a:moveTo>
                <a:lnTo>
                  <a:pt x="0" y="2"/>
                </a:lnTo>
                <a:lnTo>
                  <a:pt x="12" y="50"/>
                </a:lnTo>
                <a:lnTo>
                  <a:pt x="22" y="48"/>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311"/>
          <p:cNvSpPr>
            <a:spLocks/>
          </p:cNvSpPr>
          <p:nvPr/>
        </p:nvSpPr>
        <p:spPr bwMode="auto">
          <a:xfrm>
            <a:off x="3879837" y="3441290"/>
            <a:ext cx="34925" cy="76200"/>
          </a:xfrm>
          <a:custGeom>
            <a:avLst/>
            <a:gdLst>
              <a:gd name="T0" fmla="*/ 0 w 22"/>
              <a:gd name="T1" fmla="*/ 0 h 48"/>
              <a:gd name="T2" fmla="*/ 0 w 22"/>
              <a:gd name="T3" fmla="*/ 0 h 48"/>
              <a:gd name="T4" fmla="*/ 12 w 22"/>
              <a:gd name="T5" fmla="*/ 48 h 48"/>
              <a:gd name="T6" fmla="*/ 22 w 22"/>
              <a:gd name="T7" fmla="*/ 46 h 48"/>
              <a:gd name="T8" fmla="*/ 22 w 22"/>
              <a:gd name="T9" fmla="*/ 46 h 48"/>
              <a:gd name="T10" fmla="*/ 22 w 22"/>
              <a:gd name="T11" fmla="*/ 46 h 48"/>
              <a:gd name="T12" fmla="*/ 12 w 22"/>
              <a:gd name="T13" fmla="*/ 48 h 48"/>
              <a:gd name="T14" fmla="*/ 0 w 22"/>
              <a:gd name="T15" fmla="*/ 0 h 48"/>
              <a:gd name="T16" fmla="*/ 0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0" y="0"/>
                </a:moveTo>
                <a:lnTo>
                  <a:pt x="0" y="0"/>
                </a:lnTo>
                <a:lnTo>
                  <a:pt x="12" y="48"/>
                </a:lnTo>
                <a:lnTo>
                  <a:pt x="22" y="46"/>
                </a:lnTo>
                <a:lnTo>
                  <a:pt x="22" y="46"/>
                </a:lnTo>
                <a:lnTo>
                  <a:pt x="22" y="46"/>
                </a:lnTo>
                <a:lnTo>
                  <a:pt x="12" y="48"/>
                </a:lnTo>
                <a:lnTo>
                  <a:pt x="0" y="0"/>
                </a:lnTo>
                <a:lnTo>
                  <a:pt x="0" y="0"/>
                </a:lnTo>
                <a:close/>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312"/>
          <p:cNvSpPr>
            <a:spLocks/>
          </p:cNvSpPr>
          <p:nvPr/>
        </p:nvSpPr>
        <p:spPr bwMode="auto">
          <a:xfrm>
            <a:off x="3879837" y="3441290"/>
            <a:ext cx="34925" cy="76200"/>
          </a:xfrm>
          <a:custGeom>
            <a:avLst/>
            <a:gdLst>
              <a:gd name="T0" fmla="*/ 0 w 22"/>
              <a:gd name="T1" fmla="*/ 0 h 48"/>
              <a:gd name="T2" fmla="*/ 0 w 22"/>
              <a:gd name="T3" fmla="*/ 0 h 48"/>
              <a:gd name="T4" fmla="*/ 12 w 22"/>
              <a:gd name="T5" fmla="*/ 48 h 48"/>
              <a:gd name="T6" fmla="*/ 22 w 22"/>
              <a:gd name="T7" fmla="*/ 46 h 48"/>
              <a:gd name="T8" fmla="*/ 22 w 22"/>
              <a:gd name="T9" fmla="*/ 46 h 48"/>
              <a:gd name="T10" fmla="*/ 22 w 22"/>
              <a:gd name="T11" fmla="*/ 46 h 48"/>
              <a:gd name="T12" fmla="*/ 12 w 22"/>
              <a:gd name="T13" fmla="*/ 48 h 48"/>
              <a:gd name="T14" fmla="*/ 0 w 22"/>
              <a:gd name="T15" fmla="*/ 0 h 48"/>
              <a:gd name="T16" fmla="*/ 0 w 2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8">
                <a:moveTo>
                  <a:pt x="0" y="0"/>
                </a:moveTo>
                <a:lnTo>
                  <a:pt x="0" y="0"/>
                </a:lnTo>
                <a:lnTo>
                  <a:pt x="12" y="48"/>
                </a:lnTo>
                <a:lnTo>
                  <a:pt x="22" y="46"/>
                </a:lnTo>
                <a:lnTo>
                  <a:pt x="22" y="46"/>
                </a:lnTo>
                <a:lnTo>
                  <a:pt x="22" y="46"/>
                </a:lnTo>
                <a:lnTo>
                  <a:pt x="12" y="4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313"/>
          <p:cNvSpPr>
            <a:spLocks/>
          </p:cNvSpPr>
          <p:nvPr/>
        </p:nvSpPr>
        <p:spPr bwMode="auto">
          <a:xfrm>
            <a:off x="3854437" y="3282540"/>
            <a:ext cx="61913" cy="33338"/>
          </a:xfrm>
          <a:custGeom>
            <a:avLst/>
            <a:gdLst>
              <a:gd name="T0" fmla="*/ 0 w 159"/>
              <a:gd name="T1" fmla="*/ 0 h 82"/>
              <a:gd name="T2" fmla="*/ 0 w 159"/>
              <a:gd name="T3" fmla="*/ 0 h 82"/>
              <a:gd name="T4" fmla="*/ 14 w 159"/>
              <a:gd name="T5" fmla="*/ 16 h 82"/>
              <a:gd name="T6" fmla="*/ 65 w 159"/>
              <a:gd name="T7" fmla="*/ 82 h 82"/>
              <a:gd name="T8" fmla="*/ 70 w 159"/>
              <a:gd name="T9" fmla="*/ 82 h 82"/>
              <a:gd name="T10" fmla="*/ 141 w 159"/>
              <a:gd name="T11" fmla="*/ 55 h 82"/>
              <a:gd name="T12" fmla="*/ 141 w 159"/>
              <a:gd name="T13" fmla="*/ 55 h 82"/>
              <a:gd name="T14" fmla="*/ 153 w 159"/>
              <a:gd name="T15" fmla="*/ 47 h 82"/>
              <a:gd name="T16" fmla="*/ 159 w 159"/>
              <a:gd name="T17" fmla="*/ 40 h 82"/>
              <a:gd name="T18" fmla="*/ 159 w 159"/>
              <a:gd name="T19" fmla="*/ 39 h 82"/>
              <a:gd name="T20" fmla="*/ 153 w 159"/>
              <a:gd name="T21" fmla="*/ 47 h 82"/>
              <a:gd name="T22" fmla="*/ 141 w 159"/>
              <a:gd name="T23" fmla="*/ 55 h 82"/>
              <a:gd name="T24" fmla="*/ 141 w 159"/>
              <a:gd name="T25" fmla="*/ 55 h 82"/>
              <a:gd name="T26" fmla="*/ 70 w 159"/>
              <a:gd name="T27" fmla="*/ 82 h 82"/>
              <a:gd name="T28" fmla="*/ 65 w 159"/>
              <a:gd name="T29" fmla="*/ 82 h 82"/>
              <a:gd name="T30" fmla="*/ 14 w 159"/>
              <a:gd name="T31" fmla="*/ 16 h 82"/>
              <a:gd name="T32" fmla="*/ 0 w 159"/>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82">
                <a:moveTo>
                  <a:pt x="0" y="0"/>
                </a:moveTo>
                <a:cubicBezTo>
                  <a:pt x="0" y="0"/>
                  <a:pt x="0" y="0"/>
                  <a:pt x="0" y="0"/>
                </a:cubicBezTo>
                <a:cubicBezTo>
                  <a:pt x="3" y="1"/>
                  <a:pt x="12" y="3"/>
                  <a:pt x="14" y="16"/>
                </a:cubicBezTo>
                <a:cubicBezTo>
                  <a:pt x="15" y="31"/>
                  <a:pt x="18" y="82"/>
                  <a:pt x="65" y="82"/>
                </a:cubicBezTo>
                <a:cubicBezTo>
                  <a:pt x="67" y="82"/>
                  <a:pt x="68" y="82"/>
                  <a:pt x="70" y="82"/>
                </a:cubicBezTo>
                <a:cubicBezTo>
                  <a:pt x="106" y="82"/>
                  <a:pt x="129" y="79"/>
                  <a:pt x="141" y="55"/>
                </a:cubicBezTo>
                <a:cubicBezTo>
                  <a:pt x="141" y="55"/>
                  <a:pt x="141" y="55"/>
                  <a:pt x="141" y="55"/>
                </a:cubicBezTo>
                <a:cubicBezTo>
                  <a:pt x="143" y="55"/>
                  <a:pt x="146" y="53"/>
                  <a:pt x="153" y="47"/>
                </a:cubicBezTo>
                <a:cubicBezTo>
                  <a:pt x="155" y="45"/>
                  <a:pt x="157" y="43"/>
                  <a:pt x="159" y="40"/>
                </a:cubicBezTo>
                <a:cubicBezTo>
                  <a:pt x="159" y="39"/>
                  <a:pt x="159" y="39"/>
                  <a:pt x="159" y="39"/>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314"/>
          <p:cNvSpPr>
            <a:spLocks/>
          </p:cNvSpPr>
          <p:nvPr/>
        </p:nvSpPr>
        <p:spPr bwMode="auto">
          <a:xfrm>
            <a:off x="3854437" y="3282540"/>
            <a:ext cx="61913" cy="111125"/>
          </a:xfrm>
          <a:custGeom>
            <a:avLst/>
            <a:gdLst>
              <a:gd name="T0" fmla="*/ 0 w 159"/>
              <a:gd name="T1" fmla="*/ 0 h 279"/>
              <a:gd name="T2" fmla="*/ 0 w 159"/>
              <a:gd name="T3" fmla="*/ 279 h 279"/>
              <a:gd name="T4" fmla="*/ 0 w 159"/>
              <a:gd name="T5" fmla="*/ 279 h 279"/>
              <a:gd name="T6" fmla="*/ 0 w 159"/>
              <a:gd name="T7" fmla="*/ 279 h 279"/>
              <a:gd name="T8" fmla="*/ 1 w 159"/>
              <a:gd name="T9" fmla="*/ 279 h 279"/>
              <a:gd name="T10" fmla="*/ 1 w 159"/>
              <a:gd name="T11" fmla="*/ 279 h 279"/>
              <a:gd name="T12" fmla="*/ 142 w 159"/>
              <a:gd name="T13" fmla="*/ 126 h 279"/>
              <a:gd name="T14" fmla="*/ 142 w 159"/>
              <a:gd name="T15" fmla="*/ 125 h 279"/>
              <a:gd name="T16" fmla="*/ 159 w 159"/>
              <a:gd name="T17" fmla="*/ 40 h 279"/>
              <a:gd name="T18" fmla="*/ 153 w 159"/>
              <a:gd name="T19" fmla="*/ 47 h 279"/>
              <a:gd name="T20" fmla="*/ 141 w 159"/>
              <a:gd name="T21" fmla="*/ 55 h 279"/>
              <a:gd name="T22" fmla="*/ 141 w 159"/>
              <a:gd name="T23" fmla="*/ 55 h 279"/>
              <a:gd name="T24" fmla="*/ 70 w 159"/>
              <a:gd name="T25" fmla="*/ 82 h 279"/>
              <a:gd name="T26" fmla="*/ 65 w 159"/>
              <a:gd name="T27" fmla="*/ 82 h 279"/>
              <a:gd name="T28" fmla="*/ 14 w 159"/>
              <a:gd name="T29" fmla="*/ 16 h 279"/>
              <a:gd name="T30" fmla="*/ 0 w 159"/>
              <a:gd name="T31"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79">
                <a:moveTo>
                  <a:pt x="0" y="0"/>
                </a:moveTo>
                <a:cubicBezTo>
                  <a:pt x="0" y="279"/>
                  <a:pt x="0" y="279"/>
                  <a:pt x="0" y="279"/>
                </a:cubicBezTo>
                <a:cubicBezTo>
                  <a:pt x="0" y="279"/>
                  <a:pt x="0" y="279"/>
                  <a:pt x="0" y="279"/>
                </a:cubicBezTo>
                <a:cubicBezTo>
                  <a:pt x="0" y="279"/>
                  <a:pt x="0" y="279"/>
                  <a:pt x="0" y="279"/>
                </a:cubicBezTo>
                <a:cubicBezTo>
                  <a:pt x="1" y="279"/>
                  <a:pt x="1" y="279"/>
                  <a:pt x="1" y="279"/>
                </a:cubicBezTo>
                <a:cubicBezTo>
                  <a:pt x="1" y="279"/>
                  <a:pt x="1" y="279"/>
                  <a:pt x="1" y="279"/>
                </a:cubicBezTo>
                <a:cubicBezTo>
                  <a:pt x="6" y="279"/>
                  <a:pt x="89" y="277"/>
                  <a:pt x="142" y="126"/>
                </a:cubicBezTo>
                <a:cubicBezTo>
                  <a:pt x="142" y="125"/>
                  <a:pt x="142" y="125"/>
                  <a:pt x="142" y="125"/>
                </a:cubicBezTo>
                <a:cubicBezTo>
                  <a:pt x="143" y="125"/>
                  <a:pt x="155" y="97"/>
                  <a:pt x="159" y="40"/>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3" y="1"/>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315"/>
          <p:cNvSpPr>
            <a:spLocks/>
          </p:cNvSpPr>
          <p:nvPr/>
        </p:nvSpPr>
        <p:spPr bwMode="auto">
          <a:xfrm>
            <a:off x="3854437" y="3282540"/>
            <a:ext cx="61913" cy="33338"/>
          </a:xfrm>
          <a:custGeom>
            <a:avLst/>
            <a:gdLst>
              <a:gd name="T0" fmla="*/ 0 w 159"/>
              <a:gd name="T1" fmla="*/ 0 h 82"/>
              <a:gd name="T2" fmla="*/ 0 w 159"/>
              <a:gd name="T3" fmla="*/ 0 h 82"/>
              <a:gd name="T4" fmla="*/ 14 w 159"/>
              <a:gd name="T5" fmla="*/ 16 h 82"/>
              <a:gd name="T6" fmla="*/ 65 w 159"/>
              <a:gd name="T7" fmla="*/ 82 h 82"/>
              <a:gd name="T8" fmla="*/ 70 w 159"/>
              <a:gd name="T9" fmla="*/ 82 h 82"/>
              <a:gd name="T10" fmla="*/ 141 w 159"/>
              <a:gd name="T11" fmla="*/ 55 h 82"/>
              <a:gd name="T12" fmla="*/ 141 w 159"/>
              <a:gd name="T13" fmla="*/ 55 h 82"/>
              <a:gd name="T14" fmla="*/ 153 w 159"/>
              <a:gd name="T15" fmla="*/ 47 h 82"/>
              <a:gd name="T16" fmla="*/ 159 w 159"/>
              <a:gd name="T17" fmla="*/ 39 h 82"/>
              <a:gd name="T18" fmla="*/ 159 w 159"/>
              <a:gd name="T19" fmla="*/ 39 h 82"/>
              <a:gd name="T20" fmla="*/ 153 w 159"/>
              <a:gd name="T21" fmla="*/ 47 h 82"/>
              <a:gd name="T22" fmla="*/ 141 w 159"/>
              <a:gd name="T23" fmla="*/ 55 h 82"/>
              <a:gd name="T24" fmla="*/ 141 w 159"/>
              <a:gd name="T25" fmla="*/ 55 h 82"/>
              <a:gd name="T26" fmla="*/ 70 w 159"/>
              <a:gd name="T27" fmla="*/ 82 h 82"/>
              <a:gd name="T28" fmla="*/ 65 w 159"/>
              <a:gd name="T29" fmla="*/ 82 h 82"/>
              <a:gd name="T30" fmla="*/ 14 w 159"/>
              <a:gd name="T31" fmla="*/ 16 h 82"/>
              <a:gd name="T32" fmla="*/ 0 w 159"/>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82">
                <a:moveTo>
                  <a:pt x="0" y="0"/>
                </a:moveTo>
                <a:cubicBezTo>
                  <a:pt x="0" y="0"/>
                  <a:pt x="0" y="0"/>
                  <a:pt x="0" y="0"/>
                </a:cubicBezTo>
                <a:cubicBezTo>
                  <a:pt x="3" y="1"/>
                  <a:pt x="12" y="3"/>
                  <a:pt x="14" y="16"/>
                </a:cubicBezTo>
                <a:cubicBezTo>
                  <a:pt x="15" y="31"/>
                  <a:pt x="18" y="82"/>
                  <a:pt x="65" y="82"/>
                </a:cubicBezTo>
                <a:cubicBezTo>
                  <a:pt x="67" y="82"/>
                  <a:pt x="68" y="82"/>
                  <a:pt x="70" y="82"/>
                </a:cubicBezTo>
                <a:cubicBezTo>
                  <a:pt x="106" y="82"/>
                  <a:pt x="129" y="79"/>
                  <a:pt x="141" y="55"/>
                </a:cubicBezTo>
                <a:cubicBezTo>
                  <a:pt x="141" y="55"/>
                  <a:pt x="141" y="55"/>
                  <a:pt x="141" y="55"/>
                </a:cubicBezTo>
                <a:cubicBezTo>
                  <a:pt x="143" y="55"/>
                  <a:pt x="146" y="53"/>
                  <a:pt x="153" y="47"/>
                </a:cubicBezTo>
                <a:cubicBezTo>
                  <a:pt x="155" y="45"/>
                  <a:pt x="157" y="43"/>
                  <a:pt x="159" y="39"/>
                </a:cubicBezTo>
                <a:cubicBezTo>
                  <a:pt x="159" y="39"/>
                  <a:pt x="159" y="39"/>
                  <a:pt x="159" y="39"/>
                </a:cubicBezTo>
                <a:cubicBezTo>
                  <a:pt x="157" y="43"/>
                  <a:pt x="155" y="45"/>
                  <a:pt x="153" y="47"/>
                </a:cubicBezTo>
                <a:cubicBezTo>
                  <a:pt x="146" y="53"/>
                  <a:pt x="143" y="55"/>
                  <a:pt x="141" y="55"/>
                </a:cubicBezTo>
                <a:cubicBezTo>
                  <a:pt x="141" y="55"/>
                  <a:pt x="141" y="55"/>
                  <a:pt x="141" y="55"/>
                </a:cubicBezTo>
                <a:cubicBezTo>
                  <a:pt x="129" y="79"/>
                  <a:pt x="106" y="82"/>
                  <a:pt x="70" y="82"/>
                </a:cubicBezTo>
                <a:cubicBezTo>
                  <a:pt x="68" y="82"/>
                  <a:pt x="67" y="82"/>
                  <a:pt x="65" y="82"/>
                </a:cubicBezTo>
                <a:cubicBezTo>
                  <a:pt x="18" y="82"/>
                  <a:pt x="15" y="31"/>
                  <a:pt x="14" y="16"/>
                </a:cubicBezTo>
                <a:cubicBezTo>
                  <a:pt x="12" y="3"/>
                  <a:pt x="2" y="1"/>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316"/>
          <p:cNvSpPr>
            <a:spLocks/>
          </p:cNvSpPr>
          <p:nvPr/>
        </p:nvSpPr>
        <p:spPr bwMode="auto">
          <a:xfrm>
            <a:off x="3854437" y="3220628"/>
            <a:ext cx="57150" cy="41275"/>
          </a:xfrm>
          <a:custGeom>
            <a:avLst/>
            <a:gdLst>
              <a:gd name="T0" fmla="*/ 64 w 147"/>
              <a:gd name="T1" fmla="*/ 0 h 102"/>
              <a:gd name="T2" fmla="*/ 0 w 147"/>
              <a:gd name="T3" fmla="*/ 29 h 102"/>
              <a:gd name="T4" fmla="*/ 0 w 147"/>
              <a:gd name="T5" fmla="*/ 29 h 102"/>
              <a:gd name="T6" fmla="*/ 64 w 147"/>
              <a:gd name="T7" fmla="*/ 0 h 102"/>
              <a:gd name="T8" fmla="*/ 130 w 147"/>
              <a:gd name="T9" fmla="*/ 45 h 102"/>
              <a:gd name="T10" fmla="*/ 144 w 147"/>
              <a:gd name="T11" fmla="*/ 44 h 102"/>
              <a:gd name="T12" fmla="*/ 147 w 147"/>
              <a:gd name="T13" fmla="*/ 102 h 102"/>
              <a:gd name="T14" fmla="*/ 147 w 147"/>
              <a:gd name="T15" fmla="*/ 102 h 102"/>
              <a:gd name="T16" fmla="*/ 144 w 147"/>
              <a:gd name="T17" fmla="*/ 44 h 102"/>
              <a:gd name="T18" fmla="*/ 130 w 147"/>
              <a:gd name="T19" fmla="*/ 45 h 102"/>
              <a:gd name="T20" fmla="*/ 64 w 147"/>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02">
                <a:moveTo>
                  <a:pt x="64" y="0"/>
                </a:moveTo>
                <a:cubicBezTo>
                  <a:pt x="49" y="13"/>
                  <a:pt x="31" y="28"/>
                  <a:pt x="0" y="29"/>
                </a:cubicBezTo>
                <a:cubicBezTo>
                  <a:pt x="0" y="29"/>
                  <a:pt x="0" y="29"/>
                  <a:pt x="0" y="29"/>
                </a:cubicBezTo>
                <a:cubicBezTo>
                  <a:pt x="31" y="28"/>
                  <a:pt x="49" y="13"/>
                  <a:pt x="64" y="0"/>
                </a:cubicBezTo>
                <a:cubicBezTo>
                  <a:pt x="65" y="25"/>
                  <a:pt x="94" y="45"/>
                  <a:pt x="130" y="45"/>
                </a:cubicBezTo>
                <a:cubicBezTo>
                  <a:pt x="134" y="45"/>
                  <a:pt x="139" y="44"/>
                  <a:pt x="144" y="44"/>
                </a:cubicBezTo>
                <a:cubicBezTo>
                  <a:pt x="146" y="62"/>
                  <a:pt x="147" y="82"/>
                  <a:pt x="147" y="102"/>
                </a:cubicBezTo>
                <a:cubicBezTo>
                  <a:pt x="147" y="102"/>
                  <a:pt x="147" y="102"/>
                  <a:pt x="147" y="102"/>
                </a:cubicBezTo>
                <a:cubicBezTo>
                  <a:pt x="147" y="82"/>
                  <a:pt x="146" y="62"/>
                  <a:pt x="144" y="44"/>
                </a:cubicBezTo>
                <a:cubicBezTo>
                  <a:pt x="139" y="44"/>
                  <a:pt x="134" y="45"/>
                  <a:pt x="130" y="45"/>
                </a:cubicBezTo>
                <a:cubicBezTo>
                  <a:pt x="94" y="45"/>
                  <a:pt x="65" y="25"/>
                  <a:pt x="6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317"/>
          <p:cNvSpPr>
            <a:spLocks/>
          </p:cNvSpPr>
          <p:nvPr/>
        </p:nvSpPr>
        <p:spPr bwMode="auto">
          <a:xfrm>
            <a:off x="3854437" y="3220628"/>
            <a:ext cx="57150" cy="55563"/>
          </a:xfrm>
          <a:custGeom>
            <a:avLst/>
            <a:gdLst>
              <a:gd name="T0" fmla="*/ 64 w 147"/>
              <a:gd name="T1" fmla="*/ 0 h 137"/>
              <a:gd name="T2" fmla="*/ 0 w 147"/>
              <a:gd name="T3" fmla="*/ 29 h 137"/>
              <a:gd name="T4" fmla="*/ 0 w 147"/>
              <a:gd name="T5" fmla="*/ 137 h 137"/>
              <a:gd name="T6" fmla="*/ 93 w 147"/>
              <a:gd name="T7" fmla="*/ 126 h 137"/>
              <a:gd name="T8" fmla="*/ 146 w 147"/>
              <a:gd name="T9" fmla="*/ 131 h 137"/>
              <a:gd name="T10" fmla="*/ 147 w 147"/>
              <a:gd name="T11" fmla="*/ 102 h 137"/>
              <a:gd name="T12" fmla="*/ 144 w 147"/>
              <a:gd name="T13" fmla="*/ 44 h 137"/>
              <a:gd name="T14" fmla="*/ 130 w 147"/>
              <a:gd name="T15" fmla="*/ 45 h 137"/>
              <a:gd name="T16" fmla="*/ 64 w 147"/>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37">
                <a:moveTo>
                  <a:pt x="64" y="0"/>
                </a:moveTo>
                <a:cubicBezTo>
                  <a:pt x="49" y="13"/>
                  <a:pt x="31" y="28"/>
                  <a:pt x="0" y="29"/>
                </a:cubicBezTo>
                <a:cubicBezTo>
                  <a:pt x="0" y="137"/>
                  <a:pt x="0" y="137"/>
                  <a:pt x="0" y="137"/>
                </a:cubicBezTo>
                <a:cubicBezTo>
                  <a:pt x="28" y="137"/>
                  <a:pt x="55" y="126"/>
                  <a:pt x="93" y="126"/>
                </a:cubicBezTo>
                <a:cubicBezTo>
                  <a:pt x="113" y="126"/>
                  <a:pt x="132" y="129"/>
                  <a:pt x="146" y="131"/>
                </a:cubicBezTo>
                <a:cubicBezTo>
                  <a:pt x="147" y="122"/>
                  <a:pt x="147" y="112"/>
                  <a:pt x="147" y="102"/>
                </a:cubicBezTo>
                <a:cubicBezTo>
                  <a:pt x="147" y="82"/>
                  <a:pt x="146" y="62"/>
                  <a:pt x="144" y="44"/>
                </a:cubicBezTo>
                <a:cubicBezTo>
                  <a:pt x="139" y="44"/>
                  <a:pt x="134" y="45"/>
                  <a:pt x="130" y="45"/>
                </a:cubicBezTo>
                <a:cubicBezTo>
                  <a:pt x="94" y="45"/>
                  <a:pt x="65" y="25"/>
                  <a:pt x="64"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318"/>
          <p:cNvSpPr>
            <a:spLocks/>
          </p:cNvSpPr>
          <p:nvPr/>
        </p:nvSpPr>
        <p:spPr bwMode="auto">
          <a:xfrm>
            <a:off x="3854437" y="3220628"/>
            <a:ext cx="57150" cy="41275"/>
          </a:xfrm>
          <a:custGeom>
            <a:avLst/>
            <a:gdLst>
              <a:gd name="T0" fmla="*/ 64 w 147"/>
              <a:gd name="T1" fmla="*/ 0 h 102"/>
              <a:gd name="T2" fmla="*/ 0 w 147"/>
              <a:gd name="T3" fmla="*/ 29 h 102"/>
              <a:gd name="T4" fmla="*/ 0 w 147"/>
              <a:gd name="T5" fmla="*/ 29 h 102"/>
              <a:gd name="T6" fmla="*/ 64 w 147"/>
              <a:gd name="T7" fmla="*/ 0 h 102"/>
              <a:gd name="T8" fmla="*/ 130 w 147"/>
              <a:gd name="T9" fmla="*/ 45 h 102"/>
              <a:gd name="T10" fmla="*/ 144 w 147"/>
              <a:gd name="T11" fmla="*/ 44 h 102"/>
              <a:gd name="T12" fmla="*/ 147 w 147"/>
              <a:gd name="T13" fmla="*/ 102 h 102"/>
              <a:gd name="T14" fmla="*/ 144 w 147"/>
              <a:gd name="T15" fmla="*/ 44 h 102"/>
              <a:gd name="T16" fmla="*/ 130 w 147"/>
              <a:gd name="T17" fmla="*/ 45 h 102"/>
              <a:gd name="T18" fmla="*/ 64 w 147"/>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02">
                <a:moveTo>
                  <a:pt x="64" y="0"/>
                </a:moveTo>
                <a:cubicBezTo>
                  <a:pt x="49" y="13"/>
                  <a:pt x="31" y="27"/>
                  <a:pt x="0" y="29"/>
                </a:cubicBezTo>
                <a:cubicBezTo>
                  <a:pt x="0" y="29"/>
                  <a:pt x="0" y="29"/>
                  <a:pt x="0" y="29"/>
                </a:cubicBezTo>
                <a:cubicBezTo>
                  <a:pt x="31" y="28"/>
                  <a:pt x="49" y="13"/>
                  <a:pt x="64" y="0"/>
                </a:cubicBezTo>
                <a:cubicBezTo>
                  <a:pt x="65" y="25"/>
                  <a:pt x="94" y="45"/>
                  <a:pt x="130" y="45"/>
                </a:cubicBezTo>
                <a:cubicBezTo>
                  <a:pt x="134" y="45"/>
                  <a:pt x="139" y="44"/>
                  <a:pt x="144" y="44"/>
                </a:cubicBezTo>
                <a:cubicBezTo>
                  <a:pt x="146" y="62"/>
                  <a:pt x="147" y="82"/>
                  <a:pt x="147" y="102"/>
                </a:cubicBezTo>
                <a:cubicBezTo>
                  <a:pt x="147" y="82"/>
                  <a:pt x="146" y="62"/>
                  <a:pt x="144" y="44"/>
                </a:cubicBezTo>
                <a:cubicBezTo>
                  <a:pt x="139" y="44"/>
                  <a:pt x="134" y="45"/>
                  <a:pt x="130" y="45"/>
                </a:cubicBezTo>
                <a:cubicBezTo>
                  <a:pt x="94" y="45"/>
                  <a:pt x="65" y="25"/>
                  <a:pt x="64"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319"/>
          <p:cNvSpPr>
            <a:spLocks noEditPoints="1"/>
          </p:cNvSpPr>
          <p:nvPr/>
        </p:nvSpPr>
        <p:spPr bwMode="auto">
          <a:xfrm>
            <a:off x="3865550" y="3277778"/>
            <a:ext cx="41275" cy="11113"/>
          </a:xfrm>
          <a:custGeom>
            <a:avLst/>
            <a:gdLst>
              <a:gd name="T0" fmla="*/ 0 w 103"/>
              <a:gd name="T1" fmla="*/ 25 h 29"/>
              <a:gd name="T2" fmla="*/ 0 w 103"/>
              <a:gd name="T3" fmla="*/ 29 h 29"/>
              <a:gd name="T4" fmla="*/ 0 w 103"/>
              <a:gd name="T5" fmla="*/ 29 h 29"/>
              <a:gd name="T6" fmla="*/ 0 w 103"/>
              <a:gd name="T7" fmla="*/ 25 h 29"/>
              <a:gd name="T8" fmla="*/ 72 w 103"/>
              <a:gd name="T9" fmla="*/ 0 h 29"/>
              <a:gd name="T10" fmla="*/ 26 w 103"/>
              <a:gd name="T11" fmla="*/ 1 h 29"/>
              <a:gd name="T12" fmla="*/ 0 w 103"/>
              <a:gd name="T13" fmla="*/ 25 h 29"/>
              <a:gd name="T14" fmla="*/ 0 w 103"/>
              <a:gd name="T15" fmla="*/ 25 h 29"/>
              <a:gd name="T16" fmla="*/ 26 w 103"/>
              <a:gd name="T17" fmla="*/ 1 h 29"/>
              <a:gd name="T18" fmla="*/ 72 w 103"/>
              <a:gd name="T19" fmla="*/ 0 h 29"/>
              <a:gd name="T20" fmla="*/ 103 w 103"/>
              <a:gd name="T21" fmla="*/ 21 h 29"/>
              <a:gd name="T22" fmla="*/ 103 w 103"/>
              <a:gd name="T23" fmla="*/ 21 h 29"/>
              <a:gd name="T24" fmla="*/ 72 w 103"/>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29">
                <a:moveTo>
                  <a:pt x="0" y="25"/>
                </a:moveTo>
                <a:cubicBezTo>
                  <a:pt x="0" y="26"/>
                  <a:pt x="0" y="27"/>
                  <a:pt x="0" y="29"/>
                </a:cubicBezTo>
                <a:cubicBezTo>
                  <a:pt x="0" y="29"/>
                  <a:pt x="0" y="29"/>
                  <a:pt x="0" y="29"/>
                </a:cubicBezTo>
                <a:cubicBezTo>
                  <a:pt x="0" y="27"/>
                  <a:pt x="0" y="26"/>
                  <a:pt x="0" y="25"/>
                </a:cubicBezTo>
                <a:moveTo>
                  <a:pt x="72" y="0"/>
                </a:moveTo>
                <a:cubicBezTo>
                  <a:pt x="43" y="0"/>
                  <a:pt x="26" y="1"/>
                  <a:pt x="26" y="1"/>
                </a:cubicBezTo>
                <a:cubicBezTo>
                  <a:pt x="26" y="1"/>
                  <a:pt x="0" y="1"/>
                  <a:pt x="0" y="25"/>
                </a:cubicBezTo>
                <a:cubicBezTo>
                  <a:pt x="0" y="25"/>
                  <a:pt x="0" y="25"/>
                  <a:pt x="0" y="25"/>
                </a:cubicBezTo>
                <a:cubicBezTo>
                  <a:pt x="0" y="1"/>
                  <a:pt x="26" y="1"/>
                  <a:pt x="26" y="1"/>
                </a:cubicBezTo>
                <a:cubicBezTo>
                  <a:pt x="26" y="1"/>
                  <a:pt x="43" y="0"/>
                  <a:pt x="72" y="0"/>
                </a:cubicBezTo>
                <a:cubicBezTo>
                  <a:pt x="102" y="0"/>
                  <a:pt x="103" y="20"/>
                  <a:pt x="103" y="21"/>
                </a:cubicBezTo>
                <a:cubicBezTo>
                  <a:pt x="103" y="21"/>
                  <a:pt x="103" y="21"/>
                  <a:pt x="103" y="21"/>
                </a:cubicBezTo>
                <a:cubicBezTo>
                  <a:pt x="103" y="20"/>
                  <a:pt x="10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20"/>
          <p:cNvSpPr>
            <a:spLocks/>
          </p:cNvSpPr>
          <p:nvPr/>
        </p:nvSpPr>
        <p:spPr bwMode="auto">
          <a:xfrm>
            <a:off x="3865550" y="3277778"/>
            <a:ext cx="41275" cy="31750"/>
          </a:xfrm>
          <a:custGeom>
            <a:avLst/>
            <a:gdLst>
              <a:gd name="T0" fmla="*/ 72 w 103"/>
              <a:gd name="T1" fmla="*/ 0 h 82"/>
              <a:gd name="T2" fmla="*/ 26 w 103"/>
              <a:gd name="T3" fmla="*/ 1 h 82"/>
              <a:gd name="T4" fmla="*/ 0 w 103"/>
              <a:gd name="T5" fmla="*/ 25 h 82"/>
              <a:gd name="T6" fmla="*/ 0 w 103"/>
              <a:gd name="T7" fmla="*/ 25 h 82"/>
              <a:gd name="T8" fmla="*/ 0 w 103"/>
              <a:gd name="T9" fmla="*/ 25 h 82"/>
              <a:gd name="T10" fmla="*/ 0 w 103"/>
              <a:gd name="T11" fmla="*/ 29 h 82"/>
              <a:gd name="T12" fmla="*/ 49 w 103"/>
              <a:gd name="T13" fmla="*/ 82 h 82"/>
              <a:gd name="T14" fmla="*/ 103 w 103"/>
              <a:gd name="T15" fmla="*/ 52 h 82"/>
              <a:gd name="T16" fmla="*/ 103 w 103"/>
              <a:gd name="T17" fmla="*/ 21 h 82"/>
              <a:gd name="T18" fmla="*/ 103 w 103"/>
              <a:gd name="T19" fmla="*/ 21 h 82"/>
              <a:gd name="T20" fmla="*/ 103 w 103"/>
              <a:gd name="T21" fmla="*/ 21 h 82"/>
              <a:gd name="T22" fmla="*/ 103 w 103"/>
              <a:gd name="T23" fmla="*/ 21 h 82"/>
              <a:gd name="T24" fmla="*/ 103 w 103"/>
              <a:gd name="T25" fmla="*/ 21 h 82"/>
              <a:gd name="T26" fmla="*/ 103 w 103"/>
              <a:gd name="T27" fmla="*/ 21 h 82"/>
              <a:gd name="T28" fmla="*/ 72 w 103"/>
              <a:gd name="T2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82">
                <a:moveTo>
                  <a:pt x="72" y="0"/>
                </a:moveTo>
                <a:cubicBezTo>
                  <a:pt x="43" y="0"/>
                  <a:pt x="26" y="1"/>
                  <a:pt x="26" y="1"/>
                </a:cubicBezTo>
                <a:cubicBezTo>
                  <a:pt x="26" y="1"/>
                  <a:pt x="0" y="1"/>
                  <a:pt x="0" y="25"/>
                </a:cubicBezTo>
                <a:cubicBezTo>
                  <a:pt x="0" y="25"/>
                  <a:pt x="0" y="25"/>
                  <a:pt x="0" y="25"/>
                </a:cubicBezTo>
                <a:cubicBezTo>
                  <a:pt x="0" y="25"/>
                  <a:pt x="0" y="25"/>
                  <a:pt x="0" y="25"/>
                </a:cubicBezTo>
                <a:cubicBezTo>
                  <a:pt x="0" y="26"/>
                  <a:pt x="0" y="27"/>
                  <a:pt x="0" y="29"/>
                </a:cubicBezTo>
                <a:cubicBezTo>
                  <a:pt x="0" y="49"/>
                  <a:pt x="2" y="82"/>
                  <a:pt x="49" y="82"/>
                </a:cubicBezTo>
                <a:cubicBezTo>
                  <a:pt x="99" y="82"/>
                  <a:pt x="103" y="58"/>
                  <a:pt x="103" y="52"/>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1"/>
                  <a:pt x="103" y="21"/>
                  <a:pt x="103" y="21"/>
                </a:cubicBezTo>
                <a:cubicBezTo>
                  <a:pt x="103" y="20"/>
                  <a:pt x="102" y="0"/>
                  <a:pt x="7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21"/>
          <p:cNvSpPr>
            <a:spLocks noEditPoints="1"/>
          </p:cNvSpPr>
          <p:nvPr/>
        </p:nvSpPr>
        <p:spPr bwMode="auto">
          <a:xfrm>
            <a:off x="3865550" y="3277778"/>
            <a:ext cx="41275" cy="20638"/>
          </a:xfrm>
          <a:custGeom>
            <a:avLst/>
            <a:gdLst>
              <a:gd name="T0" fmla="*/ 0 w 103"/>
              <a:gd name="T1" fmla="*/ 25 h 52"/>
              <a:gd name="T2" fmla="*/ 0 w 103"/>
              <a:gd name="T3" fmla="*/ 29 h 52"/>
              <a:gd name="T4" fmla="*/ 0 w 103"/>
              <a:gd name="T5" fmla="*/ 25 h 52"/>
              <a:gd name="T6" fmla="*/ 0 w 103"/>
              <a:gd name="T7" fmla="*/ 25 h 52"/>
              <a:gd name="T8" fmla="*/ 103 w 103"/>
              <a:gd name="T9" fmla="*/ 21 h 52"/>
              <a:gd name="T10" fmla="*/ 103 w 103"/>
              <a:gd name="T11" fmla="*/ 21 h 52"/>
              <a:gd name="T12" fmla="*/ 103 w 103"/>
              <a:gd name="T13" fmla="*/ 21 h 52"/>
              <a:gd name="T14" fmla="*/ 103 w 103"/>
              <a:gd name="T15" fmla="*/ 52 h 52"/>
              <a:gd name="T16" fmla="*/ 103 w 103"/>
              <a:gd name="T17" fmla="*/ 52 h 52"/>
              <a:gd name="T18" fmla="*/ 103 w 103"/>
              <a:gd name="T19" fmla="*/ 21 h 52"/>
              <a:gd name="T20" fmla="*/ 72 w 103"/>
              <a:gd name="T21" fmla="*/ 0 h 52"/>
              <a:gd name="T22" fmla="*/ 26 w 103"/>
              <a:gd name="T23" fmla="*/ 1 h 52"/>
              <a:gd name="T24" fmla="*/ 0 w 103"/>
              <a:gd name="T25" fmla="*/ 25 h 52"/>
              <a:gd name="T26" fmla="*/ 0 w 103"/>
              <a:gd name="T27" fmla="*/ 25 h 52"/>
              <a:gd name="T28" fmla="*/ 26 w 103"/>
              <a:gd name="T29" fmla="*/ 1 h 52"/>
              <a:gd name="T30" fmla="*/ 72 w 103"/>
              <a:gd name="T31" fmla="*/ 0 h 52"/>
              <a:gd name="T32" fmla="*/ 103 w 103"/>
              <a:gd name="T33" fmla="*/ 21 h 52"/>
              <a:gd name="T34" fmla="*/ 72 w 10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2">
                <a:moveTo>
                  <a:pt x="0" y="25"/>
                </a:moveTo>
                <a:cubicBezTo>
                  <a:pt x="0" y="26"/>
                  <a:pt x="0" y="27"/>
                  <a:pt x="0" y="29"/>
                </a:cubicBezTo>
                <a:cubicBezTo>
                  <a:pt x="0" y="27"/>
                  <a:pt x="0" y="26"/>
                  <a:pt x="0" y="25"/>
                </a:cubicBezTo>
                <a:cubicBezTo>
                  <a:pt x="0" y="25"/>
                  <a:pt x="0" y="25"/>
                  <a:pt x="0" y="25"/>
                </a:cubicBezTo>
                <a:moveTo>
                  <a:pt x="103" y="21"/>
                </a:moveTo>
                <a:cubicBezTo>
                  <a:pt x="103" y="21"/>
                  <a:pt x="103" y="21"/>
                  <a:pt x="103" y="21"/>
                </a:cubicBezTo>
                <a:cubicBezTo>
                  <a:pt x="103" y="21"/>
                  <a:pt x="103" y="21"/>
                  <a:pt x="103" y="21"/>
                </a:cubicBezTo>
                <a:cubicBezTo>
                  <a:pt x="103" y="52"/>
                  <a:pt x="103" y="52"/>
                  <a:pt x="103" y="52"/>
                </a:cubicBezTo>
                <a:cubicBezTo>
                  <a:pt x="103" y="52"/>
                  <a:pt x="103" y="52"/>
                  <a:pt x="103" y="52"/>
                </a:cubicBezTo>
                <a:cubicBezTo>
                  <a:pt x="103" y="21"/>
                  <a:pt x="103" y="21"/>
                  <a:pt x="103" y="21"/>
                </a:cubicBezTo>
                <a:moveTo>
                  <a:pt x="72" y="0"/>
                </a:moveTo>
                <a:cubicBezTo>
                  <a:pt x="43" y="0"/>
                  <a:pt x="26" y="1"/>
                  <a:pt x="26" y="1"/>
                </a:cubicBezTo>
                <a:cubicBezTo>
                  <a:pt x="26" y="1"/>
                  <a:pt x="0" y="1"/>
                  <a:pt x="0" y="25"/>
                </a:cubicBezTo>
                <a:cubicBezTo>
                  <a:pt x="0" y="25"/>
                  <a:pt x="0" y="25"/>
                  <a:pt x="0" y="25"/>
                </a:cubicBezTo>
                <a:cubicBezTo>
                  <a:pt x="0" y="1"/>
                  <a:pt x="26" y="1"/>
                  <a:pt x="26" y="1"/>
                </a:cubicBezTo>
                <a:cubicBezTo>
                  <a:pt x="26" y="1"/>
                  <a:pt x="43" y="0"/>
                  <a:pt x="72" y="0"/>
                </a:cubicBezTo>
                <a:cubicBezTo>
                  <a:pt x="102" y="0"/>
                  <a:pt x="103" y="20"/>
                  <a:pt x="103" y="21"/>
                </a:cubicBezTo>
                <a:cubicBezTo>
                  <a:pt x="103" y="20"/>
                  <a:pt x="102" y="0"/>
                  <a:pt x="7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08"/>
          <p:cNvSpPr>
            <a:spLocks/>
          </p:cNvSpPr>
          <p:nvPr/>
        </p:nvSpPr>
        <p:spPr bwMode="auto">
          <a:xfrm>
            <a:off x="4353892" y="2278515"/>
            <a:ext cx="15875" cy="36513"/>
          </a:xfrm>
          <a:custGeom>
            <a:avLst/>
            <a:gdLst>
              <a:gd name="T0" fmla="*/ 0 w 40"/>
              <a:gd name="T1" fmla="*/ 92 h 92"/>
              <a:gd name="T2" fmla="*/ 37 w 40"/>
              <a:gd name="T3" fmla="*/ 37 h 92"/>
              <a:gd name="T4" fmla="*/ 33 w 40"/>
              <a:gd name="T5" fmla="*/ 4 h 92"/>
              <a:gd name="T6" fmla="*/ 14 w 40"/>
              <a:gd name="T7" fmla="*/ 2 h 92"/>
              <a:gd name="T8" fmla="*/ 0 w 40"/>
              <a:gd name="T9" fmla="*/ 92 h 92"/>
            </a:gdLst>
            <a:ahLst/>
            <a:cxnLst>
              <a:cxn ang="0">
                <a:pos x="T0" y="T1"/>
              </a:cxn>
              <a:cxn ang="0">
                <a:pos x="T2" y="T3"/>
              </a:cxn>
              <a:cxn ang="0">
                <a:pos x="T4" y="T5"/>
              </a:cxn>
              <a:cxn ang="0">
                <a:pos x="T6" y="T7"/>
              </a:cxn>
              <a:cxn ang="0">
                <a:pos x="T8" y="T9"/>
              </a:cxn>
            </a:cxnLst>
            <a:rect l="0" t="0" r="r" b="b"/>
            <a:pathLst>
              <a:path w="40" h="92">
                <a:moveTo>
                  <a:pt x="0" y="92"/>
                </a:moveTo>
                <a:cubicBezTo>
                  <a:pt x="21" y="86"/>
                  <a:pt x="32" y="69"/>
                  <a:pt x="37" y="37"/>
                </a:cubicBezTo>
                <a:cubicBezTo>
                  <a:pt x="40" y="15"/>
                  <a:pt x="37" y="7"/>
                  <a:pt x="33" y="4"/>
                </a:cubicBezTo>
                <a:cubicBezTo>
                  <a:pt x="30" y="1"/>
                  <a:pt x="23" y="0"/>
                  <a:pt x="14" y="2"/>
                </a:cubicBezTo>
                <a:cubicBezTo>
                  <a:pt x="12" y="46"/>
                  <a:pt x="5" y="75"/>
                  <a:pt x="0" y="9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309"/>
          <p:cNvSpPr>
            <a:spLocks/>
          </p:cNvSpPr>
          <p:nvPr/>
        </p:nvSpPr>
        <p:spPr bwMode="auto">
          <a:xfrm>
            <a:off x="4222129" y="2222953"/>
            <a:ext cx="128588" cy="144463"/>
          </a:xfrm>
          <a:custGeom>
            <a:avLst/>
            <a:gdLst>
              <a:gd name="T0" fmla="*/ 75 w 323"/>
              <a:gd name="T1" fmla="*/ 0 h 363"/>
              <a:gd name="T2" fmla="*/ 0 w 323"/>
              <a:gd name="T3" fmla="*/ 128 h 363"/>
              <a:gd name="T4" fmla="*/ 19 w 323"/>
              <a:gd name="T5" fmla="*/ 237 h 363"/>
              <a:gd name="T6" fmla="*/ 19 w 323"/>
              <a:gd name="T7" fmla="*/ 237 h 363"/>
              <a:gd name="T8" fmla="*/ 101 w 323"/>
              <a:gd name="T9" fmla="*/ 362 h 363"/>
              <a:gd name="T10" fmla="*/ 102 w 323"/>
              <a:gd name="T11" fmla="*/ 361 h 363"/>
              <a:gd name="T12" fmla="*/ 150 w 323"/>
              <a:gd name="T13" fmla="*/ 330 h 363"/>
              <a:gd name="T14" fmla="*/ 161 w 323"/>
              <a:gd name="T15" fmla="*/ 320 h 363"/>
              <a:gd name="T16" fmla="*/ 161 w 323"/>
              <a:gd name="T17" fmla="*/ 320 h 363"/>
              <a:gd name="T18" fmla="*/ 172 w 323"/>
              <a:gd name="T19" fmla="*/ 331 h 363"/>
              <a:gd name="T20" fmla="*/ 220 w 323"/>
              <a:gd name="T21" fmla="*/ 361 h 363"/>
              <a:gd name="T22" fmla="*/ 223 w 323"/>
              <a:gd name="T23" fmla="*/ 363 h 363"/>
              <a:gd name="T24" fmla="*/ 305 w 323"/>
              <a:gd name="T25" fmla="*/ 235 h 363"/>
              <a:gd name="T26" fmla="*/ 305 w 323"/>
              <a:gd name="T27" fmla="*/ 234 h 363"/>
              <a:gd name="T28" fmla="*/ 323 w 323"/>
              <a:gd name="T29" fmla="*/ 120 h 363"/>
              <a:gd name="T30" fmla="*/ 174 w 323"/>
              <a:gd name="T31" fmla="*/ 79 h 363"/>
              <a:gd name="T32" fmla="*/ 75 w 323"/>
              <a:gd name="T3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363">
                <a:moveTo>
                  <a:pt x="75" y="0"/>
                </a:moveTo>
                <a:cubicBezTo>
                  <a:pt x="0" y="128"/>
                  <a:pt x="0" y="128"/>
                  <a:pt x="0" y="128"/>
                </a:cubicBezTo>
                <a:cubicBezTo>
                  <a:pt x="3" y="201"/>
                  <a:pt x="19" y="236"/>
                  <a:pt x="19" y="237"/>
                </a:cubicBezTo>
                <a:cubicBezTo>
                  <a:pt x="19" y="237"/>
                  <a:pt x="19" y="237"/>
                  <a:pt x="19" y="237"/>
                </a:cubicBezTo>
                <a:cubicBezTo>
                  <a:pt x="44" y="305"/>
                  <a:pt x="75" y="342"/>
                  <a:pt x="101" y="362"/>
                </a:cubicBezTo>
                <a:cubicBezTo>
                  <a:pt x="101" y="362"/>
                  <a:pt x="102" y="361"/>
                  <a:pt x="102" y="361"/>
                </a:cubicBezTo>
                <a:cubicBezTo>
                  <a:pt x="125" y="350"/>
                  <a:pt x="147" y="335"/>
                  <a:pt x="150" y="330"/>
                </a:cubicBezTo>
                <a:cubicBezTo>
                  <a:pt x="151" y="324"/>
                  <a:pt x="156" y="320"/>
                  <a:pt x="161" y="320"/>
                </a:cubicBezTo>
                <a:cubicBezTo>
                  <a:pt x="161" y="320"/>
                  <a:pt x="161" y="320"/>
                  <a:pt x="161" y="320"/>
                </a:cubicBezTo>
                <a:cubicBezTo>
                  <a:pt x="167" y="320"/>
                  <a:pt x="172" y="325"/>
                  <a:pt x="172" y="331"/>
                </a:cubicBezTo>
                <a:cubicBezTo>
                  <a:pt x="175" y="335"/>
                  <a:pt x="197" y="350"/>
                  <a:pt x="220" y="361"/>
                </a:cubicBezTo>
                <a:cubicBezTo>
                  <a:pt x="221" y="362"/>
                  <a:pt x="222" y="362"/>
                  <a:pt x="223" y="363"/>
                </a:cubicBezTo>
                <a:cubicBezTo>
                  <a:pt x="249" y="343"/>
                  <a:pt x="280" y="305"/>
                  <a:pt x="305" y="235"/>
                </a:cubicBezTo>
                <a:cubicBezTo>
                  <a:pt x="305" y="234"/>
                  <a:pt x="305" y="234"/>
                  <a:pt x="305" y="234"/>
                </a:cubicBezTo>
                <a:cubicBezTo>
                  <a:pt x="305" y="234"/>
                  <a:pt x="321" y="197"/>
                  <a:pt x="323" y="120"/>
                </a:cubicBezTo>
                <a:cubicBezTo>
                  <a:pt x="256" y="121"/>
                  <a:pt x="224" y="106"/>
                  <a:pt x="174" y="79"/>
                </a:cubicBezTo>
                <a:cubicBezTo>
                  <a:pt x="134" y="58"/>
                  <a:pt x="99" y="30"/>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310"/>
          <p:cNvSpPr>
            <a:spLocks/>
          </p:cNvSpPr>
          <p:nvPr/>
        </p:nvSpPr>
        <p:spPr bwMode="auto">
          <a:xfrm>
            <a:off x="4266579" y="2362653"/>
            <a:ext cx="39688" cy="26988"/>
          </a:xfrm>
          <a:custGeom>
            <a:avLst/>
            <a:gdLst>
              <a:gd name="T0" fmla="*/ 50 w 100"/>
              <a:gd name="T1" fmla="*/ 0 h 69"/>
              <a:gd name="T2" fmla="*/ 6 w 100"/>
              <a:gd name="T3" fmla="*/ 29 h 69"/>
              <a:gd name="T4" fmla="*/ 0 w 100"/>
              <a:gd name="T5" fmla="*/ 46 h 69"/>
              <a:gd name="T6" fmla="*/ 48 w 100"/>
              <a:gd name="T7" fmla="*/ 69 h 69"/>
              <a:gd name="T8" fmla="*/ 52 w 100"/>
              <a:gd name="T9" fmla="*/ 69 h 69"/>
              <a:gd name="T10" fmla="*/ 100 w 100"/>
              <a:gd name="T11" fmla="*/ 46 h 69"/>
              <a:gd name="T12" fmla="*/ 95 w 100"/>
              <a:gd name="T13" fmla="*/ 29 h 69"/>
              <a:gd name="T14" fmla="*/ 50 w 100"/>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69">
                <a:moveTo>
                  <a:pt x="50" y="0"/>
                </a:moveTo>
                <a:cubicBezTo>
                  <a:pt x="39" y="11"/>
                  <a:pt x="22" y="21"/>
                  <a:pt x="6" y="29"/>
                </a:cubicBezTo>
                <a:cubicBezTo>
                  <a:pt x="3" y="36"/>
                  <a:pt x="0" y="43"/>
                  <a:pt x="0" y="46"/>
                </a:cubicBezTo>
                <a:cubicBezTo>
                  <a:pt x="0" y="56"/>
                  <a:pt x="21" y="69"/>
                  <a:pt x="48" y="69"/>
                </a:cubicBezTo>
                <a:cubicBezTo>
                  <a:pt x="52" y="69"/>
                  <a:pt x="52" y="69"/>
                  <a:pt x="52" y="69"/>
                </a:cubicBezTo>
                <a:cubicBezTo>
                  <a:pt x="80" y="69"/>
                  <a:pt x="100" y="56"/>
                  <a:pt x="100" y="46"/>
                </a:cubicBezTo>
                <a:cubicBezTo>
                  <a:pt x="100" y="43"/>
                  <a:pt x="98" y="36"/>
                  <a:pt x="95" y="29"/>
                </a:cubicBezTo>
                <a:cubicBezTo>
                  <a:pt x="79" y="21"/>
                  <a:pt x="61" y="11"/>
                  <a:pt x="5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311"/>
          <p:cNvSpPr>
            <a:spLocks/>
          </p:cNvSpPr>
          <p:nvPr/>
        </p:nvSpPr>
        <p:spPr bwMode="auto">
          <a:xfrm>
            <a:off x="4207842" y="2172153"/>
            <a:ext cx="165100" cy="90488"/>
          </a:xfrm>
          <a:custGeom>
            <a:avLst/>
            <a:gdLst>
              <a:gd name="T0" fmla="*/ 24 w 418"/>
              <a:gd name="T1" fmla="*/ 211 h 227"/>
              <a:gd name="T2" fmla="*/ 28 w 418"/>
              <a:gd name="T3" fmla="*/ 217 h 227"/>
              <a:gd name="T4" fmla="*/ 30 w 418"/>
              <a:gd name="T5" fmla="*/ 224 h 227"/>
              <a:gd name="T6" fmla="*/ 102 w 418"/>
              <a:gd name="T7" fmla="*/ 102 h 227"/>
              <a:gd name="T8" fmla="*/ 111 w 418"/>
              <a:gd name="T9" fmla="*/ 96 h 227"/>
              <a:gd name="T10" fmla="*/ 112 w 418"/>
              <a:gd name="T11" fmla="*/ 96 h 227"/>
              <a:gd name="T12" fmla="*/ 121 w 418"/>
              <a:gd name="T13" fmla="*/ 101 h 227"/>
              <a:gd name="T14" fmla="*/ 223 w 418"/>
              <a:gd name="T15" fmla="*/ 187 h 227"/>
              <a:gd name="T16" fmla="*/ 370 w 418"/>
              <a:gd name="T17" fmla="*/ 225 h 227"/>
              <a:gd name="T18" fmla="*/ 418 w 418"/>
              <a:gd name="T19" fmla="*/ 221 h 227"/>
              <a:gd name="T20" fmla="*/ 383 w 418"/>
              <a:gd name="T21" fmla="*/ 203 h 227"/>
              <a:gd name="T22" fmla="*/ 379 w 418"/>
              <a:gd name="T23" fmla="*/ 189 h 227"/>
              <a:gd name="T24" fmla="*/ 390 w 418"/>
              <a:gd name="T25" fmla="*/ 182 h 227"/>
              <a:gd name="T26" fmla="*/ 390 w 418"/>
              <a:gd name="T27" fmla="*/ 182 h 227"/>
              <a:gd name="T28" fmla="*/ 364 w 418"/>
              <a:gd name="T29" fmla="*/ 155 h 227"/>
              <a:gd name="T30" fmla="*/ 362 w 418"/>
              <a:gd name="T31" fmla="*/ 147 h 227"/>
              <a:gd name="T32" fmla="*/ 259 w 418"/>
              <a:gd name="T33" fmla="*/ 20 h 227"/>
              <a:gd name="T34" fmla="*/ 254 w 418"/>
              <a:gd name="T35" fmla="*/ 18 h 227"/>
              <a:gd name="T36" fmla="*/ 235 w 418"/>
              <a:gd name="T37" fmla="*/ 11 h 227"/>
              <a:gd name="T38" fmla="*/ 158 w 418"/>
              <a:gd name="T39" fmla="*/ 0 h 227"/>
              <a:gd name="T40" fmla="*/ 90 w 418"/>
              <a:gd name="T41" fmla="*/ 8 h 227"/>
              <a:gd name="T42" fmla="*/ 71 w 418"/>
              <a:gd name="T43" fmla="*/ 23 h 227"/>
              <a:gd name="T44" fmla="*/ 62 w 418"/>
              <a:gd name="T45" fmla="*/ 30 h 227"/>
              <a:gd name="T46" fmla="*/ 7 w 418"/>
              <a:gd name="T47" fmla="*/ 99 h 227"/>
              <a:gd name="T48" fmla="*/ 1 w 418"/>
              <a:gd name="T49" fmla="*/ 150 h 227"/>
              <a:gd name="T50" fmla="*/ 1 w 418"/>
              <a:gd name="T51" fmla="*/ 152 h 227"/>
              <a:gd name="T52" fmla="*/ 24 w 418"/>
              <a:gd name="T53" fmla="*/ 2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8" h="227">
                <a:moveTo>
                  <a:pt x="24" y="211"/>
                </a:moveTo>
                <a:cubicBezTo>
                  <a:pt x="26" y="213"/>
                  <a:pt x="27" y="215"/>
                  <a:pt x="28" y="217"/>
                </a:cubicBezTo>
                <a:cubicBezTo>
                  <a:pt x="30" y="224"/>
                  <a:pt x="30" y="224"/>
                  <a:pt x="30" y="224"/>
                </a:cubicBezTo>
                <a:cubicBezTo>
                  <a:pt x="102" y="102"/>
                  <a:pt x="102" y="102"/>
                  <a:pt x="102" y="102"/>
                </a:cubicBezTo>
                <a:cubicBezTo>
                  <a:pt x="104" y="98"/>
                  <a:pt x="107" y="96"/>
                  <a:pt x="111" y="96"/>
                </a:cubicBezTo>
                <a:cubicBezTo>
                  <a:pt x="112" y="96"/>
                  <a:pt x="112" y="96"/>
                  <a:pt x="112" y="96"/>
                </a:cubicBezTo>
                <a:cubicBezTo>
                  <a:pt x="115" y="96"/>
                  <a:pt x="119" y="98"/>
                  <a:pt x="121" y="101"/>
                </a:cubicBezTo>
                <a:cubicBezTo>
                  <a:pt x="143" y="133"/>
                  <a:pt x="179" y="164"/>
                  <a:pt x="223" y="187"/>
                </a:cubicBezTo>
                <a:cubicBezTo>
                  <a:pt x="273" y="214"/>
                  <a:pt x="302" y="227"/>
                  <a:pt x="370" y="225"/>
                </a:cubicBezTo>
                <a:cubicBezTo>
                  <a:pt x="385" y="224"/>
                  <a:pt x="403" y="222"/>
                  <a:pt x="418" y="221"/>
                </a:cubicBezTo>
                <a:cubicBezTo>
                  <a:pt x="403" y="215"/>
                  <a:pt x="391" y="208"/>
                  <a:pt x="383" y="203"/>
                </a:cubicBezTo>
                <a:cubicBezTo>
                  <a:pt x="379" y="200"/>
                  <a:pt x="377" y="194"/>
                  <a:pt x="379" y="189"/>
                </a:cubicBezTo>
                <a:cubicBezTo>
                  <a:pt x="380" y="185"/>
                  <a:pt x="385" y="181"/>
                  <a:pt x="390" y="182"/>
                </a:cubicBezTo>
                <a:cubicBezTo>
                  <a:pt x="390" y="182"/>
                  <a:pt x="390" y="182"/>
                  <a:pt x="390" y="182"/>
                </a:cubicBezTo>
                <a:cubicBezTo>
                  <a:pt x="376" y="170"/>
                  <a:pt x="367" y="158"/>
                  <a:pt x="364" y="155"/>
                </a:cubicBezTo>
                <a:cubicBezTo>
                  <a:pt x="362" y="153"/>
                  <a:pt x="362" y="150"/>
                  <a:pt x="362" y="147"/>
                </a:cubicBezTo>
                <a:cubicBezTo>
                  <a:pt x="369" y="92"/>
                  <a:pt x="303" y="40"/>
                  <a:pt x="259" y="20"/>
                </a:cubicBezTo>
                <a:cubicBezTo>
                  <a:pt x="258" y="19"/>
                  <a:pt x="256" y="19"/>
                  <a:pt x="254" y="18"/>
                </a:cubicBezTo>
                <a:cubicBezTo>
                  <a:pt x="248" y="15"/>
                  <a:pt x="241" y="13"/>
                  <a:pt x="235" y="11"/>
                </a:cubicBezTo>
                <a:cubicBezTo>
                  <a:pt x="212" y="4"/>
                  <a:pt x="187" y="0"/>
                  <a:pt x="158" y="0"/>
                </a:cubicBezTo>
                <a:cubicBezTo>
                  <a:pt x="133" y="0"/>
                  <a:pt x="102" y="3"/>
                  <a:pt x="90" y="8"/>
                </a:cubicBezTo>
                <a:cubicBezTo>
                  <a:pt x="75" y="15"/>
                  <a:pt x="71" y="23"/>
                  <a:pt x="71" y="23"/>
                </a:cubicBezTo>
                <a:cubicBezTo>
                  <a:pt x="69" y="27"/>
                  <a:pt x="66" y="29"/>
                  <a:pt x="62" y="30"/>
                </a:cubicBezTo>
                <a:cubicBezTo>
                  <a:pt x="44" y="32"/>
                  <a:pt x="21" y="51"/>
                  <a:pt x="7" y="99"/>
                </a:cubicBezTo>
                <a:cubicBezTo>
                  <a:pt x="2" y="118"/>
                  <a:pt x="0" y="128"/>
                  <a:pt x="1" y="150"/>
                </a:cubicBezTo>
                <a:cubicBezTo>
                  <a:pt x="1" y="151"/>
                  <a:pt x="1" y="151"/>
                  <a:pt x="1" y="152"/>
                </a:cubicBezTo>
                <a:cubicBezTo>
                  <a:pt x="2" y="178"/>
                  <a:pt x="10" y="200"/>
                  <a:pt x="24" y="2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312"/>
          <p:cNvSpPr>
            <a:spLocks/>
          </p:cNvSpPr>
          <p:nvPr/>
        </p:nvSpPr>
        <p:spPr bwMode="auto">
          <a:xfrm>
            <a:off x="4203079" y="2278515"/>
            <a:ext cx="15875" cy="36513"/>
          </a:xfrm>
          <a:custGeom>
            <a:avLst/>
            <a:gdLst>
              <a:gd name="T0" fmla="*/ 3 w 41"/>
              <a:gd name="T1" fmla="*/ 37 h 92"/>
              <a:gd name="T2" fmla="*/ 41 w 41"/>
              <a:gd name="T3" fmla="*/ 92 h 92"/>
              <a:gd name="T4" fmla="*/ 26 w 41"/>
              <a:gd name="T5" fmla="*/ 2 h 92"/>
              <a:gd name="T6" fmla="*/ 7 w 41"/>
              <a:gd name="T7" fmla="*/ 4 h 92"/>
              <a:gd name="T8" fmla="*/ 3 w 41"/>
              <a:gd name="T9" fmla="*/ 37 h 92"/>
            </a:gdLst>
            <a:ahLst/>
            <a:cxnLst>
              <a:cxn ang="0">
                <a:pos x="T0" y="T1"/>
              </a:cxn>
              <a:cxn ang="0">
                <a:pos x="T2" y="T3"/>
              </a:cxn>
              <a:cxn ang="0">
                <a:pos x="T4" y="T5"/>
              </a:cxn>
              <a:cxn ang="0">
                <a:pos x="T6" y="T7"/>
              </a:cxn>
              <a:cxn ang="0">
                <a:pos x="T8" y="T9"/>
              </a:cxn>
            </a:cxnLst>
            <a:rect l="0" t="0" r="r" b="b"/>
            <a:pathLst>
              <a:path w="41" h="92">
                <a:moveTo>
                  <a:pt x="3" y="37"/>
                </a:moveTo>
                <a:cubicBezTo>
                  <a:pt x="8" y="69"/>
                  <a:pt x="20" y="86"/>
                  <a:pt x="41" y="92"/>
                </a:cubicBezTo>
                <a:cubicBezTo>
                  <a:pt x="36" y="75"/>
                  <a:pt x="29" y="45"/>
                  <a:pt x="26" y="2"/>
                </a:cubicBezTo>
                <a:cubicBezTo>
                  <a:pt x="17" y="0"/>
                  <a:pt x="11" y="1"/>
                  <a:pt x="7" y="4"/>
                </a:cubicBezTo>
                <a:cubicBezTo>
                  <a:pt x="4" y="7"/>
                  <a:pt x="0" y="15"/>
                  <a:pt x="3"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313"/>
          <p:cNvSpPr>
            <a:spLocks/>
          </p:cNvSpPr>
          <p:nvPr/>
        </p:nvSpPr>
        <p:spPr bwMode="auto">
          <a:xfrm>
            <a:off x="4115767" y="2386465"/>
            <a:ext cx="341313" cy="128588"/>
          </a:xfrm>
          <a:custGeom>
            <a:avLst/>
            <a:gdLst>
              <a:gd name="T0" fmla="*/ 199 w 215"/>
              <a:gd name="T1" fmla="*/ 22 h 81"/>
              <a:gd name="T2" fmla="*/ 141 w 215"/>
              <a:gd name="T3" fmla="*/ 0 h 81"/>
              <a:gd name="T4" fmla="*/ 132 w 215"/>
              <a:gd name="T5" fmla="*/ 45 h 81"/>
              <a:gd name="T6" fmla="*/ 108 w 215"/>
              <a:gd name="T7" fmla="*/ 12 h 81"/>
              <a:gd name="T8" fmla="*/ 84 w 215"/>
              <a:gd name="T9" fmla="*/ 45 h 81"/>
              <a:gd name="T10" fmla="*/ 74 w 215"/>
              <a:gd name="T11" fmla="*/ 0 h 81"/>
              <a:gd name="T12" fmla="*/ 16 w 215"/>
              <a:gd name="T13" fmla="*/ 22 h 81"/>
              <a:gd name="T14" fmla="*/ 0 w 215"/>
              <a:gd name="T15" fmla="*/ 81 h 81"/>
              <a:gd name="T16" fmla="*/ 215 w 215"/>
              <a:gd name="T17" fmla="*/ 81 h 81"/>
              <a:gd name="T18" fmla="*/ 199 w 215"/>
              <a:gd name="T19"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81">
                <a:moveTo>
                  <a:pt x="199" y="22"/>
                </a:moveTo>
                <a:lnTo>
                  <a:pt x="141" y="0"/>
                </a:lnTo>
                <a:lnTo>
                  <a:pt x="132" y="45"/>
                </a:lnTo>
                <a:lnTo>
                  <a:pt x="108" y="12"/>
                </a:lnTo>
                <a:lnTo>
                  <a:pt x="84" y="45"/>
                </a:lnTo>
                <a:lnTo>
                  <a:pt x="74" y="0"/>
                </a:lnTo>
                <a:lnTo>
                  <a:pt x="16" y="22"/>
                </a:lnTo>
                <a:lnTo>
                  <a:pt x="0" y="81"/>
                </a:lnTo>
                <a:lnTo>
                  <a:pt x="215" y="81"/>
                </a:lnTo>
                <a:lnTo>
                  <a:pt x="199" y="2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314"/>
          <p:cNvSpPr>
            <a:spLocks/>
          </p:cNvSpPr>
          <p:nvPr/>
        </p:nvSpPr>
        <p:spPr bwMode="auto">
          <a:xfrm>
            <a:off x="4115767" y="2386465"/>
            <a:ext cx="341313" cy="128588"/>
          </a:xfrm>
          <a:custGeom>
            <a:avLst/>
            <a:gdLst>
              <a:gd name="T0" fmla="*/ 199 w 215"/>
              <a:gd name="T1" fmla="*/ 22 h 81"/>
              <a:gd name="T2" fmla="*/ 141 w 215"/>
              <a:gd name="T3" fmla="*/ 0 h 81"/>
              <a:gd name="T4" fmla="*/ 132 w 215"/>
              <a:gd name="T5" fmla="*/ 45 h 81"/>
              <a:gd name="T6" fmla="*/ 108 w 215"/>
              <a:gd name="T7" fmla="*/ 12 h 81"/>
              <a:gd name="T8" fmla="*/ 84 w 215"/>
              <a:gd name="T9" fmla="*/ 45 h 81"/>
              <a:gd name="T10" fmla="*/ 74 w 215"/>
              <a:gd name="T11" fmla="*/ 0 h 81"/>
              <a:gd name="T12" fmla="*/ 16 w 215"/>
              <a:gd name="T13" fmla="*/ 22 h 81"/>
              <a:gd name="T14" fmla="*/ 0 w 215"/>
              <a:gd name="T15" fmla="*/ 81 h 81"/>
              <a:gd name="T16" fmla="*/ 215 w 215"/>
              <a:gd name="T17" fmla="*/ 81 h 81"/>
              <a:gd name="T18" fmla="*/ 199 w 215"/>
              <a:gd name="T19"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81">
                <a:moveTo>
                  <a:pt x="199" y="22"/>
                </a:moveTo>
                <a:lnTo>
                  <a:pt x="141" y="0"/>
                </a:lnTo>
                <a:lnTo>
                  <a:pt x="132" y="45"/>
                </a:lnTo>
                <a:lnTo>
                  <a:pt x="108" y="12"/>
                </a:lnTo>
                <a:lnTo>
                  <a:pt x="84" y="45"/>
                </a:lnTo>
                <a:lnTo>
                  <a:pt x="74" y="0"/>
                </a:lnTo>
                <a:lnTo>
                  <a:pt x="16" y="22"/>
                </a:lnTo>
                <a:lnTo>
                  <a:pt x="0" y="81"/>
                </a:lnTo>
                <a:lnTo>
                  <a:pt x="215" y="81"/>
                </a:lnTo>
                <a:lnTo>
                  <a:pt x="199"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315"/>
          <p:cNvSpPr>
            <a:spLocks noEditPoints="1"/>
          </p:cNvSpPr>
          <p:nvPr/>
        </p:nvSpPr>
        <p:spPr bwMode="auto">
          <a:xfrm>
            <a:off x="4193554" y="2162628"/>
            <a:ext cx="206375" cy="236538"/>
          </a:xfrm>
          <a:custGeom>
            <a:avLst/>
            <a:gdLst>
              <a:gd name="T0" fmla="*/ 73 w 517"/>
              <a:gd name="T1" fmla="*/ 406 h 595"/>
              <a:gd name="T2" fmla="*/ 160 w 517"/>
              <a:gd name="T3" fmla="*/ 549 h 595"/>
              <a:gd name="T4" fmla="*/ 235 w 517"/>
              <a:gd name="T5" fmla="*/ 595 h 595"/>
              <a:gd name="T6" fmla="*/ 304 w 517"/>
              <a:gd name="T7" fmla="*/ 537 h 595"/>
              <a:gd name="T8" fmla="*/ 463 w 517"/>
              <a:gd name="T9" fmla="*/ 329 h 595"/>
              <a:gd name="T10" fmla="*/ 440 w 517"/>
              <a:gd name="T11" fmla="*/ 269 h 595"/>
              <a:gd name="T12" fmla="*/ 493 w 517"/>
              <a:gd name="T13" fmla="*/ 231 h 595"/>
              <a:gd name="T14" fmla="*/ 483 w 517"/>
              <a:gd name="T15" fmla="*/ 218 h 595"/>
              <a:gd name="T16" fmla="*/ 419 w 517"/>
              <a:gd name="T17" fmla="*/ 169 h 595"/>
              <a:gd name="T18" fmla="*/ 298 w 517"/>
              <a:gd name="T19" fmla="*/ 21 h 595"/>
              <a:gd name="T20" fmla="*/ 193 w 517"/>
              <a:gd name="T21" fmla="*/ 1 h 595"/>
              <a:gd name="T22" fmla="*/ 87 w 517"/>
              <a:gd name="T23" fmla="*/ 32 h 595"/>
              <a:gd name="T24" fmla="*/ 12 w 517"/>
              <a:gd name="T25" fmla="*/ 173 h 595"/>
              <a:gd name="T26" fmla="*/ 40 w 517"/>
              <a:gd name="T27" fmla="*/ 250 h 595"/>
              <a:gd name="T28" fmla="*/ 15 w 517"/>
              <a:gd name="T29" fmla="*/ 276 h 595"/>
              <a:gd name="T30" fmla="*/ 235 w 517"/>
              <a:gd name="T31" fmla="*/ 572 h 595"/>
              <a:gd name="T32" fmla="*/ 183 w 517"/>
              <a:gd name="T33" fmla="*/ 549 h 595"/>
              <a:gd name="T34" fmla="*/ 233 w 517"/>
              <a:gd name="T35" fmla="*/ 503 h 595"/>
              <a:gd name="T36" fmla="*/ 283 w 517"/>
              <a:gd name="T37" fmla="*/ 549 h 595"/>
              <a:gd name="T38" fmla="*/ 377 w 517"/>
              <a:gd name="T39" fmla="*/ 386 h 595"/>
              <a:gd name="T40" fmla="*/ 295 w 517"/>
              <a:gd name="T41" fmla="*/ 515 h 595"/>
              <a:gd name="T42" fmla="*/ 244 w 517"/>
              <a:gd name="T43" fmla="*/ 483 h 595"/>
              <a:gd name="T44" fmla="*/ 233 w 517"/>
              <a:gd name="T45" fmla="*/ 472 h 595"/>
              <a:gd name="T46" fmla="*/ 174 w 517"/>
              <a:gd name="T47" fmla="*/ 513 h 595"/>
              <a:gd name="T48" fmla="*/ 91 w 517"/>
              <a:gd name="T49" fmla="*/ 389 h 595"/>
              <a:gd name="T50" fmla="*/ 72 w 517"/>
              <a:gd name="T51" fmla="*/ 280 h 595"/>
              <a:gd name="T52" fmla="*/ 246 w 517"/>
              <a:gd name="T53" fmla="*/ 231 h 595"/>
              <a:gd name="T54" fmla="*/ 377 w 517"/>
              <a:gd name="T55" fmla="*/ 386 h 595"/>
              <a:gd name="T56" fmla="*/ 403 w 517"/>
              <a:gd name="T57" fmla="*/ 381 h 595"/>
              <a:gd name="T58" fmla="*/ 436 w 517"/>
              <a:gd name="T59" fmla="*/ 293 h 595"/>
              <a:gd name="T60" fmla="*/ 35 w 517"/>
              <a:gd name="T61" fmla="*/ 176 h 595"/>
              <a:gd name="T62" fmla="*/ 41 w 517"/>
              <a:gd name="T63" fmla="*/ 123 h 595"/>
              <a:gd name="T64" fmla="*/ 105 w 517"/>
              <a:gd name="T65" fmla="*/ 47 h 595"/>
              <a:gd name="T66" fmla="*/ 192 w 517"/>
              <a:gd name="T67" fmla="*/ 24 h 595"/>
              <a:gd name="T68" fmla="*/ 288 w 517"/>
              <a:gd name="T69" fmla="*/ 42 h 595"/>
              <a:gd name="T70" fmla="*/ 396 w 517"/>
              <a:gd name="T71" fmla="*/ 171 h 595"/>
              <a:gd name="T72" fmla="*/ 424 w 517"/>
              <a:gd name="T73" fmla="*/ 206 h 595"/>
              <a:gd name="T74" fmla="*/ 413 w 517"/>
              <a:gd name="T75" fmla="*/ 213 h 595"/>
              <a:gd name="T76" fmla="*/ 452 w 517"/>
              <a:gd name="T77" fmla="*/ 245 h 595"/>
              <a:gd name="T78" fmla="*/ 257 w 517"/>
              <a:gd name="T79" fmla="*/ 211 h 595"/>
              <a:gd name="T80" fmla="*/ 146 w 517"/>
              <a:gd name="T81" fmla="*/ 120 h 595"/>
              <a:gd name="T82" fmla="*/ 136 w 517"/>
              <a:gd name="T83" fmla="*/ 126 h 595"/>
              <a:gd name="T84" fmla="*/ 62 w 517"/>
              <a:gd name="T85" fmla="*/ 241 h 595"/>
              <a:gd name="T86" fmla="*/ 35 w 517"/>
              <a:gd name="T87" fmla="*/ 176 h 595"/>
              <a:gd name="T88" fmla="*/ 49 w 517"/>
              <a:gd name="T89" fmla="*/ 291 h 595"/>
              <a:gd name="T90" fmla="*/ 26 w 517"/>
              <a:gd name="T91" fmla="*/ 32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7" h="595">
                <a:moveTo>
                  <a:pt x="4" y="329"/>
                </a:moveTo>
                <a:cubicBezTo>
                  <a:pt x="6" y="347"/>
                  <a:pt x="14" y="401"/>
                  <a:pt x="73" y="406"/>
                </a:cubicBezTo>
                <a:cubicBezTo>
                  <a:pt x="100" y="475"/>
                  <a:pt x="133" y="514"/>
                  <a:pt x="163" y="535"/>
                </a:cubicBezTo>
                <a:cubicBezTo>
                  <a:pt x="161" y="540"/>
                  <a:pt x="160" y="545"/>
                  <a:pt x="160" y="549"/>
                </a:cubicBezTo>
                <a:cubicBezTo>
                  <a:pt x="160" y="574"/>
                  <a:pt x="191" y="595"/>
                  <a:pt x="231" y="595"/>
                </a:cubicBezTo>
                <a:cubicBezTo>
                  <a:pt x="235" y="595"/>
                  <a:pt x="235" y="595"/>
                  <a:pt x="235" y="595"/>
                </a:cubicBezTo>
                <a:cubicBezTo>
                  <a:pt x="275" y="595"/>
                  <a:pt x="306" y="574"/>
                  <a:pt x="306" y="549"/>
                </a:cubicBezTo>
                <a:cubicBezTo>
                  <a:pt x="306" y="545"/>
                  <a:pt x="305" y="541"/>
                  <a:pt x="304" y="537"/>
                </a:cubicBezTo>
                <a:cubicBezTo>
                  <a:pt x="334" y="515"/>
                  <a:pt x="367" y="477"/>
                  <a:pt x="394" y="405"/>
                </a:cubicBezTo>
                <a:cubicBezTo>
                  <a:pt x="452" y="400"/>
                  <a:pt x="460" y="347"/>
                  <a:pt x="463" y="329"/>
                </a:cubicBezTo>
                <a:cubicBezTo>
                  <a:pt x="465" y="313"/>
                  <a:pt x="466" y="289"/>
                  <a:pt x="451" y="276"/>
                </a:cubicBezTo>
                <a:cubicBezTo>
                  <a:pt x="448" y="273"/>
                  <a:pt x="444" y="271"/>
                  <a:pt x="440" y="269"/>
                </a:cubicBezTo>
                <a:cubicBezTo>
                  <a:pt x="516" y="262"/>
                  <a:pt x="516" y="256"/>
                  <a:pt x="517" y="246"/>
                </a:cubicBezTo>
                <a:cubicBezTo>
                  <a:pt x="517" y="234"/>
                  <a:pt x="503" y="232"/>
                  <a:pt x="493" y="231"/>
                </a:cubicBezTo>
                <a:cubicBezTo>
                  <a:pt x="487" y="230"/>
                  <a:pt x="481" y="229"/>
                  <a:pt x="476" y="228"/>
                </a:cubicBezTo>
                <a:cubicBezTo>
                  <a:pt x="481" y="226"/>
                  <a:pt x="483" y="223"/>
                  <a:pt x="483" y="218"/>
                </a:cubicBezTo>
                <a:cubicBezTo>
                  <a:pt x="485" y="207"/>
                  <a:pt x="473" y="204"/>
                  <a:pt x="467" y="202"/>
                </a:cubicBezTo>
                <a:cubicBezTo>
                  <a:pt x="443" y="195"/>
                  <a:pt x="426" y="177"/>
                  <a:pt x="419" y="169"/>
                </a:cubicBezTo>
                <a:cubicBezTo>
                  <a:pt x="424" y="104"/>
                  <a:pt x="353" y="46"/>
                  <a:pt x="303" y="23"/>
                </a:cubicBezTo>
                <a:cubicBezTo>
                  <a:pt x="301" y="22"/>
                  <a:pt x="299" y="22"/>
                  <a:pt x="298" y="21"/>
                </a:cubicBezTo>
                <a:cubicBezTo>
                  <a:pt x="290" y="18"/>
                  <a:pt x="283" y="15"/>
                  <a:pt x="276" y="13"/>
                </a:cubicBezTo>
                <a:cubicBezTo>
                  <a:pt x="251" y="5"/>
                  <a:pt x="224" y="1"/>
                  <a:pt x="193" y="1"/>
                </a:cubicBezTo>
                <a:cubicBezTo>
                  <a:pt x="168" y="0"/>
                  <a:pt x="132" y="4"/>
                  <a:pt x="115" y="11"/>
                </a:cubicBezTo>
                <a:cubicBezTo>
                  <a:pt x="100" y="17"/>
                  <a:pt x="92" y="26"/>
                  <a:pt x="87" y="32"/>
                </a:cubicBezTo>
                <a:cubicBezTo>
                  <a:pt x="71" y="36"/>
                  <a:pt x="37" y="52"/>
                  <a:pt x="19" y="117"/>
                </a:cubicBezTo>
                <a:cubicBezTo>
                  <a:pt x="14" y="137"/>
                  <a:pt x="11" y="149"/>
                  <a:pt x="12" y="173"/>
                </a:cubicBezTo>
                <a:cubicBezTo>
                  <a:pt x="12" y="174"/>
                  <a:pt x="12" y="174"/>
                  <a:pt x="12" y="174"/>
                </a:cubicBezTo>
                <a:cubicBezTo>
                  <a:pt x="12" y="207"/>
                  <a:pt x="23" y="235"/>
                  <a:pt x="40" y="250"/>
                </a:cubicBezTo>
                <a:cubicBezTo>
                  <a:pt x="45" y="267"/>
                  <a:pt x="45" y="267"/>
                  <a:pt x="45" y="267"/>
                </a:cubicBezTo>
                <a:cubicBezTo>
                  <a:pt x="32" y="266"/>
                  <a:pt x="22" y="269"/>
                  <a:pt x="15" y="276"/>
                </a:cubicBezTo>
                <a:cubicBezTo>
                  <a:pt x="0" y="289"/>
                  <a:pt x="1" y="313"/>
                  <a:pt x="4" y="329"/>
                </a:cubicBezTo>
                <a:moveTo>
                  <a:pt x="235" y="572"/>
                </a:moveTo>
                <a:cubicBezTo>
                  <a:pt x="231" y="572"/>
                  <a:pt x="231" y="572"/>
                  <a:pt x="231" y="572"/>
                </a:cubicBezTo>
                <a:cubicBezTo>
                  <a:pt x="204" y="572"/>
                  <a:pt x="183" y="559"/>
                  <a:pt x="183" y="549"/>
                </a:cubicBezTo>
                <a:cubicBezTo>
                  <a:pt x="183" y="546"/>
                  <a:pt x="186" y="539"/>
                  <a:pt x="189" y="532"/>
                </a:cubicBezTo>
                <a:cubicBezTo>
                  <a:pt x="205" y="524"/>
                  <a:pt x="222" y="514"/>
                  <a:pt x="233" y="503"/>
                </a:cubicBezTo>
                <a:cubicBezTo>
                  <a:pt x="244" y="514"/>
                  <a:pt x="262" y="524"/>
                  <a:pt x="278" y="532"/>
                </a:cubicBezTo>
                <a:cubicBezTo>
                  <a:pt x="281" y="539"/>
                  <a:pt x="283" y="546"/>
                  <a:pt x="283" y="549"/>
                </a:cubicBezTo>
                <a:cubicBezTo>
                  <a:pt x="283" y="559"/>
                  <a:pt x="263" y="572"/>
                  <a:pt x="235" y="572"/>
                </a:cubicBezTo>
                <a:moveTo>
                  <a:pt x="377" y="386"/>
                </a:moveTo>
                <a:cubicBezTo>
                  <a:pt x="377" y="387"/>
                  <a:pt x="377" y="387"/>
                  <a:pt x="377" y="387"/>
                </a:cubicBezTo>
                <a:cubicBezTo>
                  <a:pt x="352" y="457"/>
                  <a:pt x="321" y="495"/>
                  <a:pt x="295" y="515"/>
                </a:cubicBezTo>
                <a:cubicBezTo>
                  <a:pt x="294" y="514"/>
                  <a:pt x="293" y="514"/>
                  <a:pt x="292" y="513"/>
                </a:cubicBezTo>
                <a:cubicBezTo>
                  <a:pt x="269" y="502"/>
                  <a:pt x="247" y="487"/>
                  <a:pt x="244" y="483"/>
                </a:cubicBezTo>
                <a:cubicBezTo>
                  <a:pt x="244" y="477"/>
                  <a:pt x="239" y="472"/>
                  <a:pt x="233" y="472"/>
                </a:cubicBezTo>
                <a:cubicBezTo>
                  <a:pt x="233" y="472"/>
                  <a:pt x="233" y="472"/>
                  <a:pt x="233" y="472"/>
                </a:cubicBezTo>
                <a:cubicBezTo>
                  <a:pt x="228" y="472"/>
                  <a:pt x="223" y="476"/>
                  <a:pt x="222" y="482"/>
                </a:cubicBezTo>
                <a:cubicBezTo>
                  <a:pt x="219" y="487"/>
                  <a:pt x="197" y="502"/>
                  <a:pt x="174" y="513"/>
                </a:cubicBezTo>
                <a:cubicBezTo>
                  <a:pt x="174" y="513"/>
                  <a:pt x="173" y="514"/>
                  <a:pt x="173" y="514"/>
                </a:cubicBezTo>
                <a:cubicBezTo>
                  <a:pt x="147" y="494"/>
                  <a:pt x="116" y="457"/>
                  <a:pt x="91" y="389"/>
                </a:cubicBezTo>
                <a:cubicBezTo>
                  <a:pt x="91" y="389"/>
                  <a:pt x="91" y="389"/>
                  <a:pt x="91" y="389"/>
                </a:cubicBezTo>
                <a:cubicBezTo>
                  <a:pt x="91" y="388"/>
                  <a:pt x="75" y="353"/>
                  <a:pt x="72" y="280"/>
                </a:cubicBezTo>
                <a:cubicBezTo>
                  <a:pt x="147" y="152"/>
                  <a:pt x="147" y="152"/>
                  <a:pt x="147" y="152"/>
                </a:cubicBezTo>
                <a:cubicBezTo>
                  <a:pt x="171" y="182"/>
                  <a:pt x="206" y="210"/>
                  <a:pt x="246" y="231"/>
                </a:cubicBezTo>
                <a:cubicBezTo>
                  <a:pt x="296" y="258"/>
                  <a:pt x="328" y="273"/>
                  <a:pt x="395" y="272"/>
                </a:cubicBezTo>
                <a:cubicBezTo>
                  <a:pt x="393" y="349"/>
                  <a:pt x="377" y="386"/>
                  <a:pt x="377" y="386"/>
                </a:cubicBezTo>
                <a:moveTo>
                  <a:pt x="440" y="326"/>
                </a:moveTo>
                <a:cubicBezTo>
                  <a:pt x="435" y="358"/>
                  <a:pt x="424" y="375"/>
                  <a:pt x="403" y="381"/>
                </a:cubicBezTo>
                <a:cubicBezTo>
                  <a:pt x="408" y="364"/>
                  <a:pt x="415" y="335"/>
                  <a:pt x="417" y="291"/>
                </a:cubicBezTo>
                <a:cubicBezTo>
                  <a:pt x="426" y="289"/>
                  <a:pt x="433" y="290"/>
                  <a:pt x="436" y="293"/>
                </a:cubicBezTo>
                <a:cubicBezTo>
                  <a:pt x="440" y="296"/>
                  <a:pt x="443" y="304"/>
                  <a:pt x="440" y="326"/>
                </a:cubicBezTo>
                <a:moveTo>
                  <a:pt x="35" y="176"/>
                </a:moveTo>
                <a:cubicBezTo>
                  <a:pt x="35" y="175"/>
                  <a:pt x="35" y="175"/>
                  <a:pt x="35" y="174"/>
                </a:cubicBezTo>
                <a:cubicBezTo>
                  <a:pt x="34" y="152"/>
                  <a:pt x="36" y="142"/>
                  <a:pt x="41" y="123"/>
                </a:cubicBezTo>
                <a:cubicBezTo>
                  <a:pt x="55" y="75"/>
                  <a:pt x="78" y="56"/>
                  <a:pt x="96" y="54"/>
                </a:cubicBezTo>
                <a:cubicBezTo>
                  <a:pt x="100" y="53"/>
                  <a:pt x="103" y="51"/>
                  <a:pt x="105" y="47"/>
                </a:cubicBezTo>
                <a:cubicBezTo>
                  <a:pt x="105" y="47"/>
                  <a:pt x="109" y="39"/>
                  <a:pt x="124" y="32"/>
                </a:cubicBezTo>
                <a:cubicBezTo>
                  <a:pt x="136" y="27"/>
                  <a:pt x="167" y="24"/>
                  <a:pt x="192" y="24"/>
                </a:cubicBezTo>
                <a:cubicBezTo>
                  <a:pt x="221" y="24"/>
                  <a:pt x="246" y="28"/>
                  <a:pt x="269" y="35"/>
                </a:cubicBezTo>
                <a:cubicBezTo>
                  <a:pt x="275" y="37"/>
                  <a:pt x="282" y="39"/>
                  <a:pt x="288" y="42"/>
                </a:cubicBezTo>
                <a:cubicBezTo>
                  <a:pt x="290" y="43"/>
                  <a:pt x="292" y="43"/>
                  <a:pt x="293" y="44"/>
                </a:cubicBezTo>
                <a:cubicBezTo>
                  <a:pt x="337" y="64"/>
                  <a:pt x="403" y="116"/>
                  <a:pt x="396" y="171"/>
                </a:cubicBezTo>
                <a:cubicBezTo>
                  <a:pt x="396" y="174"/>
                  <a:pt x="396" y="177"/>
                  <a:pt x="398" y="179"/>
                </a:cubicBezTo>
                <a:cubicBezTo>
                  <a:pt x="401" y="182"/>
                  <a:pt x="410" y="194"/>
                  <a:pt x="424" y="206"/>
                </a:cubicBezTo>
                <a:cubicBezTo>
                  <a:pt x="424" y="206"/>
                  <a:pt x="424" y="206"/>
                  <a:pt x="424" y="206"/>
                </a:cubicBezTo>
                <a:cubicBezTo>
                  <a:pt x="419" y="205"/>
                  <a:pt x="414" y="209"/>
                  <a:pt x="413" y="213"/>
                </a:cubicBezTo>
                <a:cubicBezTo>
                  <a:pt x="411" y="218"/>
                  <a:pt x="413" y="224"/>
                  <a:pt x="417" y="227"/>
                </a:cubicBezTo>
                <a:cubicBezTo>
                  <a:pt x="425" y="232"/>
                  <a:pt x="437" y="239"/>
                  <a:pt x="452" y="245"/>
                </a:cubicBezTo>
                <a:cubicBezTo>
                  <a:pt x="437" y="246"/>
                  <a:pt x="419" y="248"/>
                  <a:pt x="404" y="249"/>
                </a:cubicBezTo>
                <a:cubicBezTo>
                  <a:pt x="336" y="251"/>
                  <a:pt x="307" y="238"/>
                  <a:pt x="257" y="211"/>
                </a:cubicBezTo>
                <a:cubicBezTo>
                  <a:pt x="213" y="188"/>
                  <a:pt x="177" y="157"/>
                  <a:pt x="155" y="125"/>
                </a:cubicBezTo>
                <a:cubicBezTo>
                  <a:pt x="153" y="122"/>
                  <a:pt x="149" y="120"/>
                  <a:pt x="146" y="120"/>
                </a:cubicBezTo>
                <a:cubicBezTo>
                  <a:pt x="145" y="120"/>
                  <a:pt x="145" y="120"/>
                  <a:pt x="145" y="120"/>
                </a:cubicBezTo>
                <a:cubicBezTo>
                  <a:pt x="141" y="120"/>
                  <a:pt x="138" y="122"/>
                  <a:pt x="136" y="126"/>
                </a:cubicBezTo>
                <a:cubicBezTo>
                  <a:pt x="64" y="248"/>
                  <a:pt x="64" y="248"/>
                  <a:pt x="64" y="248"/>
                </a:cubicBezTo>
                <a:cubicBezTo>
                  <a:pt x="62" y="241"/>
                  <a:pt x="62" y="241"/>
                  <a:pt x="62" y="241"/>
                </a:cubicBezTo>
                <a:cubicBezTo>
                  <a:pt x="61" y="239"/>
                  <a:pt x="60" y="237"/>
                  <a:pt x="58" y="235"/>
                </a:cubicBezTo>
                <a:cubicBezTo>
                  <a:pt x="44" y="224"/>
                  <a:pt x="36" y="202"/>
                  <a:pt x="35" y="176"/>
                </a:cubicBezTo>
                <a:moveTo>
                  <a:pt x="30" y="293"/>
                </a:moveTo>
                <a:cubicBezTo>
                  <a:pt x="34" y="290"/>
                  <a:pt x="40" y="289"/>
                  <a:pt x="49" y="291"/>
                </a:cubicBezTo>
                <a:cubicBezTo>
                  <a:pt x="52" y="334"/>
                  <a:pt x="59" y="364"/>
                  <a:pt x="64" y="381"/>
                </a:cubicBezTo>
                <a:cubicBezTo>
                  <a:pt x="43" y="375"/>
                  <a:pt x="31" y="358"/>
                  <a:pt x="26" y="326"/>
                </a:cubicBezTo>
                <a:cubicBezTo>
                  <a:pt x="23" y="304"/>
                  <a:pt x="27" y="296"/>
                  <a:pt x="30" y="293"/>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16"/>
          <p:cNvSpPr>
            <a:spLocks noEditPoints="1"/>
          </p:cNvSpPr>
          <p:nvPr/>
        </p:nvSpPr>
        <p:spPr bwMode="auto">
          <a:xfrm>
            <a:off x="4287217" y="2251528"/>
            <a:ext cx="61913" cy="19050"/>
          </a:xfrm>
          <a:custGeom>
            <a:avLst/>
            <a:gdLst>
              <a:gd name="T0" fmla="*/ 157 w 157"/>
              <a:gd name="T1" fmla="*/ 48 h 48"/>
              <a:gd name="T2" fmla="*/ 157 w 157"/>
              <a:gd name="T3" fmla="*/ 48 h 48"/>
              <a:gd name="T4" fmla="*/ 157 w 157"/>
              <a:gd name="T5" fmla="*/ 48 h 48"/>
              <a:gd name="T6" fmla="*/ 157 w 157"/>
              <a:gd name="T7" fmla="*/ 48 h 48"/>
              <a:gd name="T8" fmla="*/ 15 w 157"/>
              <a:gd name="T9" fmla="*/ 8 h 48"/>
              <a:gd name="T10" fmla="*/ 156 w 157"/>
              <a:gd name="T11" fmla="*/ 48 h 48"/>
              <a:gd name="T12" fmla="*/ 15 w 157"/>
              <a:gd name="T13" fmla="*/ 8 h 48"/>
              <a:gd name="T14" fmla="*/ 0 w 157"/>
              <a:gd name="T15" fmla="*/ 0 h 48"/>
              <a:gd name="T16" fmla="*/ 0 w 157"/>
              <a:gd name="T17" fmla="*/ 0 h 48"/>
              <a:gd name="T18" fmla="*/ 13 w 157"/>
              <a:gd name="T19" fmla="*/ 7 h 48"/>
              <a:gd name="T20" fmla="*/ 14 w 157"/>
              <a:gd name="T21" fmla="*/ 8 h 48"/>
              <a:gd name="T22" fmla="*/ 13 w 157"/>
              <a:gd name="T23" fmla="*/ 7 h 48"/>
              <a:gd name="T24" fmla="*/ 0 w 157"/>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48">
                <a:moveTo>
                  <a:pt x="157" y="48"/>
                </a:moveTo>
                <a:cubicBezTo>
                  <a:pt x="157" y="48"/>
                  <a:pt x="157" y="48"/>
                  <a:pt x="157" y="48"/>
                </a:cubicBezTo>
                <a:cubicBezTo>
                  <a:pt x="157" y="48"/>
                  <a:pt x="157" y="48"/>
                  <a:pt x="157" y="48"/>
                </a:cubicBezTo>
                <a:cubicBezTo>
                  <a:pt x="157" y="48"/>
                  <a:pt x="157" y="48"/>
                  <a:pt x="157" y="48"/>
                </a:cubicBezTo>
                <a:moveTo>
                  <a:pt x="15" y="8"/>
                </a:moveTo>
                <a:cubicBezTo>
                  <a:pt x="62" y="33"/>
                  <a:pt x="94" y="48"/>
                  <a:pt x="156" y="48"/>
                </a:cubicBezTo>
                <a:cubicBezTo>
                  <a:pt x="94" y="48"/>
                  <a:pt x="62" y="33"/>
                  <a:pt x="15" y="8"/>
                </a:cubicBezTo>
                <a:moveTo>
                  <a:pt x="0" y="0"/>
                </a:moveTo>
                <a:cubicBezTo>
                  <a:pt x="0" y="0"/>
                  <a:pt x="0" y="0"/>
                  <a:pt x="0" y="0"/>
                </a:cubicBezTo>
                <a:cubicBezTo>
                  <a:pt x="4" y="3"/>
                  <a:pt x="9" y="5"/>
                  <a:pt x="13" y="7"/>
                </a:cubicBezTo>
                <a:cubicBezTo>
                  <a:pt x="13" y="7"/>
                  <a:pt x="14" y="8"/>
                  <a:pt x="14" y="8"/>
                </a:cubicBezTo>
                <a:cubicBezTo>
                  <a:pt x="14" y="8"/>
                  <a:pt x="13" y="7"/>
                  <a:pt x="13" y="7"/>
                </a:cubicBezTo>
                <a:cubicBezTo>
                  <a:pt x="9" y="5"/>
                  <a:pt x="4" y="3"/>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317"/>
          <p:cNvSpPr>
            <a:spLocks/>
          </p:cNvSpPr>
          <p:nvPr/>
        </p:nvSpPr>
        <p:spPr bwMode="auto">
          <a:xfrm>
            <a:off x="4287217" y="2251528"/>
            <a:ext cx="63500" cy="115888"/>
          </a:xfrm>
          <a:custGeom>
            <a:avLst/>
            <a:gdLst>
              <a:gd name="T0" fmla="*/ 0 w 162"/>
              <a:gd name="T1" fmla="*/ 0 h 291"/>
              <a:gd name="T2" fmla="*/ 0 w 162"/>
              <a:gd name="T3" fmla="*/ 248 h 291"/>
              <a:gd name="T4" fmla="*/ 0 w 162"/>
              <a:gd name="T5" fmla="*/ 248 h 291"/>
              <a:gd name="T6" fmla="*/ 12 w 162"/>
              <a:gd name="T7" fmla="*/ 259 h 291"/>
              <a:gd name="T8" fmla="*/ 59 w 162"/>
              <a:gd name="T9" fmla="*/ 289 h 291"/>
              <a:gd name="T10" fmla="*/ 62 w 162"/>
              <a:gd name="T11" fmla="*/ 291 h 291"/>
              <a:gd name="T12" fmla="*/ 144 w 162"/>
              <a:gd name="T13" fmla="*/ 163 h 291"/>
              <a:gd name="T14" fmla="*/ 144 w 162"/>
              <a:gd name="T15" fmla="*/ 162 h 291"/>
              <a:gd name="T16" fmla="*/ 162 w 162"/>
              <a:gd name="T17" fmla="*/ 48 h 291"/>
              <a:gd name="T18" fmla="*/ 158 w 162"/>
              <a:gd name="T19" fmla="*/ 48 h 291"/>
              <a:gd name="T20" fmla="*/ 157 w 162"/>
              <a:gd name="T21" fmla="*/ 48 h 291"/>
              <a:gd name="T22" fmla="*/ 157 w 162"/>
              <a:gd name="T23" fmla="*/ 48 h 291"/>
              <a:gd name="T24" fmla="*/ 157 w 162"/>
              <a:gd name="T25" fmla="*/ 48 h 291"/>
              <a:gd name="T26" fmla="*/ 157 w 162"/>
              <a:gd name="T27" fmla="*/ 48 h 291"/>
              <a:gd name="T28" fmla="*/ 157 w 162"/>
              <a:gd name="T29" fmla="*/ 48 h 291"/>
              <a:gd name="T30" fmla="*/ 157 w 162"/>
              <a:gd name="T31" fmla="*/ 48 h 291"/>
              <a:gd name="T32" fmla="*/ 157 w 162"/>
              <a:gd name="T33" fmla="*/ 48 h 291"/>
              <a:gd name="T34" fmla="*/ 157 w 162"/>
              <a:gd name="T35" fmla="*/ 48 h 291"/>
              <a:gd name="T36" fmla="*/ 157 w 162"/>
              <a:gd name="T37" fmla="*/ 48 h 291"/>
              <a:gd name="T38" fmla="*/ 156 w 162"/>
              <a:gd name="T39" fmla="*/ 48 h 291"/>
              <a:gd name="T40" fmla="*/ 15 w 162"/>
              <a:gd name="T41" fmla="*/ 8 h 291"/>
              <a:gd name="T42" fmla="*/ 14 w 162"/>
              <a:gd name="T43" fmla="*/ 8 h 291"/>
              <a:gd name="T44" fmla="*/ 13 w 162"/>
              <a:gd name="T45" fmla="*/ 7 h 291"/>
              <a:gd name="T46" fmla="*/ 0 w 162"/>
              <a:gd name="T4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291">
                <a:moveTo>
                  <a:pt x="0" y="0"/>
                </a:moveTo>
                <a:cubicBezTo>
                  <a:pt x="0" y="248"/>
                  <a:pt x="0" y="248"/>
                  <a:pt x="0" y="248"/>
                </a:cubicBezTo>
                <a:cubicBezTo>
                  <a:pt x="0" y="248"/>
                  <a:pt x="0" y="248"/>
                  <a:pt x="0" y="248"/>
                </a:cubicBezTo>
                <a:cubicBezTo>
                  <a:pt x="6" y="248"/>
                  <a:pt x="11" y="253"/>
                  <a:pt x="12" y="259"/>
                </a:cubicBezTo>
                <a:cubicBezTo>
                  <a:pt x="14" y="263"/>
                  <a:pt x="36" y="278"/>
                  <a:pt x="59" y="289"/>
                </a:cubicBezTo>
                <a:cubicBezTo>
                  <a:pt x="60" y="290"/>
                  <a:pt x="61" y="290"/>
                  <a:pt x="62" y="291"/>
                </a:cubicBezTo>
                <a:cubicBezTo>
                  <a:pt x="88" y="271"/>
                  <a:pt x="119" y="233"/>
                  <a:pt x="144" y="163"/>
                </a:cubicBezTo>
                <a:cubicBezTo>
                  <a:pt x="144" y="162"/>
                  <a:pt x="144" y="162"/>
                  <a:pt x="144" y="162"/>
                </a:cubicBezTo>
                <a:cubicBezTo>
                  <a:pt x="144" y="162"/>
                  <a:pt x="160" y="125"/>
                  <a:pt x="162" y="48"/>
                </a:cubicBezTo>
                <a:cubicBezTo>
                  <a:pt x="160" y="48"/>
                  <a:pt x="159" y="48"/>
                  <a:pt x="158" y="48"/>
                </a:cubicBezTo>
                <a:cubicBezTo>
                  <a:pt x="158" y="48"/>
                  <a:pt x="158"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157" y="48"/>
                  <a:pt x="157" y="48"/>
                  <a:pt x="156" y="48"/>
                </a:cubicBezTo>
                <a:cubicBezTo>
                  <a:pt x="94" y="48"/>
                  <a:pt x="62" y="33"/>
                  <a:pt x="15" y="8"/>
                </a:cubicBezTo>
                <a:cubicBezTo>
                  <a:pt x="15" y="8"/>
                  <a:pt x="14" y="8"/>
                  <a:pt x="14" y="8"/>
                </a:cubicBezTo>
                <a:cubicBezTo>
                  <a:pt x="14" y="8"/>
                  <a:pt x="13" y="7"/>
                  <a:pt x="13" y="7"/>
                </a:cubicBezTo>
                <a:cubicBezTo>
                  <a:pt x="9" y="5"/>
                  <a:pt x="4" y="3"/>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318"/>
          <p:cNvSpPr>
            <a:spLocks noEditPoints="1"/>
          </p:cNvSpPr>
          <p:nvPr/>
        </p:nvSpPr>
        <p:spPr bwMode="auto">
          <a:xfrm>
            <a:off x="4287217" y="2251528"/>
            <a:ext cx="63500" cy="115888"/>
          </a:xfrm>
          <a:custGeom>
            <a:avLst/>
            <a:gdLst>
              <a:gd name="T0" fmla="*/ 157 w 162"/>
              <a:gd name="T1" fmla="*/ 48 h 291"/>
              <a:gd name="T2" fmla="*/ 157 w 162"/>
              <a:gd name="T3" fmla="*/ 48 h 291"/>
              <a:gd name="T4" fmla="*/ 157 w 162"/>
              <a:gd name="T5" fmla="*/ 48 h 291"/>
              <a:gd name="T6" fmla="*/ 158 w 162"/>
              <a:gd name="T7" fmla="*/ 48 h 291"/>
              <a:gd name="T8" fmla="*/ 157 w 162"/>
              <a:gd name="T9" fmla="*/ 48 h 291"/>
              <a:gd name="T10" fmla="*/ 158 w 162"/>
              <a:gd name="T11" fmla="*/ 48 h 291"/>
              <a:gd name="T12" fmla="*/ 162 w 162"/>
              <a:gd name="T13" fmla="*/ 48 h 291"/>
              <a:gd name="T14" fmla="*/ 162 w 162"/>
              <a:gd name="T15" fmla="*/ 48 h 291"/>
              <a:gd name="T16" fmla="*/ 144 w 162"/>
              <a:gd name="T17" fmla="*/ 162 h 291"/>
              <a:gd name="T18" fmla="*/ 144 w 162"/>
              <a:gd name="T19" fmla="*/ 163 h 291"/>
              <a:gd name="T20" fmla="*/ 62 w 162"/>
              <a:gd name="T21" fmla="*/ 291 h 291"/>
              <a:gd name="T22" fmla="*/ 62 w 162"/>
              <a:gd name="T23" fmla="*/ 291 h 291"/>
              <a:gd name="T24" fmla="*/ 144 w 162"/>
              <a:gd name="T25" fmla="*/ 163 h 291"/>
              <a:gd name="T26" fmla="*/ 144 w 162"/>
              <a:gd name="T27" fmla="*/ 162 h 291"/>
              <a:gd name="T28" fmla="*/ 162 w 162"/>
              <a:gd name="T29" fmla="*/ 48 h 291"/>
              <a:gd name="T30" fmla="*/ 0 w 162"/>
              <a:gd name="T31" fmla="*/ 0 h 291"/>
              <a:gd name="T32" fmla="*/ 0 w 162"/>
              <a:gd name="T33" fmla="*/ 0 h 291"/>
              <a:gd name="T34" fmla="*/ 13 w 162"/>
              <a:gd name="T35" fmla="*/ 7 h 291"/>
              <a:gd name="T36" fmla="*/ 14 w 162"/>
              <a:gd name="T37" fmla="*/ 8 h 291"/>
              <a:gd name="T38" fmla="*/ 15 w 162"/>
              <a:gd name="T39" fmla="*/ 8 h 291"/>
              <a:gd name="T40" fmla="*/ 156 w 162"/>
              <a:gd name="T41" fmla="*/ 48 h 291"/>
              <a:gd name="T42" fmla="*/ 157 w 162"/>
              <a:gd name="T43" fmla="*/ 48 h 291"/>
              <a:gd name="T44" fmla="*/ 157 w 162"/>
              <a:gd name="T45" fmla="*/ 48 h 291"/>
              <a:gd name="T46" fmla="*/ 157 w 162"/>
              <a:gd name="T47" fmla="*/ 48 h 291"/>
              <a:gd name="T48" fmla="*/ 157 w 162"/>
              <a:gd name="T49" fmla="*/ 48 h 291"/>
              <a:gd name="T50" fmla="*/ 13 w 162"/>
              <a:gd name="T51" fmla="*/ 7 h 291"/>
              <a:gd name="T52" fmla="*/ 0 w 162"/>
              <a:gd name="T5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291">
                <a:moveTo>
                  <a:pt x="157" y="48"/>
                </a:moveTo>
                <a:cubicBezTo>
                  <a:pt x="157" y="48"/>
                  <a:pt x="157" y="48"/>
                  <a:pt x="157" y="48"/>
                </a:cubicBezTo>
                <a:cubicBezTo>
                  <a:pt x="157" y="48"/>
                  <a:pt x="157" y="48"/>
                  <a:pt x="157" y="48"/>
                </a:cubicBezTo>
                <a:moveTo>
                  <a:pt x="158" y="48"/>
                </a:moveTo>
                <a:cubicBezTo>
                  <a:pt x="158" y="48"/>
                  <a:pt x="158" y="48"/>
                  <a:pt x="157" y="48"/>
                </a:cubicBezTo>
                <a:cubicBezTo>
                  <a:pt x="158" y="48"/>
                  <a:pt x="158" y="48"/>
                  <a:pt x="158" y="48"/>
                </a:cubicBezTo>
                <a:moveTo>
                  <a:pt x="162" y="48"/>
                </a:moveTo>
                <a:cubicBezTo>
                  <a:pt x="162" y="48"/>
                  <a:pt x="162" y="48"/>
                  <a:pt x="162" y="48"/>
                </a:cubicBezTo>
                <a:cubicBezTo>
                  <a:pt x="160" y="125"/>
                  <a:pt x="144" y="162"/>
                  <a:pt x="144" y="162"/>
                </a:cubicBezTo>
                <a:cubicBezTo>
                  <a:pt x="144" y="163"/>
                  <a:pt x="144" y="163"/>
                  <a:pt x="144" y="163"/>
                </a:cubicBezTo>
                <a:cubicBezTo>
                  <a:pt x="119" y="233"/>
                  <a:pt x="88" y="271"/>
                  <a:pt x="62" y="291"/>
                </a:cubicBezTo>
                <a:cubicBezTo>
                  <a:pt x="62" y="291"/>
                  <a:pt x="62" y="291"/>
                  <a:pt x="62" y="291"/>
                </a:cubicBezTo>
                <a:cubicBezTo>
                  <a:pt x="88" y="271"/>
                  <a:pt x="119" y="233"/>
                  <a:pt x="144" y="163"/>
                </a:cubicBezTo>
                <a:cubicBezTo>
                  <a:pt x="144" y="162"/>
                  <a:pt x="144" y="162"/>
                  <a:pt x="144" y="162"/>
                </a:cubicBezTo>
                <a:cubicBezTo>
                  <a:pt x="144" y="162"/>
                  <a:pt x="160" y="125"/>
                  <a:pt x="162" y="48"/>
                </a:cubicBezTo>
                <a:moveTo>
                  <a:pt x="0" y="0"/>
                </a:moveTo>
                <a:cubicBezTo>
                  <a:pt x="0" y="0"/>
                  <a:pt x="0" y="0"/>
                  <a:pt x="0" y="0"/>
                </a:cubicBezTo>
                <a:cubicBezTo>
                  <a:pt x="4" y="3"/>
                  <a:pt x="9" y="5"/>
                  <a:pt x="13" y="7"/>
                </a:cubicBezTo>
                <a:cubicBezTo>
                  <a:pt x="13" y="7"/>
                  <a:pt x="14" y="8"/>
                  <a:pt x="14" y="8"/>
                </a:cubicBezTo>
                <a:cubicBezTo>
                  <a:pt x="14" y="8"/>
                  <a:pt x="15" y="8"/>
                  <a:pt x="15" y="8"/>
                </a:cubicBezTo>
                <a:cubicBezTo>
                  <a:pt x="62" y="33"/>
                  <a:pt x="94" y="48"/>
                  <a:pt x="156" y="48"/>
                </a:cubicBezTo>
                <a:cubicBezTo>
                  <a:pt x="157" y="48"/>
                  <a:pt x="157" y="48"/>
                  <a:pt x="157" y="48"/>
                </a:cubicBezTo>
                <a:cubicBezTo>
                  <a:pt x="157" y="48"/>
                  <a:pt x="157" y="48"/>
                  <a:pt x="157" y="48"/>
                </a:cubicBezTo>
                <a:cubicBezTo>
                  <a:pt x="157" y="48"/>
                  <a:pt x="157" y="48"/>
                  <a:pt x="157" y="48"/>
                </a:cubicBezTo>
                <a:cubicBezTo>
                  <a:pt x="157" y="48"/>
                  <a:pt x="157" y="48"/>
                  <a:pt x="157" y="48"/>
                </a:cubicBezTo>
                <a:cubicBezTo>
                  <a:pt x="93" y="48"/>
                  <a:pt x="61" y="33"/>
                  <a:pt x="13" y="7"/>
                </a:cubicBezTo>
                <a:cubicBezTo>
                  <a:pt x="9" y="5"/>
                  <a:pt x="4" y="3"/>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319"/>
          <p:cNvSpPr>
            <a:spLocks/>
          </p:cNvSpPr>
          <p:nvPr/>
        </p:nvSpPr>
        <p:spPr bwMode="auto">
          <a:xfrm>
            <a:off x="4366592" y="2278515"/>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320"/>
          <p:cNvSpPr>
            <a:spLocks/>
          </p:cNvSpPr>
          <p:nvPr/>
        </p:nvSpPr>
        <p:spPr bwMode="auto">
          <a:xfrm>
            <a:off x="4353892" y="2278515"/>
            <a:ext cx="15875" cy="36513"/>
          </a:xfrm>
          <a:custGeom>
            <a:avLst/>
            <a:gdLst>
              <a:gd name="T0" fmla="*/ 22 w 39"/>
              <a:gd name="T1" fmla="*/ 0 h 91"/>
              <a:gd name="T2" fmla="*/ 14 w 39"/>
              <a:gd name="T3" fmla="*/ 1 h 91"/>
              <a:gd name="T4" fmla="*/ 0 w 39"/>
              <a:gd name="T5" fmla="*/ 91 h 91"/>
              <a:gd name="T6" fmla="*/ 37 w 39"/>
              <a:gd name="T7" fmla="*/ 36 h 91"/>
              <a:gd name="T8" fmla="*/ 35 w 39"/>
              <a:gd name="T9" fmla="*/ 5 h 91"/>
              <a:gd name="T10" fmla="*/ 33 w 39"/>
              <a:gd name="T11" fmla="*/ 3 h 91"/>
              <a:gd name="T12" fmla="*/ 33 w 39"/>
              <a:gd name="T13" fmla="*/ 3 h 91"/>
              <a:gd name="T14" fmla="*/ 33 w 39"/>
              <a:gd name="T15" fmla="*/ 3 h 91"/>
              <a:gd name="T16" fmla="*/ 32 w 39"/>
              <a:gd name="T17" fmla="*/ 2 h 91"/>
              <a:gd name="T18" fmla="*/ 22 w 39"/>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91">
                <a:moveTo>
                  <a:pt x="22" y="0"/>
                </a:moveTo>
                <a:cubicBezTo>
                  <a:pt x="20" y="0"/>
                  <a:pt x="17" y="0"/>
                  <a:pt x="14" y="1"/>
                </a:cubicBezTo>
                <a:cubicBezTo>
                  <a:pt x="12" y="45"/>
                  <a:pt x="5" y="74"/>
                  <a:pt x="0" y="91"/>
                </a:cubicBezTo>
                <a:cubicBezTo>
                  <a:pt x="21" y="85"/>
                  <a:pt x="32" y="68"/>
                  <a:pt x="37" y="36"/>
                </a:cubicBezTo>
                <a:cubicBezTo>
                  <a:pt x="39" y="17"/>
                  <a:pt x="37" y="9"/>
                  <a:pt x="35" y="5"/>
                </a:cubicBezTo>
                <a:cubicBezTo>
                  <a:pt x="34" y="4"/>
                  <a:pt x="34" y="3"/>
                  <a:pt x="33" y="3"/>
                </a:cubicBezTo>
                <a:cubicBezTo>
                  <a:pt x="33" y="3"/>
                  <a:pt x="33" y="3"/>
                  <a:pt x="33" y="3"/>
                </a:cubicBezTo>
                <a:cubicBezTo>
                  <a:pt x="33" y="3"/>
                  <a:pt x="33" y="3"/>
                  <a:pt x="33" y="3"/>
                </a:cubicBezTo>
                <a:cubicBezTo>
                  <a:pt x="33" y="2"/>
                  <a:pt x="32" y="2"/>
                  <a:pt x="32" y="2"/>
                </a:cubicBezTo>
                <a:cubicBezTo>
                  <a:pt x="30" y="1"/>
                  <a:pt x="27" y="0"/>
                  <a:pt x="22"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321"/>
          <p:cNvSpPr>
            <a:spLocks/>
          </p:cNvSpPr>
          <p:nvPr/>
        </p:nvSpPr>
        <p:spPr bwMode="auto">
          <a:xfrm>
            <a:off x="4353892" y="2278515"/>
            <a:ext cx="15875" cy="36513"/>
          </a:xfrm>
          <a:custGeom>
            <a:avLst/>
            <a:gdLst>
              <a:gd name="T0" fmla="*/ 22 w 40"/>
              <a:gd name="T1" fmla="*/ 0 h 91"/>
              <a:gd name="T2" fmla="*/ 22 w 40"/>
              <a:gd name="T3" fmla="*/ 0 h 91"/>
              <a:gd name="T4" fmla="*/ 32 w 40"/>
              <a:gd name="T5" fmla="*/ 2 h 91"/>
              <a:gd name="T6" fmla="*/ 33 w 40"/>
              <a:gd name="T7" fmla="*/ 3 h 91"/>
              <a:gd name="T8" fmla="*/ 33 w 40"/>
              <a:gd name="T9" fmla="*/ 3 h 91"/>
              <a:gd name="T10" fmla="*/ 33 w 40"/>
              <a:gd name="T11" fmla="*/ 3 h 91"/>
              <a:gd name="T12" fmla="*/ 35 w 40"/>
              <a:gd name="T13" fmla="*/ 5 h 91"/>
              <a:gd name="T14" fmla="*/ 37 w 40"/>
              <a:gd name="T15" fmla="*/ 36 h 91"/>
              <a:gd name="T16" fmla="*/ 0 w 40"/>
              <a:gd name="T17" fmla="*/ 91 h 91"/>
              <a:gd name="T18" fmla="*/ 0 w 40"/>
              <a:gd name="T19" fmla="*/ 91 h 91"/>
              <a:gd name="T20" fmla="*/ 37 w 40"/>
              <a:gd name="T21" fmla="*/ 36 h 91"/>
              <a:gd name="T22" fmla="*/ 33 w 40"/>
              <a:gd name="T23" fmla="*/ 3 h 91"/>
              <a:gd name="T24" fmla="*/ 22 w 40"/>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1">
                <a:moveTo>
                  <a:pt x="22" y="0"/>
                </a:moveTo>
                <a:cubicBezTo>
                  <a:pt x="22" y="0"/>
                  <a:pt x="22" y="0"/>
                  <a:pt x="22" y="0"/>
                </a:cubicBezTo>
                <a:cubicBezTo>
                  <a:pt x="27" y="0"/>
                  <a:pt x="30" y="1"/>
                  <a:pt x="32" y="2"/>
                </a:cubicBezTo>
                <a:cubicBezTo>
                  <a:pt x="32" y="2"/>
                  <a:pt x="33" y="2"/>
                  <a:pt x="33" y="3"/>
                </a:cubicBezTo>
                <a:cubicBezTo>
                  <a:pt x="33" y="3"/>
                  <a:pt x="33" y="3"/>
                  <a:pt x="33" y="3"/>
                </a:cubicBezTo>
                <a:cubicBezTo>
                  <a:pt x="33" y="3"/>
                  <a:pt x="33" y="3"/>
                  <a:pt x="33" y="3"/>
                </a:cubicBezTo>
                <a:cubicBezTo>
                  <a:pt x="34" y="3"/>
                  <a:pt x="34" y="4"/>
                  <a:pt x="35" y="5"/>
                </a:cubicBezTo>
                <a:cubicBezTo>
                  <a:pt x="37" y="9"/>
                  <a:pt x="39" y="17"/>
                  <a:pt x="37" y="36"/>
                </a:cubicBezTo>
                <a:cubicBezTo>
                  <a:pt x="32" y="68"/>
                  <a:pt x="21" y="85"/>
                  <a:pt x="0" y="91"/>
                </a:cubicBezTo>
                <a:cubicBezTo>
                  <a:pt x="0" y="91"/>
                  <a:pt x="0" y="91"/>
                  <a:pt x="0" y="91"/>
                </a:cubicBezTo>
                <a:cubicBezTo>
                  <a:pt x="21" y="85"/>
                  <a:pt x="32" y="68"/>
                  <a:pt x="37" y="36"/>
                </a:cubicBezTo>
                <a:cubicBezTo>
                  <a:pt x="40" y="14"/>
                  <a:pt x="37" y="6"/>
                  <a:pt x="33" y="3"/>
                </a:cubicBezTo>
                <a:cubicBezTo>
                  <a:pt x="31" y="1"/>
                  <a:pt x="27" y="0"/>
                  <a:pt x="2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322"/>
          <p:cNvSpPr>
            <a:spLocks noEditPoints="1"/>
          </p:cNvSpPr>
          <p:nvPr/>
        </p:nvSpPr>
        <p:spPr bwMode="auto">
          <a:xfrm>
            <a:off x="4353892" y="2245178"/>
            <a:ext cx="7938" cy="17463"/>
          </a:xfrm>
          <a:custGeom>
            <a:avLst/>
            <a:gdLst>
              <a:gd name="T0" fmla="*/ 2 w 21"/>
              <a:gd name="T1" fmla="*/ 43 h 43"/>
              <a:gd name="T2" fmla="*/ 0 w 21"/>
              <a:gd name="T3" fmla="*/ 43 h 43"/>
              <a:gd name="T4" fmla="*/ 2 w 21"/>
              <a:gd name="T5" fmla="*/ 43 h 43"/>
              <a:gd name="T6" fmla="*/ 11 w 21"/>
              <a:gd name="T7" fmla="*/ 7 h 43"/>
              <a:gd name="T8" fmla="*/ 11 w 21"/>
              <a:gd name="T9" fmla="*/ 7 h 43"/>
              <a:gd name="T10" fmla="*/ 11 w 21"/>
              <a:gd name="T11" fmla="*/ 7 h 43"/>
              <a:gd name="T12" fmla="*/ 21 w 21"/>
              <a:gd name="T13" fmla="*/ 0 h 43"/>
              <a:gd name="T14" fmla="*/ 21 w 21"/>
              <a:gd name="T15" fmla="*/ 0 h 43"/>
              <a:gd name="T16" fmla="*/ 21 w 21"/>
              <a:gd name="T17" fmla="*/ 0 h 43"/>
              <a:gd name="T18" fmla="*/ 21 w 21"/>
              <a:gd name="T19" fmla="*/ 0 h 43"/>
              <a:gd name="T20" fmla="*/ 21 w 21"/>
              <a:gd name="T21" fmla="*/ 0 h 43"/>
              <a:gd name="T22" fmla="*/ 21 w 21"/>
              <a:gd name="T23" fmla="*/ 0 h 43"/>
              <a:gd name="T24" fmla="*/ 21 w 21"/>
              <a:gd name="T25" fmla="*/ 0 h 43"/>
              <a:gd name="T26" fmla="*/ 21 w 21"/>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3">
                <a:moveTo>
                  <a:pt x="2" y="43"/>
                </a:moveTo>
                <a:cubicBezTo>
                  <a:pt x="1" y="43"/>
                  <a:pt x="0" y="43"/>
                  <a:pt x="0" y="43"/>
                </a:cubicBezTo>
                <a:cubicBezTo>
                  <a:pt x="0" y="43"/>
                  <a:pt x="1" y="43"/>
                  <a:pt x="2" y="43"/>
                </a:cubicBezTo>
                <a:moveTo>
                  <a:pt x="11" y="7"/>
                </a:moveTo>
                <a:cubicBezTo>
                  <a:pt x="11" y="7"/>
                  <a:pt x="11" y="7"/>
                  <a:pt x="11" y="7"/>
                </a:cubicBezTo>
                <a:cubicBezTo>
                  <a:pt x="11" y="7"/>
                  <a:pt x="11" y="7"/>
                  <a:pt x="11" y="7"/>
                </a:cubicBezTo>
                <a:moveTo>
                  <a:pt x="21" y="0"/>
                </a:moveTo>
                <a:cubicBezTo>
                  <a:pt x="21" y="0"/>
                  <a:pt x="21" y="0"/>
                  <a:pt x="21" y="0"/>
                </a:cubicBezTo>
                <a:cubicBezTo>
                  <a:pt x="21" y="0"/>
                  <a:pt x="21" y="0"/>
                  <a:pt x="21" y="0"/>
                </a:cubicBezTo>
                <a:cubicBezTo>
                  <a:pt x="21" y="0"/>
                  <a:pt x="21" y="0"/>
                  <a:pt x="21" y="0"/>
                </a:cubicBezTo>
                <a:moveTo>
                  <a:pt x="21" y="0"/>
                </a:moveTo>
                <a:cubicBezTo>
                  <a:pt x="21" y="0"/>
                  <a:pt x="21" y="0"/>
                  <a:pt x="21" y="0"/>
                </a:cubicBezTo>
                <a:cubicBezTo>
                  <a:pt x="21" y="0"/>
                  <a:pt x="21" y="0"/>
                  <a:pt x="21" y="0"/>
                </a:cubicBezTo>
                <a:cubicBezTo>
                  <a:pt x="21" y="0"/>
                  <a:pt x="21" y="0"/>
                  <a:pt x="2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323"/>
          <p:cNvSpPr>
            <a:spLocks/>
          </p:cNvSpPr>
          <p:nvPr/>
        </p:nvSpPr>
        <p:spPr bwMode="auto">
          <a:xfrm>
            <a:off x="4287217" y="2173740"/>
            <a:ext cx="85725" cy="88900"/>
          </a:xfrm>
          <a:custGeom>
            <a:avLst/>
            <a:gdLst>
              <a:gd name="T0" fmla="*/ 0 w 219"/>
              <a:gd name="T1" fmla="*/ 0 h 222"/>
              <a:gd name="T2" fmla="*/ 0 w 219"/>
              <a:gd name="T3" fmla="*/ 170 h 222"/>
              <a:gd name="T4" fmla="*/ 24 w 219"/>
              <a:gd name="T5" fmla="*/ 184 h 222"/>
              <a:gd name="T6" fmla="*/ 157 w 219"/>
              <a:gd name="T7" fmla="*/ 222 h 222"/>
              <a:gd name="T8" fmla="*/ 169 w 219"/>
              <a:gd name="T9" fmla="*/ 222 h 222"/>
              <a:gd name="T10" fmla="*/ 171 w 219"/>
              <a:gd name="T11" fmla="*/ 222 h 222"/>
              <a:gd name="T12" fmla="*/ 171 w 219"/>
              <a:gd name="T13" fmla="*/ 222 h 222"/>
              <a:gd name="T14" fmla="*/ 219 w 219"/>
              <a:gd name="T15" fmla="*/ 218 h 222"/>
              <a:gd name="T16" fmla="*/ 185 w 219"/>
              <a:gd name="T17" fmla="*/ 200 h 222"/>
              <a:gd name="T18" fmla="*/ 184 w 219"/>
              <a:gd name="T19" fmla="*/ 200 h 222"/>
              <a:gd name="T20" fmla="*/ 184 w 219"/>
              <a:gd name="T21" fmla="*/ 200 h 222"/>
              <a:gd name="T22" fmla="*/ 180 w 219"/>
              <a:gd name="T23" fmla="*/ 186 h 222"/>
              <a:gd name="T24" fmla="*/ 180 w 219"/>
              <a:gd name="T25" fmla="*/ 186 h 222"/>
              <a:gd name="T26" fmla="*/ 180 w 219"/>
              <a:gd name="T27" fmla="*/ 186 h 222"/>
              <a:gd name="T28" fmla="*/ 190 w 219"/>
              <a:gd name="T29" fmla="*/ 179 h 222"/>
              <a:gd name="T30" fmla="*/ 190 w 219"/>
              <a:gd name="T31" fmla="*/ 179 h 222"/>
              <a:gd name="T32" fmla="*/ 190 w 219"/>
              <a:gd name="T33" fmla="*/ 179 h 222"/>
              <a:gd name="T34" fmla="*/ 190 w 219"/>
              <a:gd name="T35" fmla="*/ 179 h 222"/>
              <a:gd name="T36" fmla="*/ 190 w 219"/>
              <a:gd name="T37" fmla="*/ 179 h 222"/>
              <a:gd name="T38" fmla="*/ 190 w 219"/>
              <a:gd name="T39" fmla="*/ 179 h 222"/>
              <a:gd name="T40" fmla="*/ 190 w 219"/>
              <a:gd name="T41" fmla="*/ 179 h 222"/>
              <a:gd name="T42" fmla="*/ 191 w 219"/>
              <a:gd name="T43" fmla="*/ 179 h 222"/>
              <a:gd name="T44" fmla="*/ 191 w 219"/>
              <a:gd name="T45" fmla="*/ 179 h 222"/>
              <a:gd name="T46" fmla="*/ 165 w 219"/>
              <a:gd name="T47" fmla="*/ 152 h 222"/>
              <a:gd name="T48" fmla="*/ 163 w 219"/>
              <a:gd name="T49" fmla="*/ 145 h 222"/>
              <a:gd name="T50" fmla="*/ 163 w 219"/>
              <a:gd name="T51" fmla="*/ 144 h 222"/>
              <a:gd name="T52" fmla="*/ 163 w 219"/>
              <a:gd name="T53" fmla="*/ 135 h 222"/>
              <a:gd name="T54" fmla="*/ 60 w 219"/>
              <a:gd name="T55" fmla="*/ 17 h 222"/>
              <a:gd name="T56" fmla="*/ 60 w 219"/>
              <a:gd name="T57" fmla="*/ 17 h 222"/>
              <a:gd name="T58" fmla="*/ 55 w 219"/>
              <a:gd name="T59" fmla="*/ 15 h 222"/>
              <a:gd name="T60" fmla="*/ 55 w 219"/>
              <a:gd name="T61" fmla="*/ 15 h 222"/>
              <a:gd name="T62" fmla="*/ 55 w 219"/>
              <a:gd name="T63" fmla="*/ 15 h 222"/>
              <a:gd name="T64" fmla="*/ 36 w 219"/>
              <a:gd name="T65" fmla="*/ 8 h 222"/>
              <a:gd name="T66" fmla="*/ 36 w 219"/>
              <a:gd name="T67" fmla="*/ 8 h 222"/>
              <a:gd name="T68" fmla="*/ 35 w 219"/>
              <a:gd name="T69" fmla="*/ 7 h 222"/>
              <a:gd name="T70" fmla="*/ 12 w 219"/>
              <a:gd name="T71" fmla="*/ 2 h 222"/>
              <a:gd name="T72" fmla="*/ 12 w 219"/>
              <a:gd name="T73" fmla="*/ 2 h 222"/>
              <a:gd name="T74" fmla="*/ 12 w 219"/>
              <a:gd name="T75" fmla="*/ 2 h 222"/>
              <a:gd name="T76" fmla="*/ 0 w 219"/>
              <a:gd name="T7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22">
                <a:moveTo>
                  <a:pt x="0" y="0"/>
                </a:moveTo>
                <a:cubicBezTo>
                  <a:pt x="0" y="170"/>
                  <a:pt x="0" y="170"/>
                  <a:pt x="0" y="170"/>
                </a:cubicBezTo>
                <a:cubicBezTo>
                  <a:pt x="8" y="175"/>
                  <a:pt x="16" y="180"/>
                  <a:pt x="24" y="184"/>
                </a:cubicBezTo>
                <a:cubicBezTo>
                  <a:pt x="70" y="209"/>
                  <a:pt x="99" y="222"/>
                  <a:pt x="157" y="222"/>
                </a:cubicBezTo>
                <a:cubicBezTo>
                  <a:pt x="161" y="222"/>
                  <a:pt x="165" y="222"/>
                  <a:pt x="169" y="222"/>
                </a:cubicBezTo>
                <a:cubicBezTo>
                  <a:pt x="169" y="222"/>
                  <a:pt x="170" y="222"/>
                  <a:pt x="171" y="222"/>
                </a:cubicBezTo>
                <a:cubicBezTo>
                  <a:pt x="171" y="222"/>
                  <a:pt x="171" y="222"/>
                  <a:pt x="171" y="222"/>
                </a:cubicBezTo>
                <a:cubicBezTo>
                  <a:pt x="186" y="221"/>
                  <a:pt x="204" y="219"/>
                  <a:pt x="219" y="218"/>
                </a:cubicBezTo>
                <a:cubicBezTo>
                  <a:pt x="205" y="212"/>
                  <a:pt x="193" y="206"/>
                  <a:pt x="185" y="200"/>
                </a:cubicBezTo>
                <a:cubicBezTo>
                  <a:pt x="185" y="200"/>
                  <a:pt x="184" y="200"/>
                  <a:pt x="184" y="200"/>
                </a:cubicBezTo>
                <a:cubicBezTo>
                  <a:pt x="184" y="200"/>
                  <a:pt x="184" y="200"/>
                  <a:pt x="184" y="200"/>
                </a:cubicBezTo>
                <a:cubicBezTo>
                  <a:pt x="180" y="197"/>
                  <a:pt x="178" y="191"/>
                  <a:pt x="180" y="186"/>
                </a:cubicBezTo>
                <a:cubicBezTo>
                  <a:pt x="180" y="186"/>
                  <a:pt x="180" y="186"/>
                  <a:pt x="180" y="186"/>
                </a:cubicBezTo>
                <a:cubicBezTo>
                  <a:pt x="180" y="186"/>
                  <a:pt x="180" y="186"/>
                  <a:pt x="180" y="186"/>
                </a:cubicBezTo>
                <a:cubicBezTo>
                  <a:pt x="182" y="182"/>
                  <a:pt x="186"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0" y="179"/>
                  <a:pt x="190" y="179"/>
                  <a:pt x="190" y="179"/>
                </a:cubicBezTo>
                <a:cubicBezTo>
                  <a:pt x="191" y="179"/>
                  <a:pt x="191" y="179"/>
                  <a:pt x="191" y="179"/>
                </a:cubicBezTo>
                <a:cubicBezTo>
                  <a:pt x="191" y="179"/>
                  <a:pt x="191" y="179"/>
                  <a:pt x="191" y="179"/>
                </a:cubicBezTo>
                <a:cubicBezTo>
                  <a:pt x="177" y="167"/>
                  <a:pt x="168" y="155"/>
                  <a:pt x="165" y="152"/>
                </a:cubicBezTo>
                <a:cubicBezTo>
                  <a:pt x="164" y="150"/>
                  <a:pt x="163" y="148"/>
                  <a:pt x="163" y="145"/>
                </a:cubicBezTo>
                <a:cubicBezTo>
                  <a:pt x="163" y="145"/>
                  <a:pt x="163" y="144"/>
                  <a:pt x="163" y="144"/>
                </a:cubicBezTo>
                <a:cubicBezTo>
                  <a:pt x="163" y="141"/>
                  <a:pt x="163" y="138"/>
                  <a:pt x="163" y="135"/>
                </a:cubicBezTo>
                <a:cubicBezTo>
                  <a:pt x="163" y="84"/>
                  <a:pt x="102" y="36"/>
                  <a:pt x="60" y="17"/>
                </a:cubicBezTo>
                <a:cubicBezTo>
                  <a:pt x="60" y="17"/>
                  <a:pt x="60" y="17"/>
                  <a:pt x="60" y="17"/>
                </a:cubicBezTo>
                <a:cubicBezTo>
                  <a:pt x="59" y="16"/>
                  <a:pt x="57" y="16"/>
                  <a:pt x="55" y="15"/>
                </a:cubicBezTo>
                <a:cubicBezTo>
                  <a:pt x="55" y="15"/>
                  <a:pt x="55" y="15"/>
                  <a:pt x="55" y="15"/>
                </a:cubicBezTo>
                <a:cubicBezTo>
                  <a:pt x="55" y="15"/>
                  <a:pt x="55" y="15"/>
                  <a:pt x="55" y="15"/>
                </a:cubicBezTo>
                <a:cubicBezTo>
                  <a:pt x="49" y="12"/>
                  <a:pt x="42" y="10"/>
                  <a:pt x="36" y="8"/>
                </a:cubicBezTo>
                <a:cubicBezTo>
                  <a:pt x="36" y="8"/>
                  <a:pt x="36" y="8"/>
                  <a:pt x="36" y="8"/>
                </a:cubicBezTo>
                <a:cubicBezTo>
                  <a:pt x="36" y="8"/>
                  <a:pt x="35" y="8"/>
                  <a:pt x="35" y="7"/>
                </a:cubicBezTo>
                <a:cubicBezTo>
                  <a:pt x="28" y="5"/>
                  <a:pt x="20" y="3"/>
                  <a:pt x="12" y="2"/>
                </a:cubicBezTo>
                <a:cubicBezTo>
                  <a:pt x="12" y="2"/>
                  <a:pt x="12" y="2"/>
                  <a:pt x="12" y="2"/>
                </a:cubicBezTo>
                <a:cubicBezTo>
                  <a:pt x="12" y="2"/>
                  <a:pt x="12" y="2"/>
                  <a:pt x="12" y="2"/>
                </a:cubicBezTo>
                <a:cubicBezTo>
                  <a:pt x="8" y="1"/>
                  <a:pt x="4"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324"/>
          <p:cNvSpPr>
            <a:spLocks noEditPoints="1"/>
          </p:cNvSpPr>
          <p:nvPr/>
        </p:nvSpPr>
        <p:spPr bwMode="auto">
          <a:xfrm>
            <a:off x="4291979" y="2175328"/>
            <a:ext cx="80963" cy="87313"/>
          </a:xfrm>
          <a:custGeom>
            <a:avLst/>
            <a:gdLst>
              <a:gd name="T0" fmla="*/ 178 w 207"/>
              <a:gd name="T1" fmla="*/ 177 h 220"/>
              <a:gd name="T2" fmla="*/ 178 w 207"/>
              <a:gd name="T3" fmla="*/ 177 h 220"/>
              <a:gd name="T4" fmla="*/ 178 w 207"/>
              <a:gd name="T5" fmla="*/ 177 h 220"/>
              <a:gd name="T6" fmla="*/ 168 w 207"/>
              <a:gd name="T7" fmla="*/ 184 h 220"/>
              <a:gd name="T8" fmla="*/ 168 w 207"/>
              <a:gd name="T9" fmla="*/ 184 h 220"/>
              <a:gd name="T10" fmla="*/ 168 w 207"/>
              <a:gd name="T11" fmla="*/ 184 h 220"/>
              <a:gd name="T12" fmla="*/ 172 w 207"/>
              <a:gd name="T13" fmla="*/ 198 h 220"/>
              <a:gd name="T14" fmla="*/ 172 w 207"/>
              <a:gd name="T15" fmla="*/ 198 h 220"/>
              <a:gd name="T16" fmla="*/ 173 w 207"/>
              <a:gd name="T17" fmla="*/ 198 h 220"/>
              <a:gd name="T18" fmla="*/ 207 w 207"/>
              <a:gd name="T19" fmla="*/ 216 h 220"/>
              <a:gd name="T20" fmla="*/ 159 w 207"/>
              <a:gd name="T21" fmla="*/ 220 h 220"/>
              <a:gd name="T22" fmla="*/ 159 w 207"/>
              <a:gd name="T23" fmla="*/ 220 h 220"/>
              <a:gd name="T24" fmla="*/ 157 w 207"/>
              <a:gd name="T25" fmla="*/ 220 h 220"/>
              <a:gd name="T26" fmla="*/ 145 w 207"/>
              <a:gd name="T27" fmla="*/ 220 h 220"/>
              <a:gd name="T28" fmla="*/ 145 w 207"/>
              <a:gd name="T29" fmla="*/ 220 h 220"/>
              <a:gd name="T30" fmla="*/ 159 w 207"/>
              <a:gd name="T31" fmla="*/ 220 h 220"/>
              <a:gd name="T32" fmla="*/ 207 w 207"/>
              <a:gd name="T33" fmla="*/ 216 h 220"/>
              <a:gd name="T34" fmla="*/ 172 w 207"/>
              <a:gd name="T35" fmla="*/ 198 h 220"/>
              <a:gd name="T36" fmla="*/ 168 w 207"/>
              <a:gd name="T37" fmla="*/ 184 h 220"/>
              <a:gd name="T38" fmla="*/ 178 w 207"/>
              <a:gd name="T39" fmla="*/ 177 h 220"/>
              <a:gd name="T40" fmla="*/ 178 w 207"/>
              <a:gd name="T41" fmla="*/ 177 h 220"/>
              <a:gd name="T42" fmla="*/ 178 w 207"/>
              <a:gd name="T43" fmla="*/ 177 h 220"/>
              <a:gd name="T44" fmla="*/ 0 w 207"/>
              <a:gd name="T45" fmla="*/ 0 h 220"/>
              <a:gd name="T46" fmla="*/ 23 w 207"/>
              <a:gd name="T47" fmla="*/ 5 h 220"/>
              <a:gd name="T48" fmla="*/ 24 w 207"/>
              <a:gd name="T49" fmla="*/ 6 h 220"/>
              <a:gd name="T50" fmla="*/ 24 w 207"/>
              <a:gd name="T51" fmla="*/ 6 h 220"/>
              <a:gd name="T52" fmla="*/ 43 w 207"/>
              <a:gd name="T53" fmla="*/ 13 h 220"/>
              <a:gd name="T54" fmla="*/ 43 w 207"/>
              <a:gd name="T55" fmla="*/ 13 h 220"/>
              <a:gd name="T56" fmla="*/ 43 w 207"/>
              <a:gd name="T57" fmla="*/ 13 h 220"/>
              <a:gd name="T58" fmla="*/ 48 w 207"/>
              <a:gd name="T59" fmla="*/ 15 h 220"/>
              <a:gd name="T60" fmla="*/ 48 w 207"/>
              <a:gd name="T61" fmla="*/ 15 h 220"/>
              <a:gd name="T62" fmla="*/ 151 w 207"/>
              <a:gd name="T63" fmla="*/ 133 h 220"/>
              <a:gd name="T64" fmla="*/ 151 w 207"/>
              <a:gd name="T65" fmla="*/ 142 h 220"/>
              <a:gd name="T66" fmla="*/ 151 w 207"/>
              <a:gd name="T67" fmla="*/ 143 h 220"/>
              <a:gd name="T68" fmla="*/ 153 w 207"/>
              <a:gd name="T69" fmla="*/ 150 h 220"/>
              <a:gd name="T70" fmla="*/ 179 w 207"/>
              <a:gd name="T71" fmla="*/ 177 h 220"/>
              <a:gd name="T72" fmla="*/ 179 w 207"/>
              <a:gd name="T73" fmla="*/ 177 h 220"/>
              <a:gd name="T74" fmla="*/ 153 w 207"/>
              <a:gd name="T75" fmla="*/ 150 h 220"/>
              <a:gd name="T76" fmla="*/ 151 w 207"/>
              <a:gd name="T77" fmla="*/ 142 h 220"/>
              <a:gd name="T78" fmla="*/ 48 w 207"/>
              <a:gd name="T79" fmla="*/ 15 h 220"/>
              <a:gd name="T80" fmla="*/ 43 w 207"/>
              <a:gd name="T81" fmla="*/ 13 h 220"/>
              <a:gd name="T82" fmla="*/ 24 w 207"/>
              <a:gd name="T83" fmla="*/ 6 h 220"/>
              <a:gd name="T84" fmla="*/ 0 w 207"/>
              <a:gd name="T85" fmla="*/ 0 h 220"/>
              <a:gd name="T86" fmla="*/ 0 w 207"/>
              <a:gd name="T87" fmla="*/ 0 h 220"/>
              <a:gd name="T88" fmla="*/ 0 w 207"/>
              <a:gd name="T89" fmla="*/ 0 h 220"/>
              <a:gd name="T90" fmla="*/ 0 w 207"/>
              <a:gd name="T9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7" h="220">
                <a:moveTo>
                  <a:pt x="178" y="177"/>
                </a:moveTo>
                <a:cubicBezTo>
                  <a:pt x="178" y="177"/>
                  <a:pt x="178" y="177"/>
                  <a:pt x="178" y="177"/>
                </a:cubicBezTo>
                <a:cubicBezTo>
                  <a:pt x="178" y="177"/>
                  <a:pt x="178" y="177"/>
                  <a:pt x="178" y="177"/>
                </a:cubicBezTo>
                <a:cubicBezTo>
                  <a:pt x="174" y="177"/>
                  <a:pt x="170" y="180"/>
                  <a:pt x="168" y="184"/>
                </a:cubicBezTo>
                <a:cubicBezTo>
                  <a:pt x="168" y="184"/>
                  <a:pt x="168" y="184"/>
                  <a:pt x="168" y="184"/>
                </a:cubicBezTo>
                <a:cubicBezTo>
                  <a:pt x="168" y="184"/>
                  <a:pt x="168" y="184"/>
                  <a:pt x="168" y="184"/>
                </a:cubicBezTo>
                <a:cubicBezTo>
                  <a:pt x="166" y="189"/>
                  <a:pt x="168" y="195"/>
                  <a:pt x="172" y="198"/>
                </a:cubicBezTo>
                <a:cubicBezTo>
                  <a:pt x="172" y="198"/>
                  <a:pt x="172" y="198"/>
                  <a:pt x="172" y="198"/>
                </a:cubicBezTo>
                <a:cubicBezTo>
                  <a:pt x="172" y="198"/>
                  <a:pt x="173" y="198"/>
                  <a:pt x="173" y="198"/>
                </a:cubicBezTo>
                <a:cubicBezTo>
                  <a:pt x="181" y="204"/>
                  <a:pt x="193" y="210"/>
                  <a:pt x="207" y="216"/>
                </a:cubicBezTo>
                <a:cubicBezTo>
                  <a:pt x="192" y="217"/>
                  <a:pt x="174" y="219"/>
                  <a:pt x="159" y="220"/>
                </a:cubicBezTo>
                <a:cubicBezTo>
                  <a:pt x="159" y="220"/>
                  <a:pt x="159" y="220"/>
                  <a:pt x="159" y="220"/>
                </a:cubicBezTo>
                <a:cubicBezTo>
                  <a:pt x="158" y="220"/>
                  <a:pt x="157" y="220"/>
                  <a:pt x="157" y="220"/>
                </a:cubicBezTo>
                <a:cubicBezTo>
                  <a:pt x="153" y="220"/>
                  <a:pt x="149" y="220"/>
                  <a:pt x="145" y="220"/>
                </a:cubicBezTo>
                <a:cubicBezTo>
                  <a:pt x="145" y="220"/>
                  <a:pt x="145" y="220"/>
                  <a:pt x="145" y="220"/>
                </a:cubicBezTo>
                <a:cubicBezTo>
                  <a:pt x="149" y="220"/>
                  <a:pt x="154" y="220"/>
                  <a:pt x="159" y="220"/>
                </a:cubicBezTo>
                <a:cubicBezTo>
                  <a:pt x="174" y="219"/>
                  <a:pt x="192" y="217"/>
                  <a:pt x="207" y="216"/>
                </a:cubicBezTo>
                <a:cubicBezTo>
                  <a:pt x="192" y="210"/>
                  <a:pt x="181" y="203"/>
                  <a:pt x="172" y="198"/>
                </a:cubicBezTo>
                <a:cubicBezTo>
                  <a:pt x="168" y="195"/>
                  <a:pt x="166" y="189"/>
                  <a:pt x="168" y="184"/>
                </a:cubicBezTo>
                <a:cubicBezTo>
                  <a:pt x="169" y="180"/>
                  <a:pt x="174" y="177"/>
                  <a:pt x="178" y="177"/>
                </a:cubicBezTo>
                <a:cubicBezTo>
                  <a:pt x="178" y="177"/>
                  <a:pt x="178" y="177"/>
                  <a:pt x="178" y="177"/>
                </a:cubicBezTo>
                <a:cubicBezTo>
                  <a:pt x="178" y="177"/>
                  <a:pt x="178" y="177"/>
                  <a:pt x="178" y="177"/>
                </a:cubicBezTo>
                <a:moveTo>
                  <a:pt x="0" y="0"/>
                </a:moveTo>
                <a:cubicBezTo>
                  <a:pt x="8" y="1"/>
                  <a:pt x="16" y="3"/>
                  <a:pt x="23" y="5"/>
                </a:cubicBezTo>
                <a:cubicBezTo>
                  <a:pt x="23" y="6"/>
                  <a:pt x="24" y="6"/>
                  <a:pt x="24" y="6"/>
                </a:cubicBezTo>
                <a:cubicBezTo>
                  <a:pt x="24" y="6"/>
                  <a:pt x="24" y="6"/>
                  <a:pt x="24" y="6"/>
                </a:cubicBezTo>
                <a:cubicBezTo>
                  <a:pt x="30" y="8"/>
                  <a:pt x="37" y="10"/>
                  <a:pt x="43" y="13"/>
                </a:cubicBezTo>
                <a:cubicBezTo>
                  <a:pt x="43" y="13"/>
                  <a:pt x="43" y="13"/>
                  <a:pt x="43" y="13"/>
                </a:cubicBezTo>
                <a:cubicBezTo>
                  <a:pt x="43" y="13"/>
                  <a:pt x="43" y="13"/>
                  <a:pt x="43" y="13"/>
                </a:cubicBezTo>
                <a:cubicBezTo>
                  <a:pt x="45" y="14"/>
                  <a:pt x="47" y="14"/>
                  <a:pt x="48" y="15"/>
                </a:cubicBezTo>
                <a:cubicBezTo>
                  <a:pt x="48" y="15"/>
                  <a:pt x="48" y="15"/>
                  <a:pt x="48" y="15"/>
                </a:cubicBezTo>
                <a:cubicBezTo>
                  <a:pt x="90" y="34"/>
                  <a:pt x="151" y="82"/>
                  <a:pt x="151" y="133"/>
                </a:cubicBezTo>
                <a:cubicBezTo>
                  <a:pt x="151" y="136"/>
                  <a:pt x="151" y="139"/>
                  <a:pt x="151" y="142"/>
                </a:cubicBezTo>
                <a:cubicBezTo>
                  <a:pt x="151" y="142"/>
                  <a:pt x="151" y="143"/>
                  <a:pt x="151" y="143"/>
                </a:cubicBezTo>
                <a:cubicBezTo>
                  <a:pt x="151" y="146"/>
                  <a:pt x="152" y="148"/>
                  <a:pt x="153" y="150"/>
                </a:cubicBezTo>
                <a:cubicBezTo>
                  <a:pt x="156" y="153"/>
                  <a:pt x="165" y="165"/>
                  <a:pt x="179" y="177"/>
                </a:cubicBezTo>
                <a:cubicBezTo>
                  <a:pt x="179" y="177"/>
                  <a:pt x="179" y="177"/>
                  <a:pt x="179" y="177"/>
                </a:cubicBezTo>
                <a:cubicBezTo>
                  <a:pt x="165" y="165"/>
                  <a:pt x="156" y="153"/>
                  <a:pt x="153" y="150"/>
                </a:cubicBezTo>
                <a:cubicBezTo>
                  <a:pt x="151" y="148"/>
                  <a:pt x="151" y="145"/>
                  <a:pt x="151" y="142"/>
                </a:cubicBezTo>
                <a:cubicBezTo>
                  <a:pt x="158" y="87"/>
                  <a:pt x="92" y="35"/>
                  <a:pt x="48" y="15"/>
                </a:cubicBezTo>
                <a:cubicBezTo>
                  <a:pt x="47" y="14"/>
                  <a:pt x="45" y="14"/>
                  <a:pt x="43" y="13"/>
                </a:cubicBezTo>
                <a:cubicBezTo>
                  <a:pt x="37" y="10"/>
                  <a:pt x="31" y="8"/>
                  <a:pt x="24" y="6"/>
                </a:cubicBezTo>
                <a:cubicBezTo>
                  <a:pt x="16" y="3"/>
                  <a:pt x="8" y="1"/>
                  <a:pt x="0" y="0"/>
                </a:cubicBezTo>
                <a:moveTo>
                  <a:pt x="0" y="0"/>
                </a:moveTo>
                <a:cubicBezTo>
                  <a:pt x="0" y="0"/>
                  <a:pt x="0" y="0"/>
                  <a:pt x="0" y="0"/>
                </a:cubicBezTo>
                <a:cubicBezTo>
                  <a:pt x="0" y="0"/>
                  <a:pt x="0" y="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325"/>
          <p:cNvSpPr>
            <a:spLocks/>
          </p:cNvSpPr>
          <p:nvPr/>
        </p:nvSpPr>
        <p:spPr bwMode="auto">
          <a:xfrm>
            <a:off x="4287217" y="2362653"/>
            <a:ext cx="19050" cy="26988"/>
          </a:xfrm>
          <a:custGeom>
            <a:avLst/>
            <a:gdLst>
              <a:gd name="T0" fmla="*/ 0 w 50"/>
              <a:gd name="T1" fmla="*/ 0 h 68"/>
              <a:gd name="T2" fmla="*/ 0 w 50"/>
              <a:gd name="T3" fmla="*/ 68 h 68"/>
              <a:gd name="T4" fmla="*/ 2 w 50"/>
              <a:gd name="T5" fmla="*/ 68 h 68"/>
              <a:gd name="T6" fmla="*/ 50 w 50"/>
              <a:gd name="T7" fmla="*/ 45 h 68"/>
              <a:gd name="T8" fmla="*/ 50 w 50"/>
              <a:gd name="T9" fmla="*/ 44 h 68"/>
              <a:gd name="T10" fmla="*/ 45 w 50"/>
              <a:gd name="T11" fmla="*/ 28 h 68"/>
              <a:gd name="T12" fmla="*/ 45 w 50"/>
              <a:gd name="T13" fmla="*/ 28 h 68"/>
              <a:gd name="T14" fmla="*/ 0 w 5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8">
                <a:moveTo>
                  <a:pt x="0" y="0"/>
                </a:moveTo>
                <a:cubicBezTo>
                  <a:pt x="0" y="68"/>
                  <a:pt x="0" y="68"/>
                  <a:pt x="0" y="68"/>
                </a:cubicBezTo>
                <a:cubicBezTo>
                  <a:pt x="2" y="68"/>
                  <a:pt x="2" y="68"/>
                  <a:pt x="2" y="68"/>
                </a:cubicBezTo>
                <a:cubicBezTo>
                  <a:pt x="30" y="68"/>
                  <a:pt x="50" y="55"/>
                  <a:pt x="50" y="45"/>
                </a:cubicBezTo>
                <a:cubicBezTo>
                  <a:pt x="50" y="44"/>
                  <a:pt x="50" y="44"/>
                  <a:pt x="50" y="44"/>
                </a:cubicBezTo>
                <a:cubicBezTo>
                  <a:pt x="50" y="42"/>
                  <a:pt x="47" y="35"/>
                  <a:pt x="45" y="28"/>
                </a:cubicBezTo>
                <a:cubicBezTo>
                  <a:pt x="45" y="28"/>
                  <a:pt x="45" y="28"/>
                  <a:pt x="45" y="28"/>
                </a:cubicBezTo>
                <a:cubicBezTo>
                  <a:pt x="29" y="20"/>
                  <a:pt x="11" y="1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326"/>
          <p:cNvSpPr>
            <a:spLocks/>
          </p:cNvSpPr>
          <p:nvPr/>
        </p:nvSpPr>
        <p:spPr bwMode="auto">
          <a:xfrm>
            <a:off x="4287217" y="2362653"/>
            <a:ext cx="19050" cy="26988"/>
          </a:xfrm>
          <a:custGeom>
            <a:avLst/>
            <a:gdLst>
              <a:gd name="T0" fmla="*/ 0 w 50"/>
              <a:gd name="T1" fmla="*/ 0 h 68"/>
              <a:gd name="T2" fmla="*/ 0 w 50"/>
              <a:gd name="T3" fmla="*/ 0 h 68"/>
              <a:gd name="T4" fmla="*/ 45 w 50"/>
              <a:gd name="T5" fmla="*/ 28 h 68"/>
              <a:gd name="T6" fmla="*/ 45 w 50"/>
              <a:gd name="T7" fmla="*/ 28 h 68"/>
              <a:gd name="T8" fmla="*/ 50 w 50"/>
              <a:gd name="T9" fmla="*/ 44 h 68"/>
              <a:gd name="T10" fmla="*/ 50 w 50"/>
              <a:gd name="T11" fmla="*/ 45 h 68"/>
              <a:gd name="T12" fmla="*/ 50 w 50"/>
              <a:gd name="T13" fmla="*/ 45 h 68"/>
              <a:gd name="T14" fmla="*/ 2 w 50"/>
              <a:gd name="T15" fmla="*/ 68 h 68"/>
              <a:gd name="T16" fmla="*/ 2 w 50"/>
              <a:gd name="T17" fmla="*/ 68 h 68"/>
              <a:gd name="T18" fmla="*/ 50 w 50"/>
              <a:gd name="T19" fmla="*/ 45 h 68"/>
              <a:gd name="T20" fmla="*/ 45 w 50"/>
              <a:gd name="T21" fmla="*/ 28 h 68"/>
              <a:gd name="T22" fmla="*/ 0 w 50"/>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8">
                <a:moveTo>
                  <a:pt x="0" y="0"/>
                </a:moveTo>
                <a:cubicBezTo>
                  <a:pt x="0" y="0"/>
                  <a:pt x="0" y="0"/>
                  <a:pt x="0" y="0"/>
                </a:cubicBezTo>
                <a:cubicBezTo>
                  <a:pt x="11" y="10"/>
                  <a:pt x="29" y="20"/>
                  <a:pt x="45" y="28"/>
                </a:cubicBezTo>
                <a:cubicBezTo>
                  <a:pt x="45" y="28"/>
                  <a:pt x="45" y="28"/>
                  <a:pt x="45" y="28"/>
                </a:cubicBezTo>
                <a:cubicBezTo>
                  <a:pt x="47" y="35"/>
                  <a:pt x="50" y="42"/>
                  <a:pt x="50" y="44"/>
                </a:cubicBezTo>
                <a:cubicBezTo>
                  <a:pt x="50" y="44"/>
                  <a:pt x="50" y="44"/>
                  <a:pt x="50" y="45"/>
                </a:cubicBezTo>
                <a:cubicBezTo>
                  <a:pt x="50" y="45"/>
                  <a:pt x="50" y="45"/>
                  <a:pt x="50" y="45"/>
                </a:cubicBezTo>
                <a:cubicBezTo>
                  <a:pt x="50" y="55"/>
                  <a:pt x="30" y="68"/>
                  <a:pt x="2" y="68"/>
                </a:cubicBezTo>
                <a:cubicBezTo>
                  <a:pt x="2" y="68"/>
                  <a:pt x="2" y="68"/>
                  <a:pt x="2" y="68"/>
                </a:cubicBezTo>
                <a:cubicBezTo>
                  <a:pt x="30" y="68"/>
                  <a:pt x="50" y="55"/>
                  <a:pt x="50" y="45"/>
                </a:cubicBezTo>
                <a:cubicBezTo>
                  <a:pt x="50" y="42"/>
                  <a:pt x="48" y="35"/>
                  <a:pt x="45" y="28"/>
                </a:cubicBezTo>
                <a:cubicBezTo>
                  <a:pt x="29" y="20"/>
                  <a:pt x="11" y="10"/>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704"/>
          <p:cNvSpPr>
            <a:spLocks noChangeArrowheads="1"/>
          </p:cNvSpPr>
          <p:nvPr/>
        </p:nvSpPr>
        <p:spPr bwMode="auto">
          <a:xfrm>
            <a:off x="4162547" y="277744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705"/>
          <p:cNvSpPr>
            <a:spLocks/>
          </p:cNvSpPr>
          <p:nvPr/>
        </p:nvSpPr>
        <p:spPr bwMode="auto">
          <a:xfrm>
            <a:off x="4214934" y="2690128"/>
            <a:ext cx="138113" cy="192088"/>
          </a:xfrm>
          <a:custGeom>
            <a:avLst/>
            <a:gdLst>
              <a:gd name="T0" fmla="*/ 101 w 350"/>
              <a:gd name="T1" fmla="*/ 445 h 483"/>
              <a:gd name="T2" fmla="*/ 96 w 350"/>
              <a:gd name="T3" fmla="*/ 440 h 483"/>
              <a:gd name="T4" fmla="*/ 96 w 350"/>
              <a:gd name="T5" fmla="*/ 440 h 483"/>
              <a:gd name="T6" fmla="*/ 89 w 350"/>
              <a:gd name="T7" fmla="*/ 431 h 483"/>
              <a:gd name="T8" fmla="*/ 88 w 350"/>
              <a:gd name="T9" fmla="*/ 430 h 483"/>
              <a:gd name="T10" fmla="*/ 72 w 350"/>
              <a:gd name="T11" fmla="*/ 410 h 483"/>
              <a:gd name="T12" fmla="*/ 71 w 350"/>
              <a:gd name="T13" fmla="*/ 409 h 483"/>
              <a:gd name="T14" fmla="*/ 65 w 350"/>
              <a:gd name="T15" fmla="*/ 398 h 483"/>
              <a:gd name="T16" fmla="*/ 63 w 350"/>
              <a:gd name="T17" fmla="*/ 396 h 483"/>
              <a:gd name="T18" fmla="*/ 56 w 350"/>
              <a:gd name="T19" fmla="*/ 383 h 483"/>
              <a:gd name="T20" fmla="*/ 56 w 350"/>
              <a:gd name="T21" fmla="*/ 383 h 483"/>
              <a:gd name="T22" fmla="*/ 49 w 350"/>
              <a:gd name="T23" fmla="*/ 369 h 483"/>
              <a:gd name="T24" fmla="*/ 47 w 350"/>
              <a:gd name="T25" fmla="*/ 365 h 483"/>
              <a:gd name="T26" fmla="*/ 42 w 350"/>
              <a:gd name="T27" fmla="*/ 353 h 483"/>
              <a:gd name="T28" fmla="*/ 40 w 350"/>
              <a:gd name="T29" fmla="*/ 349 h 483"/>
              <a:gd name="T30" fmla="*/ 33 w 350"/>
              <a:gd name="T31" fmla="*/ 332 h 483"/>
              <a:gd name="T32" fmla="*/ 33 w 350"/>
              <a:gd name="T33" fmla="*/ 331 h 483"/>
              <a:gd name="T34" fmla="*/ 19 w 350"/>
              <a:gd name="T35" fmla="*/ 103 h 483"/>
              <a:gd name="T36" fmla="*/ 42 w 350"/>
              <a:gd name="T37" fmla="*/ 53 h 483"/>
              <a:gd name="T38" fmla="*/ 173 w 350"/>
              <a:gd name="T39" fmla="*/ 0 h 483"/>
              <a:gd name="T40" fmla="*/ 173 w 350"/>
              <a:gd name="T41" fmla="*/ 0 h 483"/>
              <a:gd name="T42" fmla="*/ 173 w 350"/>
              <a:gd name="T43" fmla="*/ 0 h 483"/>
              <a:gd name="T44" fmla="*/ 176 w 350"/>
              <a:gd name="T45" fmla="*/ 0 h 483"/>
              <a:gd name="T46" fmla="*/ 330 w 350"/>
              <a:gd name="T47" fmla="*/ 100 h 483"/>
              <a:gd name="T48" fmla="*/ 319 w 350"/>
              <a:gd name="T49" fmla="*/ 329 h 483"/>
              <a:gd name="T50" fmla="*/ 318 w 350"/>
              <a:gd name="T51" fmla="*/ 329 h 483"/>
              <a:gd name="T52" fmla="*/ 314 w 350"/>
              <a:gd name="T53" fmla="*/ 343 h 483"/>
              <a:gd name="T54" fmla="*/ 312 w 350"/>
              <a:gd name="T55" fmla="*/ 345 h 483"/>
              <a:gd name="T56" fmla="*/ 309 w 350"/>
              <a:gd name="T57" fmla="*/ 355 h 483"/>
              <a:gd name="T58" fmla="*/ 307 w 350"/>
              <a:gd name="T59" fmla="*/ 358 h 483"/>
              <a:gd name="T60" fmla="*/ 303 w 350"/>
              <a:gd name="T61" fmla="*/ 367 h 483"/>
              <a:gd name="T62" fmla="*/ 302 w 350"/>
              <a:gd name="T63" fmla="*/ 369 h 483"/>
              <a:gd name="T64" fmla="*/ 297 w 350"/>
              <a:gd name="T65" fmla="*/ 379 h 483"/>
              <a:gd name="T66" fmla="*/ 297 w 350"/>
              <a:gd name="T67" fmla="*/ 380 h 483"/>
              <a:gd name="T68" fmla="*/ 292 w 350"/>
              <a:gd name="T69" fmla="*/ 390 h 483"/>
              <a:gd name="T70" fmla="*/ 290 w 350"/>
              <a:gd name="T71" fmla="*/ 392 h 483"/>
              <a:gd name="T72" fmla="*/ 286 w 350"/>
              <a:gd name="T73" fmla="*/ 399 h 483"/>
              <a:gd name="T74" fmla="*/ 285 w 350"/>
              <a:gd name="T75" fmla="*/ 402 h 483"/>
              <a:gd name="T76" fmla="*/ 281 w 350"/>
              <a:gd name="T77" fmla="*/ 408 h 483"/>
              <a:gd name="T78" fmla="*/ 279 w 350"/>
              <a:gd name="T79" fmla="*/ 410 h 483"/>
              <a:gd name="T80" fmla="*/ 275 w 350"/>
              <a:gd name="T81" fmla="*/ 416 h 483"/>
              <a:gd name="T82" fmla="*/ 274 w 350"/>
              <a:gd name="T83" fmla="*/ 418 h 483"/>
              <a:gd name="T84" fmla="*/ 269 w 350"/>
              <a:gd name="T85" fmla="*/ 425 h 483"/>
              <a:gd name="T86" fmla="*/ 267 w 350"/>
              <a:gd name="T87" fmla="*/ 427 h 483"/>
              <a:gd name="T88" fmla="*/ 263 w 350"/>
              <a:gd name="T89" fmla="*/ 432 h 483"/>
              <a:gd name="T90" fmla="*/ 261 w 350"/>
              <a:gd name="T91" fmla="*/ 434 h 483"/>
              <a:gd name="T92" fmla="*/ 258 w 350"/>
              <a:gd name="T93" fmla="*/ 438 h 483"/>
              <a:gd name="T94" fmla="*/ 256 w 350"/>
              <a:gd name="T95" fmla="*/ 440 h 483"/>
              <a:gd name="T96" fmla="*/ 252 w 350"/>
              <a:gd name="T97" fmla="*/ 444 h 483"/>
              <a:gd name="T98" fmla="*/ 251 w 350"/>
              <a:gd name="T99" fmla="*/ 445 h 483"/>
              <a:gd name="T100" fmla="*/ 177 w 350"/>
              <a:gd name="T101" fmla="*/ 482 h 483"/>
              <a:gd name="T102" fmla="*/ 177 w 350"/>
              <a:gd name="T103" fmla="*/ 482 h 483"/>
              <a:gd name="T104" fmla="*/ 176 w 350"/>
              <a:gd name="T105" fmla="*/ 482 h 483"/>
              <a:gd name="T106" fmla="*/ 112 w 350"/>
              <a:gd name="T107" fmla="*/ 455 h 483"/>
              <a:gd name="T108" fmla="*/ 112 w 350"/>
              <a:gd name="T109" fmla="*/ 455 h 483"/>
              <a:gd name="T110" fmla="*/ 101 w 350"/>
              <a:gd name="T111" fmla="*/ 445 h 483"/>
              <a:gd name="T112" fmla="*/ 101 w 350"/>
              <a:gd name="T113" fmla="*/ 44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0" h="483">
                <a:moveTo>
                  <a:pt x="101" y="445"/>
                </a:moveTo>
                <a:cubicBezTo>
                  <a:pt x="100" y="443"/>
                  <a:pt x="98" y="442"/>
                  <a:pt x="96" y="440"/>
                </a:cubicBezTo>
                <a:cubicBezTo>
                  <a:pt x="96" y="440"/>
                  <a:pt x="96" y="440"/>
                  <a:pt x="96" y="440"/>
                </a:cubicBezTo>
                <a:cubicBezTo>
                  <a:pt x="94" y="437"/>
                  <a:pt x="91" y="434"/>
                  <a:pt x="89" y="431"/>
                </a:cubicBezTo>
                <a:cubicBezTo>
                  <a:pt x="88" y="431"/>
                  <a:pt x="88" y="431"/>
                  <a:pt x="88" y="430"/>
                </a:cubicBezTo>
                <a:cubicBezTo>
                  <a:pt x="83" y="424"/>
                  <a:pt x="77" y="417"/>
                  <a:pt x="72" y="410"/>
                </a:cubicBezTo>
                <a:cubicBezTo>
                  <a:pt x="72" y="409"/>
                  <a:pt x="72" y="409"/>
                  <a:pt x="71" y="409"/>
                </a:cubicBezTo>
                <a:cubicBezTo>
                  <a:pt x="69" y="405"/>
                  <a:pt x="67" y="402"/>
                  <a:pt x="65" y="398"/>
                </a:cubicBezTo>
                <a:cubicBezTo>
                  <a:pt x="64" y="397"/>
                  <a:pt x="64" y="397"/>
                  <a:pt x="63" y="396"/>
                </a:cubicBezTo>
                <a:cubicBezTo>
                  <a:pt x="61" y="392"/>
                  <a:pt x="59" y="387"/>
                  <a:pt x="56" y="383"/>
                </a:cubicBezTo>
                <a:cubicBezTo>
                  <a:pt x="56" y="383"/>
                  <a:pt x="56" y="383"/>
                  <a:pt x="56" y="383"/>
                </a:cubicBezTo>
                <a:cubicBezTo>
                  <a:pt x="54" y="378"/>
                  <a:pt x="51" y="373"/>
                  <a:pt x="49" y="369"/>
                </a:cubicBezTo>
                <a:cubicBezTo>
                  <a:pt x="48" y="367"/>
                  <a:pt x="48" y="366"/>
                  <a:pt x="47" y="365"/>
                </a:cubicBezTo>
                <a:cubicBezTo>
                  <a:pt x="45" y="361"/>
                  <a:pt x="44" y="357"/>
                  <a:pt x="42" y="353"/>
                </a:cubicBezTo>
                <a:cubicBezTo>
                  <a:pt x="41" y="351"/>
                  <a:pt x="41" y="350"/>
                  <a:pt x="40" y="349"/>
                </a:cubicBezTo>
                <a:cubicBezTo>
                  <a:pt x="38" y="343"/>
                  <a:pt x="36" y="338"/>
                  <a:pt x="33" y="332"/>
                </a:cubicBezTo>
                <a:cubicBezTo>
                  <a:pt x="33" y="331"/>
                  <a:pt x="33" y="331"/>
                  <a:pt x="33" y="331"/>
                </a:cubicBezTo>
                <a:cubicBezTo>
                  <a:pt x="33" y="330"/>
                  <a:pt x="0" y="258"/>
                  <a:pt x="19" y="103"/>
                </a:cubicBezTo>
                <a:cubicBezTo>
                  <a:pt x="19" y="102"/>
                  <a:pt x="22" y="78"/>
                  <a:pt x="42" y="53"/>
                </a:cubicBezTo>
                <a:cubicBezTo>
                  <a:pt x="70" y="18"/>
                  <a:pt x="114" y="1"/>
                  <a:pt x="173" y="0"/>
                </a:cubicBezTo>
                <a:cubicBezTo>
                  <a:pt x="173" y="0"/>
                  <a:pt x="173" y="0"/>
                  <a:pt x="173" y="0"/>
                </a:cubicBezTo>
                <a:cubicBezTo>
                  <a:pt x="173" y="0"/>
                  <a:pt x="173" y="0"/>
                  <a:pt x="173" y="0"/>
                </a:cubicBezTo>
                <a:cubicBezTo>
                  <a:pt x="174" y="0"/>
                  <a:pt x="175" y="0"/>
                  <a:pt x="176" y="0"/>
                </a:cubicBezTo>
                <a:cubicBezTo>
                  <a:pt x="312" y="0"/>
                  <a:pt x="329" y="96"/>
                  <a:pt x="330" y="100"/>
                </a:cubicBezTo>
                <a:cubicBezTo>
                  <a:pt x="350" y="255"/>
                  <a:pt x="319" y="328"/>
                  <a:pt x="319" y="329"/>
                </a:cubicBezTo>
                <a:cubicBezTo>
                  <a:pt x="318" y="329"/>
                  <a:pt x="318" y="329"/>
                  <a:pt x="318" y="329"/>
                </a:cubicBezTo>
                <a:cubicBezTo>
                  <a:pt x="317" y="334"/>
                  <a:pt x="315" y="338"/>
                  <a:pt x="314" y="343"/>
                </a:cubicBezTo>
                <a:cubicBezTo>
                  <a:pt x="313" y="344"/>
                  <a:pt x="313" y="344"/>
                  <a:pt x="312" y="345"/>
                </a:cubicBezTo>
                <a:cubicBezTo>
                  <a:pt x="311" y="349"/>
                  <a:pt x="310" y="352"/>
                  <a:pt x="309" y="355"/>
                </a:cubicBezTo>
                <a:cubicBezTo>
                  <a:pt x="308" y="356"/>
                  <a:pt x="308" y="357"/>
                  <a:pt x="307" y="358"/>
                </a:cubicBezTo>
                <a:cubicBezTo>
                  <a:pt x="306" y="361"/>
                  <a:pt x="305" y="364"/>
                  <a:pt x="303" y="367"/>
                </a:cubicBezTo>
                <a:cubicBezTo>
                  <a:pt x="303" y="368"/>
                  <a:pt x="303" y="369"/>
                  <a:pt x="302" y="369"/>
                </a:cubicBezTo>
                <a:cubicBezTo>
                  <a:pt x="301" y="373"/>
                  <a:pt x="299" y="376"/>
                  <a:pt x="297" y="379"/>
                </a:cubicBezTo>
                <a:cubicBezTo>
                  <a:pt x="297" y="380"/>
                  <a:pt x="297" y="380"/>
                  <a:pt x="297" y="380"/>
                </a:cubicBezTo>
                <a:cubicBezTo>
                  <a:pt x="295" y="383"/>
                  <a:pt x="293" y="387"/>
                  <a:pt x="292" y="390"/>
                </a:cubicBezTo>
                <a:cubicBezTo>
                  <a:pt x="291" y="391"/>
                  <a:pt x="291" y="391"/>
                  <a:pt x="290" y="392"/>
                </a:cubicBezTo>
                <a:cubicBezTo>
                  <a:pt x="289" y="395"/>
                  <a:pt x="288" y="397"/>
                  <a:pt x="286" y="399"/>
                </a:cubicBezTo>
                <a:cubicBezTo>
                  <a:pt x="286" y="400"/>
                  <a:pt x="285" y="401"/>
                  <a:pt x="285" y="402"/>
                </a:cubicBezTo>
                <a:cubicBezTo>
                  <a:pt x="283" y="404"/>
                  <a:pt x="282" y="406"/>
                  <a:pt x="281" y="408"/>
                </a:cubicBezTo>
                <a:cubicBezTo>
                  <a:pt x="280" y="409"/>
                  <a:pt x="280" y="409"/>
                  <a:pt x="279" y="410"/>
                </a:cubicBezTo>
                <a:cubicBezTo>
                  <a:pt x="278" y="412"/>
                  <a:pt x="276" y="414"/>
                  <a:pt x="275" y="416"/>
                </a:cubicBezTo>
                <a:cubicBezTo>
                  <a:pt x="275" y="417"/>
                  <a:pt x="274" y="418"/>
                  <a:pt x="274" y="418"/>
                </a:cubicBezTo>
                <a:cubicBezTo>
                  <a:pt x="272" y="421"/>
                  <a:pt x="270" y="423"/>
                  <a:pt x="269" y="425"/>
                </a:cubicBezTo>
                <a:cubicBezTo>
                  <a:pt x="268" y="426"/>
                  <a:pt x="268" y="426"/>
                  <a:pt x="267" y="427"/>
                </a:cubicBezTo>
                <a:cubicBezTo>
                  <a:pt x="266" y="428"/>
                  <a:pt x="265" y="430"/>
                  <a:pt x="263" y="432"/>
                </a:cubicBezTo>
                <a:cubicBezTo>
                  <a:pt x="263" y="432"/>
                  <a:pt x="262" y="433"/>
                  <a:pt x="261" y="434"/>
                </a:cubicBezTo>
                <a:cubicBezTo>
                  <a:pt x="260" y="435"/>
                  <a:pt x="259" y="437"/>
                  <a:pt x="258" y="438"/>
                </a:cubicBezTo>
                <a:cubicBezTo>
                  <a:pt x="257" y="438"/>
                  <a:pt x="256" y="439"/>
                  <a:pt x="256" y="440"/>
                </a:cubicBezTo>
                <a:cubicBezTo>
                  <a:pt x="255" y="441"/>
                  <a:pt x="253" y="442"/>
                  <a:pt x="252" y="444"/>
                </a:cubicBezTo>
                <a:cubicBezTo>
                  <a:pt x="252" y="444"/>
                  <a:pt x="251" y="445"/>
                  <a:pt x="251" y="445"/>
                </a:cubicBezTo>
                <a:cubicBezTo>
                  <a:pt x="213" y="482"/>
                  <a:pt x="179" y="482"/>
                  <a:pt x="177" y="482"/>
                </a:cubicBezTo>
                <a:cubicBezTo>
                  <a:pt x="177" y="482"/>
                  <a:pt x="177" y="482"/>
                  <a:pt x="177" y="482"/>
                </a:cubicBezTo>
                <a:cubicBezTo>
                  <a:pt x="176" y="482"/>
                  <a:pt x="176" y="482"/>
                  <a:pt x="176" y="482"/>
                </a:cubicBezTo>
                <a:cubicBezTo>
                  <a:pt x="176" y="482"/>
                  <a:pt x="147" y="483"/>
                  <a:pt x="112" y="455"/>
                </a:cubicBezTo>
                <a:cubicBezTo>
                  <a:pt x="112" y="455"/>
                  <a:pt x="112" y="455"/>
                  <a:pt x="112" y="455"/>
                </a:cubicBezTo>
                <a:cubicBezTo>
                  <a:pt x="109" y="452"/>
                  <a:pt x="105" y="448"/>
                  <a:pt x="101" y="445"/>
                </a:cubicBezTo>
                <a:cubicBezTo>
                  <a:pt x="101" y="445"/>
                  <a:pt x="101" y="445"/>
                  <a:pt x="101" y="4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706"/>
          <p:cNvSpPr>
            <a:spLocks/>
          </p:cNvSpPr>
          <p:nvPr/>
        </p:nvSpPr>
        <p:spPr bwMode="auto">
          <a:xfrm>
            <a:off x="4191122" y="2871103"/>
            <a:ext cx="184150" cy="131763"/>
          </a:xfrm>
          <a:custGeom>
            <a:avLst/>
            <a:gdLst>
              <a:gd name="T0" fmla="*/ 101 w 464"/>
              <a:gd name="T1" fmla="*/ 94 h 335"/>
              <a:gd name="T2" fmla="*/ 134 w 464"/>
              <a:gd name="T3" fmla="*/ 0 h 335"/>
              <a:gd name="T4" fmla="*/ 233 w 464"/>
              <a:gd name="T5" fmla="*/ 52 h 335"/>
              <a:gd name="T6" fmla="*/ 234 w 464"/>
              <a:gd name="T7" fmla="*/ 52 h 335"/>
              <a:gd name="T8" fmla="*/ 327 w 464"/>
              <a:gd name="T9" fmla="*/ 5 h 335"/>
              <a:gd name="T10" fmla="*/ 360 w 464"/>
              <a:gd name="T11" fmla="*/ 94 h 335"/>
              <a:gd name="T12" fmla="*/ 362 w 464"/>
              <a:gd name="T13" fmla="*/ 98 h 335"/>
              <a:gd name="T14" fmla="*/ 464 w 464"/>
              <a:gd name="T15" fmla="*/ 131 h 335"/>
              <a:gd name="T16" fmla="*/ 464 w 464"/>
              <a:gd name="T17" fmla="*/ 200 h 335"/>
              <a:gd name="T18" fmla="*/ 0 w 464"/>
              <a:gd name="T19" fmla="*/ 200 h 335"/>
              <a:gd name="T20" fmla="*/ 0 w 464"/>
              <a:gd name="T21" fmla="*/ 130 h 335"/>
              <a:gd name="T22" fmla="*/ 99 w 464"/>
              <a:gd name="T23" fmla="*/ 98 h 335"/>
              <a:gd name="T24" fmla="*/ 101 w 464"/>
              <a:gd name="T25" fmla="*/ 9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4" h="335">
                <a:moveTo>
                  <a:pt x="101" y="94"/>
                </a:moveTo>
                <a:cubicBezTo>
                  <a:pt x="102" y="92"/>
                  <a:pt x="128" y="45"/>
                  <a:pt x="134" y="0"/>
                </a:cubicBezTo>
                <a:cubicBezTo>
                  <a:pt x="180" y="49"/>
                  <a:pt x="223" y="52"/>
                  <a:pt x="233" y="52"/>
                </a:cubicBezTo>
                <a:cubicBezTo>
                  <a:pt x="233" y="52"/>
                  <a:pt x="233" y="52"/>
                  <a:pt x="234" y="52"/>
                </a:cubicBezTo>
                <a:cubicBezTo>
                  <a:pt x="239" y="52"/>
                  <a:pt x="282" y="51"/>
                  <a:pt x="327" y="5"/>
                </a:cubicBezTo>
                <a:cubicBezTo>
                  <a:pt x="334" y="49"/>
                  <a:pt x="359" y="92"/>
                  <a:pt x="360" y="94"/>
                </a:cubicBezTo>
                <a:cubicBezTo>
                  <a:pt x="362" y="98"/>
                  <a:pt x="362" y="98"/>
                  <a:pt x="362" y="98"/>
                </a:cubicBezTo>
                <a:cubicBezTo>
                  <a:pt x="464" y="131"/>
                  <a:pt x="464" y="131"/>
                  <a:pt x="464" y="131"/>
                </a:cubicBezTo>
                <a:cubicBezTo>
                  <a:pt x="464" y="200"/>
                  <a:pt x="464" y="200"/>
                  <a:pt x="464" y="200"/>
                </a:cubicBezTo>
                <a:cubicBezTo>
                  <a:pt x="430" y="221"/>
                  <a:pt x="222" y="335"/>
                  <a:pt x="0" y="200"/>
                </a:cubicBezTo>
                <a:cubicBezTo>
                  <a:pt x="0" y="130"/>
                  <a:pt x="0" y="130"/>
                  <a:pt x="0" y="130"/>
                </a:cubicBezTo>
                <a:cubicBezTo>
                  <a:pt x="99" y="98"/>
                  <a:pt x="99" y="98"/>
                  <a:pt x="99" y="98"/>
                </a:cubicBezTo>
                <a:cubicBezTo>
                  <a:pt x="101" y="94"/>
                  <a:pt x="101" y="94"/>
                  <a:pt x="101" y="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707"/>
          <p:cNvSpPr>
            <a:spLocks noEditPoints="1"/>
          </p:cNvSpPr>
          <p:nvPr/>
        </p:nvSpPr>
        <p:spPr bwMode="auto">
          <a:xfrm>
            <a:off x="4119684" y="2625040"/>
            <a:ext cx="328613" cy="393700"/>
          </a:xfrm>
          <a:custGeom>
            <a:avLst/>
            <a:gdLst>
              <a:gd name="T0" fmla="*/ 77 w 826"/>
              <a:gd name="T1" fmla="*/ 736 h 990"/>
              <a:gd name="T2" fmla="*/ 749 w 826"/>
              <a:gd name="T3" fmla="*/ 736 h 990"/>
              <a:gd name="T4" fmla="*/ 559 w 826"/>
              <a:gd name="T5" fmla="*/ 696 h 990"/>
              <a:gd name="T6" fmla="*/ 560 w 826"/>
              <a:gd name="T7" fmla="*/ 600 h 990"/>
              <a:gd name="T8" fmla="*/ 625 w 826"/>
              <a:gd name="T9" fmla="*/ 576 h 990"/>
              <a:gd name="T10" fmla="*/ 664 w 826"/>
              <a:gd name="T11" fmla="*/ 544 h 990"/>
              <a:gd name="T12" fmla="*/ 709 w 826"/>
              <a:gd name="T13" fmla="*/ 509 h 990"/>
              <a:gd name="T14" fmla="*/ 727 w 826"/>
              <a:gd name="T15" fmla="*/ 455 h 990"/>
              <a:gd name="T16" fmla="*/ 761 w 826"/>
              <a:gd name="T17" fmla="*/ 378 h 990"/>
              <a:gd name="T18" fmla="*/ 740 w 826"/>
              <a:gd name="T19" fmla="*/ 305 h 990"/>
              <a:gd name="T20" fmla="*/ 750 w 826"/>
              <a:gd name="T21" fmla="*/ 273 h 990"/>
              <a:gd name="T22" fmla="*/ 712 w 826"/>
              <a:gd name="T23" fmla="*/ 233 h 990"/>
              <a:gd name="T24" fmla="*/ 706 w 826"/>
              <a:gd name="T25" fmla="*/ 164 h 990"/>
              <a:gd name="T26" fmla="*/ 660 w 826"/>
              <a:gd name="T27" fmla="*/ 121 h 990"/>
              <a:gd name="T28" fmla="*/ 616 w 826"/>
              <a:gd name="T29" fmla="*/ 81 h 990"/>
              <a:gd name="T30" fmla="*/ 557 w 826"/>
              <a:gd name="T31" fmla="*/ 50 h 990"/>
              <a:gd name="T32" fmla="*/ 470 w 826"/>
              <a:gd name="T33" fmla="*/ 6 h 990"/>
              <a:gd name="T34" fmla="*/ 393 w 826"/>
              <a:gd name="T35" fmla="*/ 11 h 990"/>
              <a:gd name="T36" fmla="*/ 308 w 826"/>
              <a:gd name="T37" fmla="*/ 12 h 990"/>
              <a:gd name="T38" fmla="*/ 261 w 826"/>
              <a:gd name="T39" fmla="*/ 48 h 990"/>
              <a:gd name="T40" fmla="*/ 175 w 826"/>
              <a:gd name="T41" fmla="*/ 120 h 990"/>
              <a:gd name="T42" fmla="*/ 126 w 826"/>
              <a:gd name="T43" fmla="*/ 145 h 990"/>
              <a:gd name="T44" fmla="*/ 122 w 826"/>
              <a:gd name="T45" fmla="*/ 218 h 990"/>
              <a:gd name="T46" fmla="*/ 102 w 826"/>
              <a:gd name="T47" fmla="*/ 271 h 990"/>
              <a:gd name="T48" fmla="*/ 64 w 826"/>
              <a:gd name="T49" fmla="*/ 354 h 990"/>
              <a:gd name="T50" fmla="*/ 95 w 826"/>
              <a:gd name="T51" fmla="*/ 440 h 990"/>
              <a:gd name="T52" fmla="*/ 102 w 826"/>
              <a:gd name="T53" fmla="*/ 450 h 990"/>
              <a:gd name="T54" fmla="*/ 128 w 826"/>
              <a:gd name="T55" fmla="*/ 503 h 990"/>
              <a:gd name="T56" fmla="*/ 166 w 826"/>
              <a:gd name="T57" fmla="*/ 541 h 990"/>
              <a:gd name="T58" fmla="*/ 207 w 826"/>
              <a:gd name="T59" fmla="*/ 558 h 990"/>
              <a:gd name="T60" fmla="*/ 229 w 826"/>
              <a:gd name="T61" fmla="*/ 587 h 990"/>
              <a:gd name="T62" fmla="*/ 285 w 826"/>
              <a:gd name="T63" fmla="*/ 595 h 990"/>
              <a:gd name="T64" fmla="*/ 181 w 826"/>
              <a:gd name="T65" fmla="*/ 723 h 990"/>
              <a:gd name="T66" fmla="*/ 106 w 826"/>
              <a:gd name="T67" fmla="*/ 382 h 990"/>
              <a:gd name="T68" fmla="*/ 334 w 826"/>
              <a:gd name="T69" fmla="*/ 604 h 990"/>
              <a:gd name="T70" fmla="*/ 326 w 826"/>
              <a:gd name="T71" fmla="*/ 594 h 990"/>
              <a:gd name="T72" fmla="*/ 303 w 826"/>
              <a:gd name="T73" fmla="*/ 562 h 990"/>
              <a:gd name="T74" fmla="*/ 294 w 826"/>
              <a:gd name="T75" fmla="*/ 547 h 990"/>
              <a:gd name="T76" fmla="*/ 280 w 826"/>
              <a:gd name="T77" fmla="*/ 517 h 990"/>
              <a:gd name="T78" fmla="*/ 271 w 826"/>
              <a:gd name="T79" fmla="*/ 495 h 990"/>
              <a:gd name="T80" fmla="*/ 411 w 826"/>
              <a:gd name="T81" fmla="*/ 164 h 990"/>
              <a:gd name="T82" fmla="*/ 414 w 826"/>
              <a:gd name="T83" fmla="*/ 164 h 990"/>
              <a:gd name="T84" fmla="*/ 556 w 826"/>
              <a:gd name="T85" fmla="*/ 493 h 990"/>
              <a:gd name="T86" fmla="*/ 547 w 826"/>
              <a:gd name="T87" fmla="*/ 519 h 990"/>
              <a:gd name="T88" fmla="*/ 540 w 826"/>
              <a:gd name="T89" fmla="*/ 533 h 990"/>
              <a:gd name="T90" fmla="*/ 530 w 826"/>
              <a:gd name="T91" fmla="*/ 554 h 990"/>
              <a:gd name="T92" fmla="*/ 523 w 826"/>
              <a:gd name="T93" fmla="*/ 566 h 990"/>
              <a:gd name="T94" fmla="*/ 513 w 826"/>
              <a:gd name="T95" fmla="*/ 580 h 990"/>
              <a:gd name="T96" fmla="*/ 505 w 826"/>
              <a:gd name="T97" fmla="*/ 591 h 990"/>
              <a:gd name="T98" fmla="*/ 496 w 826"/>
              <a:gd name="T99" fmla="*/ 602 h 990"/>
              <a:gd name="T100" fmla="*/ 489 w 826"/>
              <a:gd name="T101" fmla="*/ 609 h 990"/>
              <a:gd name="T102" fmla="*/ 414 w 826"/>
              <a:gd name="T103" fmla="*/ 646 h 990"/>
              <a:gd name="T104" fmla="*/ 339 w 826"/>
              <a:gd name="T105" fmla="*/ 609 h 990"/>
              <a:gd name="T106" fmla="*/ 315 w 826"/>
              <a:gd name="T107" fmla="*/ 617 h 990"/>
              <a:gd name="T108" fmla="*/ 508 w 826"/>
              <a:gd name="T109" fmla="*/ 622 h 990"/>
              <a:gd name="T110" fmla="*/ 645 w 826"/>
              <a:gd name="T111" fmla="*/ 748 h 990"/>
              <a:gd name="T112" fmla="*/ 181 w 826"/>
              <a:gd name="T113" fmla="*/ 74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6" h="990">
                <a:moveTo>
                  <a:pt x="181" y="723"/>
                </a:moveTo>
                <a:cubicBezTo>
                  <a:pt x="181" y="709"/>
                  <a:pt x="181" y="709"/>
                  <a:pt x="181" y="709"/>
                </a:cubicBezTo>
                <a:cubicBezTo>
                  <a:pt x="77" y="736"/>
                  <a:pt x="77" y="736"/>
                  <a:pt x="77" y="736"/>
                </a:cubicBezTo>
                <a:cubicBezTo>
                  <a:pt x="0" y="990"/>
                  <a:pt x="0" y="990"/>
                  <a:pt x="0" y="990"/>
                </a:cubicBezTo>
                <a:cubicBezTo>
                  <a:pt x="826" y="990"/>
                  <a:pt x="826" y="990"/>
                  <a:pt x="826" y="990"/>
                </a:cubicBezTo>
                <a:cubicBezTo>
                  <a:pt x="749" y="736"/>
                  <a:pt x="749" y="736"/>
                  <a:pt x="749" y="736"/>
                </a:cubicBezTo>
                <a:cubicBezTo>
                  <a:pt x="645" y="709"/>
                  <a:pt x="645" y="709"/>
                  <a:pt x="645" y="709"/>
                </a:cubicBezTo>
                <a:cubicBezTo>
                  <a:pt x="645" y="724"/>
                  <a:pt x="645" y="724"/>
                  <a:pt x="645" y="724"/>
                </a:cubicBezTo>
                <a:cubicBezTo>
                  <a:pt x="559" y="696"/>
                  <a:pt x="559" y="696"/>
                  <a:pt x="559" y="696"/>
                </a:cubicBezTo>
                <a:cubicBezTo>
                  <a:pt x="552" y="683"/>
                  <a:pt x="532" y="642"/>
                  <a:pt x="530" y="606"/>
                </a:cubicBezTo>
                <a:cubicBezTo>
                  <a:pt x="533" y="607"/>
                  <a:pt x="536" y="608"/>
                  <a:pt x="540" y="608"/>
                </a:cubicBezTo>
                <a:cubicBezTo>
                  <a:pt x="547" y="608"/>
                  <a:pt x="554" y="605"/>
                  <a:pt x="560" y="600"/>
                </a:cubicBezTo>
                <a:cubicBezTo>
                  <a:pt x="565" y="603"/>
                  <a:pt x="570" y="605"/>
                  <a:pt x="577" y="605"/>
                </a:cubicBezTo>
                <a:cubicBezTo>
                  <a:pt x="589" y="605"/>
                  <a:pt x="600" y="598"/>
                  <a:pt x="604" y="587"/>
                </a:cubicBezTo>
                <a:cubicBezTo>
                  <a:pt x="612" y="586"/>
                  <a:pt x="620" y="582"/>
                  <a:pt x="625" y="576"/>
                </a:cubicBezTo>
                <a:cubicBezTo>
                  <a:pt x="628" y="577"/>
                  <a:pt x="632" y="578"/>
                  <a:pt x="635" y="578"/>
                </a:cubicBezTo>
                <a:cubicBezTo>
                  <a:pt x="652" y="578"/>
                  <a:pt x="665" y="565"/>
                  <a:pt x="665" y="548"/>
                </a:cubicBezTo>
                <a:cubicBezTo>
                  <a:pt x="665" y="547"/>
                  <a:pt x="665" y="546"/>
                  <a:pt x="664" y="544"/>
                </a:cubicBezTo>
                <a:cubicBezTo>
                  <a:pt x="669" y="548"/>
                  <a:pt x="675" y="550"/>
                  <a:pt x="682" y="550"/>
                </a:cubicBezTo>
                <a:cubicBezTo>
                  <a:pt x="698" y="550"/>
                  <a:pt x="711" y="536"/>
                  <a:pt x="711" y="520"/>
                </a:cubicBezTo>
                <a:cubicBezTo>
                  <a:pt x="711" y="516"/>
                  <a:pt x="710" y="512"/>
                  <a:pt x="709" y="509"/>
                </a:cubicBezTo>
                <a:cubicBezTo>
                  <a:pt x="725" y="508"/>
                  <a:pt x="737" y="495"/>
                  <a:pt x="737" y="479"/>
                </a:cubicBezTo>
                <a:cubicBezTo>
                  <a:pt x="737" y="469"/>
                  <a:pt x="732" y="460"/>
                  <a:pt x="724" y="455"/>
                </a:cubicBezTo>
                <a:cubicBezTo>
                  <a:pt x="725" y="455"/>
                  <a:pt x="726" y="455"/>
                  <a:pt x="727" y="455"/>
                </a:cubicBezTo>
                <a:cubicBezTo>
                  <a:pt x="743" y="455"/>
                  <a:pt x="757" y="441"/>
                  <a:pt x="757" y="425"/>
                </a:cubicBezTo>
                <a:cubicBezTo>
                  <a:pt x="757" y="417"/>
                  <a:pt x="753" y="409"/>
                  <a:pt x="747" y="403"/>
                </a:cubicBezTo>
                <a:cubicBezTo>
                  <a:pt x="756" y="398"/>
                  <a:pt x="761" y="389"/>
                  <a:pt x="761" y="378"/>
                </a:cubicBezTo>
                <a:cubicBezTo>
                  <a:pt x="761" y="367"/>
                  <a:pt x="755" y="357"/>
                  <a:pt x="746" y="352"/>
                </a:cubicBezTo>
                <a:cubicBezTo>
                  <a:pt x="751" y="347"/>
                  <a:pt x="755" y="339"/>
                  <a:pt x="755" y="331"/>
                </a:cubicBezTo>
                <a:cubicBezTo>
                  <a:pt x="755" y="320"/>
                  <a:pt x="749" y="311"/>
                  <a:pt x="740" y="305"/>
                </a:cubicBezTo>
                <a:cubicBezTo>
                  <a:pt x="740" y="305"/>
                  <a:pt x="740" y="305"/>
                  <a:pt x="740" y="305"/>
                </a:cubicBezTo>
                <a:cubicBezTo>
                  <a:pt x="740" y="305"/>
                  <a:pt x="738" y="303"/>
                  <a:pt x="737" y="300"/>
                </a:cubicBezTo>
                <a:cubicBezTo>
                  <a:pt x="745" y="294"/>
                  <a:pt x="750" y="284"/>
                  <a:pt x="750" y="273"/>
                </a:cubicBezTo>
                <a:cubicBezTo>
                  <a:pt x="750" y="255"/>
                  <a:pt x="735" y="239"/>
                  <a:pt x="716" y="239"/>
                </a:cubicBezTo>
                <a:cubicBezTo>
                  <a:pt x="715" y="239"/>
                  <a:pt x="715" y="240"/>
                  <a:pt x="714" y="240"/>
                </a:cubicBezTo>
                <a:cubicBezTo>
                  <a:pt x="714" y="237"/>
                  <a:pt x="713" y="235"/>
                  <a:pt x="712" y="233"/>
                </a:cubicBezTo>
                <a:cubicBezTo>
                  <a:pt x="713" y="229"/>
                  <a:pt x="714" y="225"/>
                  <a:pt x="714" y="221"/>
                </a:cubicBezTo>
                <a:cubicBezTo>
                  <a:pt x="714" y="208"/>
                  <a:pt x="706" y="195"/>
                  <a:pt x="694" y="190"/>
                </a:cubicBezTo>
                <a:cubicBezTo>
                  <a:pt x="701" y="184"/>
                  <a:pt x="706" y="174"/>
                  <a:pt x="706" y="164"/>
                </a:cubicBezTo>
                <a:cubicBezTo>
                  <a:pt x="706" y="145"/>
                  <a:pt x="691" y="130"/>
                  <a:pt x="672" y="130"/>
                </a:cubicBezTo>
                <a:cubicBezTo>
                  <a:pt x="667" y="130"/>
                  <a:pt x="662" y="131"/>
                  <a:pt x="657" y="134"/>
                </a:cubicBezTo>
                <a:cubicBezTo>
                  <a:pt x="659" y="130"/>
                  <a:pt x="660" y="125"/>
                  <a:pt x="660" y="121"/>
                </a:cubicBezTo>
                <a:cubicBezTo>
                  <a:pt x="660" y="102"/>
                  <a:pt x="645" y="87"/>
                  <a:pt x="626" y="87"/>
                </a:cubicBezTo>
                <a:cubicBezTo>
                  <a:pt x="622" y="87"/>
                  <a:pt x="618" y="87"/>
                  <a:pt x="615" y="89"/>
                </a:cubicBezTo>
                <a:cubicBezTo>
                  <a:pt x="615" y="86"/>
                  <a:pt x="616" y="84"/>
                  <a:pt x="616" y="81"/>
                </a:cubicBezTo>
                <a:cubicBezTo>
                  <a:pt x="616" y="62"/>
                  <a:pt x="601" y="47"/>
                  <a:pt x="582" y="47"/>
                </a:cubicBezTo>
                <a:cubicBezTo>
                  <a:pt x="571" y="47"/>
                  <a:pt x="561" y="53"/>
                  <a:pt x="555" y="61"/>
                </a:cubicBezTo>
                <a:cubicBezTo>
                  <a:pt x="556" y="58"/>
                  <a:pt x="557" y="54"/>
                  <a:pt x="557" y="50"/>
                </a:cubicBezTo>
                <a:cubicBezTo>
                  <a:pt x="557" y="32"/>
                  <a:pt x="541" y="16"/>
                  <a:pt x="523" y="16"/>
                </a:cubicBezTo>
                <a:cubicBezTo>
                  <a:pt x="514" y="16"/>
                  <a:pt x="506" y="20"/>
                  <a:pt x="500" y="25"/>
                </a:cubicBezTo>
                <a:cubicBezTo>
                  <a:pt x="495" y="14"/>
                  <a:pt x="483" y="6"/>
                  <a:pt x="470" y="6"/>
                </a:cubicBezTo>
                <a:cubicBezTo>
                  <a:pt x="460" y="6"/>
                  <a:pt x="452" y="10"/>
                  <a:pt x="445" y="16"/>
                </a:cubicBezTo>
                <a:cubicBezTo>
                  <a:pt x="439" y="7"/>
                  <a:pt x="429" y="1"/>
                  <a:pt x="417" y="1"/>
                </a:cubicBezTo>
                <a:cubicBezTo>
                  <a:pt x="408" y="1"/>
                  <a:pt x="399" y="5"/>
                  <a:pt x="393" y="11"/>
                </a:cubicBezTo>
                <a:cubicBezTo>
                  <a:pt x="387" y="4"/>
                  <a:pt x="378" y="0"/>
                  <a:pt x="368" y="0"/>
                </a:cubicBezTo>
                <a:cubicBezTo>
                  <a:pt x="353" y="0"/>
                  <a:pt x="339" y="11"/>
                  <a:pt x="336" y="27"/>
                </a:cubicBezTo>
                <a:cubicBezTo>
                  <a:pt x="330" y="18"/>
                  <a:pt x="319" y="12"/>
                  <a:pt x="308" y="12"/>
                </a:cubicBezTo>
                <a:cubicBezTo>
                  <a:pt x="289" y="12"/>
                  <a:pt x="274" y="27"/>
                  <a:pt x="274" y="46"/>
                </a:cubicBezTo>
                <a:cubicBezTo>
                  <a:pt x="274" y="48"/>
                  <a:pt x="275" y="49"/>
                  <a:pt x="275" y="51"/>
                </a:cubicBezTo>
                <a:cubicBezTo>
                  <a:pt x="271" y="49"/>
                  <a:pt x="266" y="48"/>
                  <a:pt x="261" y="48"/>
                </a:cubicBezTo>
                <a:cubicBezTo>
                  <a:pt x="243" y="48"/>
                  <a:pt x="228" y="63"/>
                  <a:pt x="228" y="81"/>
                </a:cubicBezTo>
                <a:cubicBezTo>
                  <a:pt x="224" y="80"/>
                  <a:pt x="219" y="79"/>
                  <a:pt x="215" y="79"/>
                </a:cubicBezTo>
                <a:cubicBezTo>
                  <a:pt x="193" y="79"/>
                  <a:pt x="175" y="97"/>
                  <a:pt x="175" y="120"/>
                </a:cubicBezTo>
                <a:cubicBezTo>
                  <a:pt x="175" y="121"/>
                  <a:pt x="175" y="122"/>
                  <a:pt x="175" y="122"/>
                </a:cubicBezTo>
                <a:cubicBezTo>
                  <a:pt x="170" y="118"/>
                  <a:pt x="163" y="115"/>
                  <a:pt x="155" y="115"/>
                </a:cubicBezTo>
                <a:cubicBezTo>
                  <a:pt x="139" y="115"/>
                  <a:pt x="126" y="128"/>
                  <a:pt x="126" y="145"/>
                </a:cubicBezTo>
                <a:cubicBezTo>
                  <a:pt x="126" y="154"/>
                  <a:pt x="130" y="162"/>
                  <a:pt x="136" y="167"/>
                </a:cubicBezTo>
                <a:cubicBezTo>
                  <a:pt x="123" y="170"/>
                  <a:pt x="112" y="182"/>
                  <a:pt x="112" y="196"/>
                </a:cubicBezTo>
                <a:cubicBezTo>
                  <a:pt x="112" y="205"/>
                  <a:pt x="116" y="212"/>
                  <a:pt x="122" y="218"/>
                </a:cubicBezTo>
                <a:cubicBezTo>
                  <a:pt x="121" y="218"/>
                  <a:pt x="120" y="218"/>
                  <a:pt x="119" y="218"/>
                </a:cubicBezTo>
                <a:cubicBezTo>
                  <a:pt x="103" y="218"/>
                  <a:pt x="90" y="231"/>
                  <a:pt x="90" y="248"/>
                </a:cubicBezTo>
                <a:cubicBezTo>
                  <a:pt x="90" y="257"/>
                  <a:pt x="95" y="266"/>
                  <a:pt x="102" y="271"/>
                </a:cubicBezTo>
                <a:cubicBezTo>
                  <a:pt x="89" y="274"/>
                  <a:pt x="78" y="286"/>
                  <a:pt x="78" y="301"/>
                </a:cubicBezTo>
                <a:cubicBezTo>
                  <a:pt x="78" y="311"/>
                  <a:pt x="84" y="319"/>
                  <a:pt x="91" y="325"/>
                </a:cubicBezTo>
                <a:cubicBezTo>
                  <a:pt x="76" y="326"/>
                  <a:pt x="64" y="339"/>
                  <a:pt x="64" y="354"/>
                </a:cubicBezTo>
                <a:cubicBezTo>
                  <a:pt x="64" y="367"/>
                  <a:pt x="73" y="378"/>
                  <a:pt x="84" y="382"/>
                </a:cubicBezTo>
                <a:cubicBezTo>
                  <a:pt x="73" y="387"/>
                  <a:pt x="66" y="397"/>
                  <a:pt x="66" y="410"/>
                </a:cubicBezTo>
                <a:cubicBezTo>
                  <a:pt x="66" y="426"/>
                  <a:pt x="79" y="440"/>
                  <a:pt x="95" y="440"/>
                </a:cubicBezTo>
                <a:cubicBezTo>
                  <a:pt x="97" y="440"/>
                  <a:pt x="99" y="439"/>
                  <a:pt x="100" y="439"/>
                </a:cubicBezTo>
                <a:cubicBezTo>
                  <a:pt x="101" y="443"/>
                  <a:pt x="101" y="446"/>
                  <a:pt x="102" y="449"/>
                </a:cubicBezTo>
                <a:cubicBezTo>
                  <a:pt x="102" y="450"/>
                  <a:pt x="102" y="450"/>
                  <a:pt x="102" y="450"/>
                </a:cubicBezTo>
                <a:cubicBezTo>
                  <a:pt x="93" y="454"/>
                  <a:pt x="86" y="464"/>
                  <a:pt x="86" y="476"/>
                </a:cubicBezTo>
                <a:cubicBezTo>
                  <a:pt x="86" y="493"/>
                  <a:pt x="99" y="506"/>
                  <a:pt x="116" y="506"/>
                </a:cubicBezTo>
                <a:cubicBezTo>
                  <a:pt x="120" y="506"/>
                  <a:pt x="124" y="505"/>
                  <a:pt x="128" y="503"/>
                </a:cubicBezTo>
                <a:cubicBezTo>
                  <a:pt x="127" y="506"/>
                  <a:pt x="126" y="510"/>
                  <a:pt x="126" y="513"/>
                </a:cubicBezTo>
                <a:cubicBezTo>
                  <a:pt x="126" y="529"/>
                  <a:pt x="139" y="543"/>
                  <a:pt x="156" y="543"/>
                </a:cubicBezTo>
                <a:cubicBezTo>
                  <a:pt x="159" y="543"/>
                  <a:pt x="162" y="542"/>
                  <a:pt x="166" y="541"/>
                </a:cubicBezTo>
                <a:cubicBezTo>
                  <a:pt x="166" y="542"/>
                  <a:pt x="165" y="543"/>
                  <a:pt x="165" y="544"/>
                </a:cubicBezTo>
                <a:cubicBezTo>
                  <a:pt x="165" y="557"/>
                  <a:pt x="176" y="567"/>
                  <a:pt x="189" y="567"/>
                </a:cubicBezTo>
                <a:cubicBezTo>
                  <a:pt x="196" y="567"/>
                  <a:pt x="202" y="564"/>
                  <a:pt x="207" y="558"/>
                </a:cubicBezTo>
                <a:cubicBezTo>
                  <a:pt x="207" y="558"/>
                  <a:pt x="207" y="558"/>
                  <a:pt x="207" y="558"/>
                </a:cubicBezTo>
                <a:cubicBezTo>
                  <a:pt x="206" y="560"/>
                  <a:pt x="206" y="561"/>
                  <a:pt x="206" y="563"/>
                </a:cubicBezTo>
                <a:cubicBezTo>
                  <a:pt x="206" y="576"/>
                  <a:pt x="216" y="587"/>
                  <a:pt x="229" y="587"/>
                </a:cubicBezTo>
                <a:cubicBezTo>
                  <a:pt x="231" y="587"/>
                  <a:pt x="232" y="586"/>
                  <a:pt x="233" y="586"/>
                </a:cubicBezTo>
                <a:cubicBezTo>
                  <a:pt x="237" y="598"/>
                  <a:pt x="248" y="607"/>
                  <a:pt x="261" y="607"/>
                </a:cubicBezTo>
                <a:cubicBezTo>
                  <a:pt x="271" y="607"/>
                  <a:pt x="280" y="602"/>
                  <a:pt x="285" y="595"/>
                </a:cubicBezTo>
                <a:cubicBezTo>
                  <a:pt x="287" y="599"/>
                  <a:pt x="290" y="603"/>
                  <a:pt x="293" y="606"/>
                </a:cubicBezTo>
                <a:cubicBezTo>
                  <a:pt x="291" y="642"/>
                  <a:pt x="271" y="683"/>
                  <a:pt x="264" y="696"/>
                </a:cubicBezTo>
                <a:cubicBezTo>
                  <a:pt x="181" y="723"/>
                  <a:pt x="181" y="723"/>
                  <a:pt x="181" y="723"/>
                </a:cubicBezTo>
                <a:moveTo>
                  <a:pt x="106" y="382"/>
                </a:moveTo>
                <a:cubicBezTo>
                  <a:pt x="106" y="382"/>
                  <a:pt x="106" y="382"/>
                  <a:pt x="106" y="382"/>
                </a:cubicBezTo>
                <a:cubicBezTo>
                  <a:pt x="106" y="382"/>
                  <a:pt x="106" y="382"/>
                  <a:pt x="106" y="382"/>
                </a:cubicBezTo>
                <a:cubicBezTo>
                  <a:pt x="106" y="382"/>
                  <a:pt x="106" y="382"/>
                  <a:pt x="106" y="382"/>
                </a:cubicBezTo>
                <a:moveTo>
                  <a:pt x="339" y="609"/>
                </a:moveTo>
                <a:cubicBezTo>
                  <a:pt x="338" y="607"/>
                  <a:pt x="336" y="606"/>
                  <a:pt x="334" y="604"/>
                </a:cubicBezTo>
                <a:cubicBezTo>
                  <a:pt x="334" y="604"/>
                  <a:pt x="334" y="604"/>
                  <a:pt x="334" y="604"/>
                </a:cubicBezTo>
                <a:cubicBezTo>
                  <a:pt x="332" y="601"/>
                  <a:pt x="329" y="598"/>
                  <a:pt x="327" y="595"/>
                </a:cubicBezTo>
                <a:cubicBezTo>
                  <a:pt x="326" y="595"/>
                  <a:pt x="326" y="595"/>
                  <a:pt x="326" y="594"/>
                </a:cubicBezTo>
                <a:cubicBezTo>
                  <a:pt x="321" y="588"/>
                  <a:pt x="315" y="581"/>
                  <a:pt x="310" y="574"/>
                </a:cubicBezTo>
                <a:cubicBezTo>
                  <a:pt x="310" y="573"/>
                  <a:pt x="310" y="573"/>
                  <a:pt x="309" y="573"/>
                </a:cubicBezTo>
                <a:cubicBezTo>
                  <a:pt x="307" y="569"/>
                  <a:pt x="305" y="566"/>
                  <a:pt x="303" y="562"/>
                </a:cubicBezTo>
                <a:cubicBezTo>
                  <a:pt x="302" y="561"/>
                  <a:pt x="302" y="561"/>
                  <a:pt x="301" y="560"/>
                </a:cubicBezTo>
                <a:cubicBezTo>
                  <a:pt x="299" y="556"/>
                  <a:pt x="297" y="551"/>
                  <a:pt x="294" y="547"/>
                </a:cubicBezTo>
                <a:cubicBezTo>
                  <a:pt x="294" y="547"/>
                  <a:pt x="294" y="547"/>
                  <a:pt x="294" y="547"/>
                </a:cubicBezTo>
                <a:cubicBezTo>
                  <a:pt x="292" y="542"/>
                  <a:pt x="289" y="537"/>
                  <a:pt x="287" y="533"/>
                </a:cubicBezTo>
                <a:cubicBezTo>
                  <a:pt x="286" y="531"/>
                  <a:pt x="286" y="530"/>
                  <a:pt x="285" y="529"/>
                </a:cubicBezTo>
                <a:cubicBezTo>
                  <a:pt x="283" y="525"/>
                  <a:pt x="282" y="521"/>
                  <a:pt x="280" y="517"/>
                </a:cubicBezTo>
                <a:cubicBezTo>
                  <a:pt x="279" y="515"/>
                  <a:pt x="279" y="514"/>
                  <a:pt x="278" y="513"/>
                </a:cubicBezTo>
                <a:cubicBezTo>
                  <a:pt x="276" y="507"/>
                  <a:pt x="274" y="502"/>
                  <a:pt x="271" y="496"/>
                </a:cubicBezTo>
                <a:cubicBezTo>
                  <a:pt x="271" y="495"/>
                  <a:pt x="271" y="495"/>
                  <a:pt x="271" y="495"/>
                </a:cubicBezTo>
                <a:cubicBezTo>
                  <a:pt x="271" y="494"/>
                  <a:pt x="238" y="422"/>
                  <a:pt x="257" y="267"/>
                </a:cubicBezTo>
                <a:cubicBezTo>
                  <a:pt x="257" y="266"/>
                  <a:pt x="260" y="242"/>
                  <a:pt x="280" y="217"/>
                </a:cubicBezTo>
                <a:cubicBezTo>
                  <a:pt x="308" y="182"/>
                  <a:pt x="352" y="165"/>
                  <a:pt x="411" y="164"/>
                </a:cubicBezTo>
                <a:cubicBezTo>
                  <a:pt x="411" y="164"/>
                  <a:pt x="411" y="164"/>
                  <a:pt x="411" y="164"/>
                </a:cubicBezTo>
                <a:cubicBezTo>
                  <a:pt x="411" y="164"/>
                  <a:pt x="411" y="164"/>
                  <a:pt x="411" y="164"/>
                </a:cubicBezTo>
                <a:cubicBezTo>
                  <a:pt x="412" y="164"/>
                  <a:pt x="413" y="164"/>
                  <a:pt x="414" y="164"/>
                </a:cubicBezTo>
                <a:cubicBezTo>
                  <a:pt x="550" y="164"/>
                  <a:pt x="567" y="260"/>
                  <a:pt x="568" y="264"/>
                </a:cubicBezTo>
                <a:cubicBezTo>
                  <a:pt x="588" y="419"/>
                  <a:pt x="557" y="492"/>
                  <a:pt x="557" y="493"/>
                </a:cubicBezTo>
                <a:cubicBezTo>
                  <a:pt x="556" y="493"/>
                  <a:pt x="556" y="493"/>
                  <a:pt x="556" y="493"/>
                </a:cubicBezTo>
                <a:cubicBezTo>
                  <a:pt x="555" y="498"/>
                  <a:pt x="553" y="502"/>
                  <a:pt x="552" y="507"/>
                </a:cubicBezTo>
                <a:cubicBezTo>
                  <a:pt x="551" y="508"/>
                  <a:pt x="551" y="508"/>
                  <a:pt x="550" y="509"/>
                </a:cubicBezTo>
                <a:cubicBezTo>
                  <a:pt x="549" y="513"/>
                  <a:pt x="548" y="516"/>
                  <a:pt x="547" y="519"/>
                </a:cubicBezTo>
                <a:cubicBezTo>
                  <a:pt x="546" y="520"/>
                  <a:pt x="546" y="521"/>
                  <a:pt x="545" y="522"/>
                </a:cubicBezTo>
                <a:cubicBezTo>
                  <a:pt x="544" y="525"/>
                  <a:pt x="543" y="528"/>
                  <a:pt x="541" y="531"/>
                </a:cubicBezTo>
                <a:cubicBezTo>
                  <a:pt x="541" y="532"/>
                  <a:pt x="541" y="533"/>
                  <a:pt x="540" y="533"/>
                </a:cubicBezTo>
                <a:cubicBezTo>
                  <a:pt x="539" y="537"/>
                  <a:pt x="537" y="540"/>
                  <a:pt x="535" y="543"/>
                </a:cubicBezTo>
                <a:cubicBezTo>
                  <a:pt x="535" y="544"/>
                  <a:pt x="535" y="544"/>
                  <a:pt x="535" y="544"/>
                </a:cubicBezTo>
                <a:cubicBezTo>
                  <a:pt x="533" y="547"/>
                  <a:pt x="531" y="551"/>
                  <a:pt x="530" y="554"/>
                </a:cubicBezTo>
                <a:cubicBezTo>
                  <a:pt x="529" y="555"/>
                  <a:pt x="529" y="555"/>
                  <a:pt x="528" y="556"/>
                </a:cubicBezTo>
                <a:cubicBezTo>
                  <a:pt x="527" y="559"/>
                  <a:pt x="526" y="561"/>
                  <a:pt x="524" y="563"/>
                </a:cubicBezTo>
                <a:cubicBezTo>
                  <a:pt x="524" y="564"/>
                  <a:pt x="523" y="565"/>
                  <a:pt x="523" y="566"/>
                </a:cubicBezTo>
                <a:cubicBezTo>
                  <a:pt x="521" y="568"/>
                  <a:pt x="520" y="570"/>
                  <a:pt x="519" y="572"/>
                </a:cubicBezTo>
                <a:cubicBezTo>
                  <a:pt x="518" y="573"/>
                  <a:pt x="518" y="573"/>
                  <a:pt x="517" y="574"/>
                </a:cubicBezTo>
                <a:cubicBezTo>
                  <a:pt x="516" y="576"/>
                  <a:pt x="514" y="578"/>
                  <a:pt x="513" y="580"/>
                </a:cubicBezTo>
                <a:cubicBezTo>
                  <a:pt x="513" y="581"/>
                  <a:pt x="512" y="582"/>
                  <a:pt x="512" y="582"/>
                </a:cubicBezTo>
                <a:cubicBezTo>
                  <a:pt x="510" y="585"/>
                  <a:pt x="508" y="587"/>
                  <a:pt x="507" y="589"/>
                </a:cubicBezTo>
                <a:cubicBezTo>
                  <a:pt x="506" y="590"/>
                  <a:pt x="506" y="590"/>
                  <a:pt x="505" y="591"/>
                </a:cubicBezTo>
                <a:cubicBezTo>
                  <a:pt x="504" y="592"/>
                  <a:pt x="503" y="594"/>
                  <a:pt x="501" y="596"/>
                </a:cubicBezTo>
                <a:cubicBezTo>
                  <a:pt x="501" y="596"/>
                  <a:pt x="500" y="597"/>
                  <a:pt x="499" y="598"/>
                </a:cubicBezTo>
                <a:cubicBezTo>
                  <a:pt x="498" y="599"/>
                  <a:pt x="497" y="601"/>
                  <a:pt x="496" y="602"/>
                </a:cubicBezTo>
                <a:cubicBezTo>
                  <a:pt x="495" y="602"/>
                  <a:pt x="494" y="603"/>
                  <a:pt x="494" y="604"/>
                </a:cubicBezTo>
                <a:cubicBezTo>
                  <a:pt x="493" y="605"/>
                  <a:pt x="491" y="606"/>
                  <a:pt x="490" y="608"/>
                </a:cubicBezTo>
                <a:cubicBezTo>
                  <a:pt x="490" y="608"/>
                  <a:pt x="489" y="609"/>
                  <a:pt x="489" y="609"/>
                </a:cubicBezTo>
                <a:cubicBezTo>
                  <a:pt x="451" y="646"/>
                  <a:pt x="417" y="646"/>
                  <a:pt x="415" y="646"/>
                </a:cubicBezTo>
                <a:cubicBezTo>
                  <a:pt x="415" y="646"/>
                  <a:pt x="415" y="646"/>
                  <a:pt x="415" y="646"/>
                </a:cubicBezTo>
                <a:cubicBezTo>
                  <a:pt x="414" y="646"/>
                  <a:pt x="414" y="646"/>
                  <a:pt x="414" y="646"/>
                </a:cubicBezTo>
                <a:cubicBezTo>
                  <a:pt x="414" y="646"/>
                  <a:pt x="385" y="647"/>
                  <a:pt x="350" y="619"/>
                </a:cubicBezTo>
                <a:cubicBezTo>
                  <a:pt x="350" y="619"/>
                  <a:pt x="350" y="619"/>
                  <a:pt x="350" y="619"/>
                </a:cubicBezTo>
                <a:cubicBezTo>
                  <a:pt x="347" y="616"/>
                  <a:pt x="343" y="612"/>
                  <a:pt x="339" y="609"/>
                </a:cubicBezTo>
                <a:cubicBezTo>
                  <a:pt x="339" y="609"/>
                  <a:pt x="339" y="609"/>
                  <a:pt x="339" y="609"/>
                </a:cubicBezTo>
                <a:moveTo>
                  <a:pt x="282" y="711"/>
                </a:moveTo>
                <a:cubicBezTo>
                  <a:pt x="283" y="709"/>
                  <a:pt x="309" y="662"/>
                  <a:pt x="315" y="617"/>
                </a:cubicBezTo>
                <a:cubicBezTo>
                  <a:pt x="361" y="666"/>
                  <a:pt x="404" y="669"/>
                  <a:pt x="414" y="669"/>
                </a:cubicBezTo>
                <a:cubicBezTo>
                  <a:pt x="414" y="669"/>
                  <a:pt x="414" y="669"/>
                  <a:pt x="415" y="669"/>
                </a:cubicBezTo>
                <a:cubicBezTo>
                  <a:pt x="420" y="669"/>
                  <a:pt x="463" y="668"/>
                  <a:pt x="508" y="622"/>
                </a:cubicBezTo>
                <a:cubicBezTo>
                  <a:pt x="515" y="666"/>
                  <a:pt x="540" y="709"/>
                  <a:pt x="541" y="711"/>
                </a:cubicBezTo>
                <a:cubicBezTo>
                  <a:pt x="543" y="715"/>
                  <a:pt x="543" y="715"/>
                  <a:pt x="543" y="715"/>
                </a:cubicBezTo>
                <a:cubicBezTo>
                  <a:pt x="645" y="748"/>
                  <a:pt x="645" y="748"/>
                  <a:pt x="645" y="748"/>
                </a:cubicBezTo>
                <a:cubicBezTo>
                  <a:pt x="645" y="817"/>
                  <a:pt x="645" y="817"/>
                  <a:pt x="645" y="817"/>
                </a:cubicBezTo>
                <a:cubicBezTo>
                  <a:pt x="611" y="838"/>
                  <a:pt x="403" y="952"/>
                  <a:pt x="181" y="817"/>
                </a:cubicBezTo>
                <a:cubicBezTo>
                  <a:pt x="181" y="747"/>
                  <a:pt x="181" y="747"/>
                  <a:pt x="181" y="747"/>
                </a:cubicBezTo>
                <a:cubicBezTo>
                  <a:pt x="280" y="715"/>
                  <a:pt x="280" y="715"/>
                  <a:pt x="280" y="715"/>
                </a:cubicBezTo>
                <a:cubicBezTo>
                  <a:pt x="282" y="711"/>
                  <a:pt x="282" y="711"/>
                  <a:pt x="282" y="711"/>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708"/>
          <p:cNvSpPr>
            <a:spLocks/>
          </p:cNvSpPr>
          <p:nvPr/>
        </p:nvSpPr>
        <p:spPr bwMode="auto">
          <a:xfrm>
            <a:off x="4283197" y="2690128"/>
            <a:ext cx="65088" cy="192088"/>
          </a:xfrm>
          <a:custGeom>
            <a:avLst/>
            <a:gdLst>
              <a:gd name="T0" fmla="*/ 1 w 162"/>
              <a:gd name="T1" fmla="*/ 0 h 482"/>
              <a:gd name="T2" fmla="*/ 0 w 162"/>
              <a:gd name="T3" fmla="*/ 0 h 482"/>
              <a:gd name="T4" fmla="*/ 0 w 162"/>
              <a:gd name="T5" fmla="*/ 482 h 482"/>
              <a:gd name="T6" fmla="*/ 1 w 162"/>
              <a:gd name="T7" fmla="*/ 482 h 482"/>
              <a:gd name="T8" fmla="*/ 1 w 162"/>
              <a:gd name="T9" fmla="*/ 482 h 482"/>
              <a:gd name="T10" fmla="*/ 2 w 162"/>
              <a:gd name="T11" fmla="*/ 482 h 482"/>
              <a:gd name="T12" fmla="*/ 2 w 162"/>
              <a:gd name="T13" fmla="*/ 482 h 482"/>
              <a:gd name="T14" fmla="*/ 3 w 162"/>
              <a:gd name="T15" fmla="*/ 482 h 482"/>
              <a:gd name="T16" fmla="*/ 76 w 162"/>
              <a:gd name="T17" fmla="*/ 445 h 482"/>
              <a:gd name="T18" fmla="*/ 77 w 162"/>
              <a:gd name="T19" fmla="*/ 444 h 482"/>
              <a:gd name="T20" fmla="*/ 81 w 162"/>
              <a:gd name="T21" fmla="*/ 440 h 482"/>
              <a:gd name="T22" fmla="*/ 83 w 162"/>
              <a:gd name="T23" fmla="*/ 438 h 482"/>
              <a:gd name="T24" fmla="*/ 86 w 162"/>
              <a:gd name="T25" fmla="*/ 434 h 482"/>
              <a:gd name="T26" fmla="*/ 88 w 162"/>
              <a:gd name="T27" fmla="*/ 432 h 482"/>
              <a:gd name="T28" fmla="*/ 92 w 162"/>
              <a:gd name="T29" fmla="*/ 427 h 482"/>
              <a:gd name="T30" fmla="*/ 94 w 162"/>
              <a:gd name="T31" fmla="*/ 425 h 482"/>
              <a:gd name="T32" fmla="*/ 99 w 162"/>
              <a:gd name="T33" fmla="*/ 418 h 482"/>
              <a:gd name="T34" fmla="*/ 100 w 162"/>
              <a:gd name="T35" fmla="*/ 416 h 482"/>
              <a:gd name="T36" fmla="*/ 104 w 162"/>
              <a:gd name="T37" fmla="*/ 410 h 482"/>
              <a:gd name="T38" fmla="*/ 106 w 162"/>
              <a:gd name="T39" fmla="*/ 408 h 482"/>
              <a:gd name="T40" fmla="*/ 110 w 162"/>
              <a:gd name="T41" fmla="*/ 402 h 482"/>
              <a:gd name="T42" fmla="*/ 111 w 162"/>
              <a:gd name="T43" fmla="*/ 399 h 482"/>
              <a:gd name="T44" fmla="*/ 115 w 162"/>
              <a:gd name="T45" fmla="*/ 392 h 482"/>
              <a:gd name="T46" fmla="*/ 117 w 162"/>
              <a:gd name="T47" fmla="*/ 390 h 482"/>
              <a:gd name="T48" fmla="*/ 122 w 162"/>
              <a:gd name="T49" fmla="*/ 380 h 482"/>
              <a:gd name="T50" fmla="*/ 122 w 162"/>
              <a:gd name="T51" fmla="*/ 379 h 482"/>
              <a:gd name="T52" fmla="*/ 127 w 162"/>
              <a:gd name="T53" fmla="*/ 369 h 482"/>
              <a:gd name="T54" fmla="*/ 128 w 162"/>
              <a:gd name="T55" fmla="*/ 367 h 482"/>
              <a:gd name="T56" fmla="*/ 132 w 162"/>
              <a:gd name="T57" fmla="*/ 358 h 482"/>
              <a:gd name="T58" fmla="*/ 134 w 162"/>
              <a:gd name="T59" fmla="*/ 355 h 482"/>
              <a:gd name="T60" fmla="*/ 137 w 162"/>
              <a:gd name="T61" fmla="*/ 345 h 482"/>
              <a:gd name="T62" fmla="*/ 139 w 162"/>
              <a:gd name="T63" fmla="*/ 343 h 482"/>
              <a:gd name="T64" fmla="*/ 143 w 162"/>
              <a:gd name="T65" fmla="*/ 329 h 482"/>
              <a:gd name="T66" fmla="*/ 144 w 162"/>
              <a:gd name="T67" fmla="*/ 329 h 482"/>
              <a:gd name="T68" fmla="*/ 162 w 162"/>
              <a:gd name="T69" fmla="*/ 200 h 482"/>
              <a:gd name="T70" fmla="*/ 155 w 162"/>
              <a:gd name="T71" fmla="*/ 100 h 482"/>
              <a:gd name="T72" fmla="*/ 1 w 162"/>
              <a:gd name="T73"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2" h="482">
                <a:moveTo>
                  <a:pt x="1" y="0"/>
                </a:moveTo>
                <a:cubicBezTo>
                  <a:pt x="0" y="0"/>
                  <a:pt x="0" y="0"/>
                  <a:pt x="0" y="0"/>
                </a:cubicBezTo>
                <a:cubicBezTo>
                  <a:pt x="0" y="482"/>
                  <a:pt x="0" y="482"/>
                  <a:pt x="0" y="482"/>
                </a:cubicBezTo>
                <a:cubicBezTo>
                  <a:pt x="0" y="482"/>
                  <a:pt x="0" y="482"/>
                  <a:pt x="1" y="482"/>
                </a:cubicBezTo>
                <a:cubicBezTo>
                  <a:pt x="1" y="482"/>
                  <a:pt x="1" y="482"/>
                  <a:pt x="1" y="482"/>
                </a:cubicBezTo>
                <a:cubicBezTo>
                  <a:pt x="2" y="482"/>
                  <a:pt x="2" y="482"/>
                  <a:pt x="2" y="482"/>
                </a:cubicBezTo>
                <a:cubicBezTo>
                  <a:pt x="2" y="482"/>
                  <a:pt x="2" y="482"/>
                  <a:pt x="2" y="482"/>
                </a:cubicBezTo>
                <a:cubicBezTo>
                  <a:pt x="2" y="482"/>
                  <a:pt x="2" y="482"/>
                  <a:pt x="3" y="482"/>
                </a:cubicBezTo>
                <a:cubicBezTo>
                  <a:pt x="7" y="482"/>
                  <a:pt x="39" y="480"/>
                  <a:pt x="76" y="445"/>
                </a:cubicBezTo>
                <a:cubicBezTo>
                  <a:pt x="76" y="445"/>
                  <a:pt x="77" y="444"/>
                  <a:pt x="77" y="444"/>
                </a:cubicBezTo>
                <a:cubicBezTo>
                  <a:pt x="78" y="442"/>
                  <a:pt x="80" y="441"/>
                  <a:pt x="81" y="440"/>
                </a:cubicBezTo>
                <a:cubicBezTo>
                  <a:pt x="81" y="439"/>
                  <a:pt x="82" y="438"/>
                  <a:pt x="83" y="438"/>
                </a:cubicBezTo>
                <a:cubicBezTo>
                  <a:pt x="84" y="437"/>
                  <a:pt x="85" y="435"/>
                  <a:pt x="86" y="434"/>
                </a:cubicBezTo>
                <a:cubicBezTo>
                  <a:pt x="87" y="433"/>
                  <a:pt x="88" y="432"/>
                  <a:pt x="88" y="432"/>
                </a:cubicBezTo>
                <a:cubicBezTo>
                  <a:pt x="90" y="430"/>
                  <a:pt x="91" y="428"/>
                  <a:pt x="92" y="427"/>
                </a:cubicBezTo>
                <a:cubicBezTo>
                  <a:pt x="93" y="426"/>
                  <a:pt x="93" y="426"/>
                  <a:pt x="94" y="425"/>
                </a:cubicBezTo>
                <a:cubicBezTo>
                  <a:pt x="95" y="423"/>
                  <a:pt x="97" y="421"/>
                  <a:pt x="99" y="418"/>
                </a:cubicBezTo>
                <a:cubicBezTo>
                  <a:pt x="99" y="418"/>
                  <a:pt x="100" y="417"/>
                  <a:pt x="100" y="416"/>
                </a:cubicBezTo>
                <a:cubicBezTo>
                  <a:pt x="101" y="414"/>
                  <a:pt x="103" y="412"/>
                  <a:pt x="104" y="410"/>
                </a:cubicBezTo>
                <a:cubicBezTo>
                  <a:pt x="105" y="409"/>
                  <a:pt x="105" y="409"/>
                  <a:pt x="106" y="408"/>
                </a:cubicBezTo>
                <a:cubicBezTo>
                  <a:pt x="107" y="406"/>
                  <a:pt x="108" y="404"/>
                  <a:pt x="110" y="402"/>
                </a:cubicBezTo>
                <a:cubicBezTo>
                  <a:pt x="110" y="401"/>
                  <a:pt x="111" y="400"/>
                  <a:pt x="111" y="399"/>
                </a:cubicBezTo>
                <a:cubicBezTo>
                  <a:pt x="113" y="397"/>
                  <a:pt x="114" y="395"/>
                  <a:pt x="115" y="392"/>
                </a:cubicBezTo>
                <a:cubicBezTo>
                  <a:pt x="116" y="391"/>
                  <a:pt x="116" y="391"/>
                  <a:pt x="117" y="390"/>
                </a:cubicBezTo>
                <a:cubicBezTo>
                  <a:pt x="118" y="387"/>
                  <a:pt x="120" y="383"/>
                  <a:pt x="122" y="380"/>
                </a:cubicBezTo>
                <a:cubicBezTo>
                  <a:pt x="122" y="379"/>
                  <a:pt x="122" y="379"/>
                  <a:pt x="122" y="379"/>
                </a:cubicBezTo>
                <a:cubicBezTo>
                  <a:pt x="124" y="376"/>
                  <a:pt x="126" y="373"/>
                  <a:pt x="127" y="369"/>
                </a:cubicBezTo>
                <a:cubicBezTo>
                  <a:pt x="128" y="369"/>
                  <a:pt x="128" y="368"/>
                  <a:pt x="128" y="367"/>
                </a:cubicBezTo>
                <a:cubicBezTo>
                  <a:pt x="130" y="364"/>
                  <a:pt x="131" y="361"/>
                  <a:pt x="132" y="358"/>
                </a:cubicBezTo>
                <a:cubicBezTo>
                  <a:pt x="133" y="357"/>
                  <a:pt x="133" y="356"/>
                  <a:pt x="134" y="355"/>
                </a:cubicBezTo>
                <a:cubicBezTo>
                  <a:pt x="135" y="352"/>
                  <a:pt x="136" y="349"/>
                  <a:pt x="137" y="345"/>
                </a:cubicBezTo>
                <a:cubicBezTo>
                  <a:pt x="138" y="344"/>
                  <a:pt x="138" y="344"/>
                  <a:pt x="139" y="343"/>
                </a:cubicBezTo>
                <a:cubicBezTo>
                  <a:pt x="140" y="338"/>
                  <a:pt x="142" y="334"/>
                  <a:pt x="143" y="329"/>
                </a:cubicBezTo>
                <a:cubicBezTo>
                  <a:pt x="144" y="329"/>
                  <a:pt x="144" y="329"/>
                  <a:pt x="144" y="329"/>
                </a:cubicBezTo>
                <a:cubicBezTo>
                  <a:pt x="144" y="328"/>
                  <a:pt x="162" y="287"/>
                  <a:pt x="162" y="200"/>
                </a:cubicBezTo>
                <a:cubicBezTo>
                  <a:pt x="162" y="172"/>
                  <a:pt x="160" y="139"/>
                  <a:pt x="155" y="100"/>
                </a:cubicBezTo>
                <a:cubicBezTo>
                  <a:pt x="154" y="96"/>
                  <a:pt x="137" y="0"/>
                  <a:pt x="1"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709"/>
          <p:cNvSpPr>
            <a:spLocks/>
          </p:cNvSpPr>
          <p:nvPr/>
        </p:nvSpPr>
        <p:spPr bwMode="auto">
          <a:xfrm>
            <a:off x="4283197" y="2769503"/>
            <a:ext cx="65088" cy="112713"/>
          </a:xfrm>
          <a:custGeom>
            <a:avLst/>
            <a:gdLst>
              <a:gd name="T0" fmla="*/ 144 w 162"/>
              <a:gd name="T1" fmla="*/ 129 h 282"/>
              <a:gd name="T2" fmla="*/ 139 w 162"/>
              <a:gd name="T3" fmla="*/ 143 h 282"/>
              <a:gd name="T4" fmla="*/ 134 w 162"/>
              <a:gd name="T5" fmla="*/ 155 h 282"/>
              <a:gd name="T6" fmla="*/ 128 w 162"/>
              <a:gd name="T7" fmla="*/ 167 h 282"/>
              <a:gd name="T8" fmla="*/ 122 w 162"/>
              <a:gd name="T9" fmla="*/ 179 h 282"/>
              <a:gd name="T10" fmla="*/ 117 w 162"/>
              <a:gd name="T11" fmla="*/ 190 h 282"/>
              <a:gd name="T12" fmla="*/ 111 w 162"/>
              <a:gd name="T13" fmla="*/ 199 h 282"/>
              <a:gd name="T14" fmla="*/ 106 w 162"/>
              <a:gd name="T15" fmla="*/ 208 h 282"/>
              <a:gd name="T16" fmla="*/ 100 w 162"/>
              <a:gd name="T17" fmla="*/ 216 h 282"/>
              <a:gd name="T18" fmla="*/ 94 w 162"/>
              <a:gd name="T19" fmla="*/ 225 h 282"/>
              <a:gd name="T20" fmla="*/ 88 w 162"/>
              <a:gd name="T21" fmla="*/ 232 h 282"/>
              <a:gd name="T22" fmla="*/ 83 w 162"/>
              <a:gd name="T23" fmla="*/ 238 h 282"/>
              <a:gd name="T24" fmla="*/ 77 w 162"/>
              <a:gd name="T25" fmla="*/ 244 h 282"/>
              <a:gd name="T26" fmla="*/ 3 w 162"/>
              <a:gd name="T27" fmla="*/ 282 h 282"/>
              <a:gd name="T28" fmla="*/ 2 w 162"/>
              <a:gd name="T29" fmla="*/ 282 h 282"/>
              <a:gd name="T30" fmla="*/ 1 w 162"/>
              <a:gd name="T31" fmla="*/ 282 h 282"/>
              <a:gd name="T32" fmla="*/ 0 w 162"/>
              <a:gd name="T33" fmla="*/ 282 h 282"/>
              <a:gd name="T34" fmla="*/ 1 w 162"/>
              <a:gd name="T35" fmla="*/ 282 h 282"/>
              <a:gd name="T36" fmla="*/ 2 w 162"/>
              <a:gd name="T37" fmla="*/ 282 h 282"/>
              <a:gd name="T38" fmla="*/ 76 w 162"/>
              <a:gd name="T39" fmla="*/ 245 h 282"/>
              <a:gd name="T40" fmla="*/ 81 w 162"/>
              <a:gd name="T41" fmla="*/ 240 h 282"/>
              <a:gd name="T42" fmla="*/ 86 w 162"/>
              <a:gd name="T43" fmla="*/ 234 h 282"/>
              <a:gd name="T44" fmla="*/ 92 w 162"/>
              <a:gd name="T45" fmla="*/ 227 h 282"/>
              <a:gd name="T46" fmla="*/ 99 w 162"/>
              <a:gd name="T47" fmla="*/ 218 h 282"/>
              <a:gd name="T48" fmla="*/ 104 w 162"/>
              <a:gd name="T49" fmla="*/ 210 h 282"/>
              <a:gd name="T50" fmla="*/ 110 w 162"/>
              <a:gd name="T51" fmla="*/ 202 h 282"/>
              <a:gd name="T52" fmla="*/ 115 w 162"/>
              <a:gd name="T53" fmla="*/ 192 h 282"/>
              <a:gd name="T54" fmla="*/ 122 w 162"/>
              <a:gd name="T55" fmla="*/ 180 h 282"/>
              <a:gd name="T56" fmla="*/ 127 w 162"/>
              <a:gd name="T57" fmla="*/ 170 h 282"/>
              <a:gd name="T58" fmla="*/ 132 w 162"/>
              <a:gd name="T59" fmla="*/ 158 h 282"/>
              <a:gd name="T60" fmla="*/ 137 w 162"/>
              <a:gd name="T61" fmla="*/ 146 h 282"/>
              <a:gd name="T62" fmla="*/ 143 w 162"/>
              <a:gd name="T63" fmla="*/ 130 h 282"/>
              <a:gd name="T64" fmla="*/ 162 w 162"/>
              <a:gd name="T6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282">
                <a:moveTo>
                  <a:pt x="162" y="0"/>
                </a:moveTo>
                <a:cubicBezTo>
                  <a:pt x="162" y="87"/>
                  <a:pt x="144" y="128"/>
                  <a:pt x="144" y="129"/>
                </a:cubicBezTo>
                <a:cubicBezTo>
                  <a:pt x="143" y="129"/>
                  <a:pt x="143" y="129"/>
                  <a:pt x="143" y="129"/>
                </a:cubicBezTo>
                <a:cubicBezTo>
                  <a:pt x="142" y="134"/>
                  <a:pt x="140" y="138"/>
                  <a:pt x="139" y="143"/>
                </a:cubicBezTo>
                <a:cubicBezTo>
                  <a:pt x="138" y="144"/>
                  <a:pt x="138" y="144"/>
                  <a:pt x="137" y="145"/>
                </a:cubicBezTo>
                <a:cubicBezTo>
                  <a:pt x="136" y="149"/>
                  <a:pt x="135" y="152"/>
                  <a:pt x="134" y="155"/>
                </a:cubicBezTo>
                <a:cubicBezTo>
                  <a:pt x="133" y="156"/>
                  <a:pt x="133" y="157"/>
                  <a:pt x="132" y="158"/>
                </a:cubicBezTo>
                <a:cubicBezTo>
                  <a:pt x="131" y="161"/>
                  <a:pt x="130" y="164"/>
                  <a:pt x="128" y="167"/>
                </a:cubicBezTo>
                <a:cubicBezTo>
                  <a:pt x="128" y="168"/>
                  <a:pt x="128" y="169"/>
                  <a:pt x="127" y="169"/>
                </a:cubicBezTo>
                <a:cubicBezTo>
                  <a:pt x="126" y="173"/>
                  <a:pt x="124" y="176"/>
                  <a:pt x="122" y="179"/>
                </a:cubicBezTo>
                <a:cubicBezTo>
                  <a:pt x="122" y="180"/>
                  <a:pt x="122" y="180"/>
                  <a:pt x="122" y="180"/>
                </a:cubicBezTo>
                <a:cubicBezTo>
                  <a:pt x="120" y="183"/>
                  <a:pt x="118" y="187"/>
                  <a:pt x="117" y="190"/>
                </a:cubicBezTo>
                <a:cubicBezTo>
                  <a:pt x="116" y="191"/>
                  <a:pt x="116" y="191"/>
                  <a:pt x="115" y="192"/>
                </a:cubicBezTo>
                <a:cubicBezTo>
                  <a:pt x="114" y="195"/>
                  <a:pt x="113" y="197"/>
                  <a:pt x="111" y="199"/>
                </a:cubicBezTo>
                <a:cubicBezTo>
                  <a:pt x="111" y="200"/>
                  <a:pt x="110" y="201"/>
                  <a:pt x="110" y="202"/>
                </a:cubicBezTo>
                <a:cubicBezTo>
                  <a:pt x="108" y="204"/>
                  <a:pt x="107" y="206"/>
                  <a:pt x="106" y="208"/>
                </a:cubicBezTo>
                <a:cubicBezTo>
                  <a:pt x="105" y="209"/>
                  <a:pt x="105" y="209"/>
                  <a:pt x="104" y="210"/>
                </a:cubicBezTo>
                <a:cubicBezTo>
                  <a:pt x="103" y="212"/>
                  <a:pt x="101" y="214"/>
                  <a:pt x="100" y="216"/>
                </a:cubicBezTo>
                <a:cubicBezTo>
                  <a:pt x="100" y="217"/>
                  <a:pt x="99" y="218"/>
                  <a:pt x="99" y="218"/>
                </a:cubicBezTo>
                <a:cubicBezTo>
                  <a:pt x="97" y="221"/>
                  <a:pt x="95" y="223"/>
                  <a:pt x="94" y="225"/>
                </a:cubicBezTo>
                <a:cubicBezTo>
                  <a:pt x="93" y="226"/>
                  <a:pt x="93" y="226"/>
                  <a:pt x="92" y="227"/>
                </a:cubicBezTo>
                <a:cubicBezTo>
                  <a:pt x="91" y="228"/>
                  <a:pt x="90" y="230"/>
                  <a:pt x="88" y="232"/>
                </a:cubicBezTo>
                <a:cubicBezTo>
                  <a:pt x="88" y="232"/>
                  <a:pt x="87" y="233"/>
                  <a:pt x="86" y="234"/>
                </a:cubicBezTo>
                <a:cubicBezTo>
                  <a:pt x="85" y="235"/>
                  <a:pt x="84" y="237"/>
                  <a:pt x="83" y="238"/>
                </a:cubicBezTo>
                <a:cubicBezTo>
                  <a:pt x="82" y="238"/>
                  <a:pt x="81" y="239"/>
                  <a:pt x="81" y="240"/>
                </a:cubicBezTo>
                <a:cubicBezTo>
                  <a:pt x="80" y="241"/>
                  <a:pt x="78" y="242"/>
                  <a:pt x="77" y="244"/>
                </a:cubicBezTo>
                <a:cubicBezTo>
                  <a:pt x="77" y="244"/>
                  <a:pt x="76" y="245"/>
                  <a:pt x="76" y="245"/>
                </a:cubicBezTo>
                <a:cubicBezTo>
                  <a:pt x="39" y="280"/>
                  <a:pt x="7" y="282"/>
                  <a:pt x="3" y="282"/>
                </a:cubicBezTo>
                <a:cubicBezTo>
                  <a:pt x="2" y="282"/>
                  <a:pt x="2" y="282"/>
                  <a:pt x="2" y="282"/>
                </a:cubicBezTo>
                <a:cubicBezTo>
                  <a:pt x="2" y="282"/>
                  <a:pt x="2" y="282"/>
                  <a:pt x="2" y="282"/>
                </a:cubicBezTo>
                <a:cubicBezTo>
                  <a:pt x="1" y="282"/>
                  <a:pt x="1" y="282"/>
                  <a:pt x="1" y="282"/>
                </a:cubicBezTo>
                <a:cubicBezTo>
                  <a:pt x="1" y="282"/>
                  <a:pt x="1" y="282"/>
                  <a:pt x="1" y="282"/>
                </a:cubicBezTo>
                <a:cubicBezTo>
                  <a:pt x="0" y="282"/>
                  <a:pt x="0" y="282"/>
                  <a:pt x="0" y="282"/>
                </a:cubicBezTo>
                <a:cubicBezTo>
                  <a:pt x="0" y="282"/>
                  <a:pt x="0" y="282"/>
                  <a:pt x="0" y="282"/>
                </a:cubicBezTo>
                <a:cubicBezTo>
                  <a:pt x="0" y="282"/>
                  <a:pt x="1" y="282"/>
                  <a:pt x="1" y="282"/>
                </a:cubicBezTo>
                <a:cubicBezTo>
                  <a:pt x="1" y="282"/>
                  <a:pt x="1" y="282"/>
                  <a:pt x="1" y="282"/>
                </a:cubicBezTo>
                <a:cubicBezTo>
                  <a:pt x="2" y="282"/>
                  <a:pt x="2" y="282"/>
                  <a:pt x="2" y="282"/>
                </a:cubicBezTo>
                <a:cubicBezTo>
                  <a:pt x="2" y="282"/>
                  <a:pt x="2" y="282"/>
                  <a:pt x="2" y="282"/>
                </a:cubicBezTo>
                <a:cubicBezTo>
                  <a:pt x="2" y="282"/>
                  <a:pt x="2" y="282"/>
                  <a:pt x="3" y="282"/>
                </a:cubicBezTo>
                <a:cubicBezTo>
                  <a:pt x="7" y="282"/>
                  <a:pt x="39" y="281"/>
                  <a:pt x="76" y="245"/>
                </a:cubicBezTo>
                <a:cubicBezTo>
                  <a:pt x="76" y="245"/>
                  <a:pt x="77" y="244"/>
                  <a:pt x="77" y="244"/>
                </a:cubicBezTo>
                <a:cubicBezTo>
                  <a:pt x="78" y="242"/>
                  <a:pt x="80" y="241"/>
                  <a:pt x="81" y="240"/>
                </a:cubicBezTo>
                <a:cubicBezTo>
                  <a:pt x="81" y="239"/>
                  <a:pt x="82" y="239"/>
                  <a:pt x="83" y="238"/>
                </a:cubicBezTo>
                <a:cubicBezTo>
                  <a:pt x="84" y="237"/>
                  <a:pt x="85" y="235"/>
                  <a:pt x="86" y="234"/>
                </a:cubicBezTo>
                <a:cubicBezTo>
                  <a:pt x="87" y="233"/>
                  <a:pt x="88" y="233"/>
                  <a:pt x="88" y="232"/>
                </a:cubicBezTo>
                <a:cubicBezTo>
                  <a:pt x="90" y="230"/>
                  <a:pt x="91" y="229"/>
                  <a:pt x="92" y="227"/>
                </a:cubicBezTo>
                <a:cubicBezTo>
                  <a:pt x="93" y="226"/>
                  <a:pt x="93" y="226"/>
                  <a:pt x="94" y="225"/>
                </a:cubicBezTo>
                <a:cubicBezTo>
                  <a:pt x="95" y="223"/>
                  <a:pt x="97" y="221"/>
                  <a:pt x="99" y="218"/>
                </a:cubicBezTo>
                <a:cubicBezTo>
                  <a:pt x="99" y="218"/>
                  <a:pt x="100" y="217"/>
                  <a:pt x="100" y="217"/>
                </a:cubicBezTo>
                <a:cubicBezTo>
                  <a:pt x="101" y="215"/>
                  <a:pt x="103" y="212"/>
                  <a:pt x="104" y="210"/>
                </a:cubicBezTo>
                <a:cubicBezTo>
                  <a:pt x="105" y="210"/>
                  <a:pt x="105" y="209"/>
                  <a:pt x="106" y="208"/>
                </a:cubicBezTo>
                <a:cubicBezTo>
                  <a:pt x="107" y="206"/>
                  <a:pt x="108" y="204"/>
                  <a:pt x="110" y="202"/>
                </a:cubicBezTo>
                <a:cubicBezTo>
                  <a:pt x="110" y="201"/>
                  <a:pt x="111" y="200"/>
                  <a:pt x="111" y="199"/>
                </a:cubicBezTo>
                <a:cubicBezTo>
                  <a:pt x="113" y="197"/>
                  <a:pt x="114" y="195"/>
                  <a:pt x="115" y="192"/>
                </a:cubicBezTo>
                <a:cubicBezTo>
                  <a:pt x="116" y="191"/>
                  <a:pt x="116" y="191"/>
                  <a:pt x="117" y="190"/>
                </a:cubicBezTo>
                <a:cubicBezTo>
                  <a:pt x="118" y="187"/>
                  <a:pt x="120" y="183"/>
                  <a:pt x="122" y="180"/>
                </a:cubicBezTo>
                <a:cubicBezTo>
                  <a:pt x="122" y="179"/>
                  <a:pt x="122" y="179"/>
                  <a:pt x="122" y="179"/>
                </a:cubicBezTo>
                <a:cubicBezTo>
                  <a:pt x="124" y="176"/>
                  <a:pt x="126" y="173"/>
                  <a:pt x="127" y="170"/>
                </a:cubicBezTo>
                <a:cubicBezTo>
                  <a:pt x="128" y="169"/>
                  <a:pt x="128" y="168"/>
                  <a:pt x="128" y="167"/>
                </a:cubicBezTo>
                <a:cubicBezTo>
                  <a:pt x="130" y="164"/>
                  <a:pt x="131" y="161"/>
                  <a:pt x="132" y="158"/>
                </a:cubicBezTo>
                <a:cubicBezTo>
                  <a:pt x="133" y="157"/>
                  <a:pt x="133" y="156"/>
                  <a:pt x="134" y="155"/>
                </a:cubicBezTo>
                <a:cubicBezTo>
                  <a:pt x="135" y="152"/>
                  <a:pt x="136" y="149"/>
                  <a:pt x="137" y="146"/>
                </a:cubicBezTo>
                <a:cubicBezTo>
                  <a:pt x="138" y="145"/>
                  <a:pt x="138" y="144"/>
                  <a:pt x="139" y="143"/>
                </a:cubicBezTo>
                <a:cubicBezTo>
                  <a:pt x="140" y="138"/>
                  <a:pt x="142" y="134"/>
                  <a:pt x="143" y="130"/>
                </a:cubicBezTo>
                <a:cubicBezTo>
                  <a:pt x="144" y="129"/>
                  <a:pt x="144" y="129"/>
                  <a:pt x="144" y="129"/>
                </a:cubicBezTo>
                <a:cubicBezTo>
                  <a:pt x="144" y="128"/>
                  <a:pt x="162" y="87"/>
                  <a:pt x="16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710"/>
          <p:cNvSpPr>
            <a:spLocks/>
          </p:cNvSpPr>
          <p:nvPr/>
        </p:nvSpPr>
        <p:spPr bwMode="auto">
          <a:xfrm>
            <a:off x="4283197" y="2872690"/>
            <a:ext cx="92075" cy="103188"/>
          </a:xfrm>
          <a:custGeom>
            <a:avLst/>
            <a:gdLst>
              <a:gd name="T0" fmla="*/ 95 w 232"/>
              <a:gd name="T1" fmla="*/ 0 h 260"/>
              <a:gd name="T2" fmla="*/ 2 w 232"/>
              <a:gd name="T3" fmla="*/ 47 h 260"/>
              <a:gd name="T4" fmla="*/ 1 w 232"/>
              <a:gd name="T5" fmla="*/ 47 h 260"/>
              <a:gd name="T6" fmla="*/ 0 w 232"/>
              <a:gd name="T7" fmla="*/ 47 h 260"/>
              <a:gd name="T8" fmla="*/ 0 w 232"/>
              <a:gd name="T9" fmla="*/ 260 h 260"/>
              <a:gd name="T10" fmla="*/ 100 w 232"/>
              <a:gd name="T11" fmla="*/ 247 h 260"/>
              <a:gd name="T12" fmla="*/ 232 w 232"/>
              <a:gd name="T13" fmla="*/ 195 h 260"/>
              <a:gd name="T14" fmla="*/ 232 w 232"/>
              <a:gd name="T15" fmla="*/ 126 h 260"/>
              <a:gd name="T16" fmla="*/ 130 w 232"/>
              <a:gd name="T17" fmla="*/ 93 h 260"/>
              <a:gd name="T18" fmla="*/ 128 w 232"/>
              <a:gd name="T19" fmla="*/ 89 h 260"/>
              <a:gd name="T20" fmla="*/ 95 w 232"/>
              <a:gd name="T2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60">
                <a:moveTo>
                  <a:pt x="95" y="0"/>
                </a:moveTo>
                <a:cubicBezTo>
                  <a:pt x="50" y="46"/>
                  <a:pt x="7" y="47"/>
                  <a:pt x="2" y="47"/>
                </a:cubicBezTo>
                <a:cubicBezTo>
                  <a:pt x="1" y="47"/>
                  <a:pt x="1" y="47"/>
                  <a:pt x="1" y="47"/>
                </a:cubicBezTo>
                <a:cubicBezTo>
                  <a:pt x="0" y="47"/>
                  <a:pt x="0" y="47"/>
                  <a:pt x="0" y="47"/>
                </a:cubicBezTo>
                <a:cubicBezTo>
                  <a:pt x="0" y="260"/>
                  <a:pt x="0" y="260"/>
                  <a:pt x="0" y="260"/>
                </a:cubicBezTo>
                <a:cubicBezTo>
                  <a:pt x="36" y="259"/>
                  <a:pt x="70" y="254"/>
                  <a:pt x="100" y="247"/>
                </a:cubicBezTo>
                <a:cubicBezTo>
                  <a:pt x="168" y="231"/>
                  <a:pt x="217" y="204"/>
                  <a:pt x="232" y="195"/>
                </a:cubicBezTo>
                <a:cubicBezTo>
                  <a:pt x="232" y="126"/>
                  <a:pt x="232" y="126"/>
                  <a:pt x="232" y="126"/>
                </a:cubicBezTo>
                <a:cubicBezTo>
                  <a:pt x="130" y="93"/>
                  <a:pt x="130" y="93"/>
                  <a:pt x="130" y="93"/>
                </a:cubicBezTo>
                <a:cubicBezTo>
                  <a:pt x="128" y="89"/>
                  <a:pt x="128" y="89"/>
                  <a:pt x="128" y="89"/>
                </a:cubicBezTo>
                <a:cubicBezTo>
                  <a:pt x="127" y="87"/>
                  <a:pt x="102" y="44"/>
                  <a:pt x="9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711"/>
          <p:cNvSpPr>
            <a:spLocks/>
          </p:cNvSpPr>
          <p:nvPr/>
        </p:nvSpPr>
        <p:spPr bwMode="auto">
          <a:xfrm>
            <a:off x="4322884" y="2921903"/>
            <a:ext cx="52388" cy="47625"/>
          </a:xfrm>
          <a:custGeom>
            <a:avLst/>
            <a:gdLst>
              <a:gd name="T0" fmla="*/ 132 w 132"/>
              <a:gd name="T1" fmla="*/ 0 h 121"/>
              <a:gd name="T2" fmla="*/ 132 w 132"/>
              <a:gd name="T3" fmla="*/ 69 h 121"/>
              <a:gd name="T4" fmla="*/ 0 w 132"/>
              <a:gd name="T5" fmla="*/ 121 h 121"/>
              <a:gd name="T6" fmla="*/ 132 w 132"/>
              <a:gd name="T7" fmla="*/ 69 h 121"/>
              <a:gd name="T8" fmla="*/ 132 w 132"/>
              <a:gd name="T9" fmla="*/ 0 h 121"/>
            </a:gdLst>
            <a:ahLst/>
            <a:cxnLst>
              <a:cxn ang="0">
                <a:pos x="T0" y="T1"/>
              </a:cxn>
              <a:cxn ang="0">
                <a:pos x="T2" y="T3"/>
              </a:cxn>
              <a:cxn ang="0">
                <a:pos x="T4" y="T5"/>
              </a:cxn>
              <a:cxn ang="0">
                <a:pos x="T6" y="T7"/>
              </a:cxn>
              <a:cxn ang="0">
                <a:pos x="T8" y="T9"/>
              </a:cxn>
            </a:cxnLst>
            <a:rect l="0" t="0" r="r" b="b"/>
            <a:pathLst>
              <a:path w="132" h="121">
                <a:moveTo>
                  <a:pt x="132" y="0"/>
                </a:moveTo>
                <a:cubicBezTo>
                  <a:pt x="132" y="69"/>
                  <a:pt x="132" y="69"/>
                  <a:pt x="132" y="69"/>
                </a:cubicBezTo>
                <a:cubicBezTo>
                  <a:pt x="117" y="78"/>
                  <a:pt x="68" y="105"/>
                  <a:pt x="0" y="121"/>
                </a:cubicBezTo>
                <a:cubicBezTo>
                  <a:pt x="68" y="105"/>
                  <a:pt x="117" y="78"/>
                  <a:pt x="132" y="69"/>
                </a:cubicBezTo>
                <a:cubicBezTo>
                  <a:pt x="132" y="0"/>
                  <a:pt x="132" y="0"/>
                  <a:pt x="132"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182"/>
          <p:cNvSpPr>
            <a:spLocks/>
          </p:cNvSpPr>
          <p:nvPr/>
        </p:nvSpPr>
        <p:spPr bwMode="auto">
          <a:xfrm>
            <a:off x="4233153" y="3234729"/>
            <a:ext cx="131763" cy="161925"/>
          </a:xfrm>
          <a:custGeom>
            <a:avLst/>
            <a:gdLst>
              <a:gd name="T0" fmla="*/ 17 w 334"/>
              <a:gd name="T1" fmla="*/ 256 h 409"/>
              <a:gd name="T2" fmla="*/ 17 w 334"/>
              <a:gd name="T3" fmla="*/ 255 h 409"/>
              <a:gd name="T4" fmla="*/ 0 w 334"/>
              <a:gd name="T5" fmla="*/ 177 h 409"/>
              <a:gd name="T6" fmla="*/ 10 w 334"/>
              <a:gd name="T7" fmla="*/ 137 h 409"/>
              <a:gd name="T8" fmla="*/ 78 w 334"/>
              <a:gd name="T9" fmla="*/ 87 h 409"/>
              <a:gd name="T10" fmla="*/ 306 w 334"/>
              <a:gd name="T11" fmla="*/ 0 h 409"/>
              <a:gd name="T12" fmla="*/ 313 w 334"/>
              <a:gd name="T13" fmla="*/ 24 h 409"/>
              <a:gd name="T14" fmla="*/ 303 w 334"/>
              <a:gd name="T15" fmla="*/ 252 h 409"/>
              <a:gd name="T16" fmla="*/ 302 w 334"/>
              <a:gd name="T17" fmla="*/ 253 h 409"/>
              <a:gd name="T18" fmla="*/ 161 w 334"/>
              <a:gd name="T19" fmla="*/ 406 h 409"/>
              <a:gd name="T20" fmla="*/ 160 w 334"/>
              <a:gd name="T21" fmla="*/ 406 h 409"/>
              <a:gd name="T22" fmla="*/ 160 w 334"/>
              <a:gd name="T23" fmla="*/ 406 h 409"/>
              <a:gd name="T24" fmla="*/ 17 w 334"/>
              <a:gd name="T25" fmla="*/ 25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409">
                <a:moveTo>
                  <a:pt x="17" y="256"/>
                </a:moveTo>
                <a:cubicBezTo>
                  <a:pt x="17" y="255"/>
                  <a:pt x="17" y="255"/>
                  <a:pt x="17" y="255"/>
                </a:cubicBezTo>
                <a:cubicBezTo>
                  <a:pt x="17" y="254"/>
                  <a:pt x="5" y="229"/>
                  <a:pt x="0" y="177"/>
                </a:cubicBezTo>
                <a:cubicBezTo>
                  <a:pt x="0" y="170"/>
                  <a:pt x="2" y="154"/>
                  <a:pt x="10" y="137"/>
                </a:cubicBezTo>
                <a:cubicBezTo>
                  <a:pt x="24" y="108"/>
                  <a:pt x="47" y="91"/>
                  <a:pt x="78" y="87"/>
                </a:cubicBezTo>
                <a:cubicBezTo>
                  <a:pt x="86" y="87"/>
                  <a:pt x="249" y="74"/>
                  <a:pt x="306" y="0"/>
                </a:cubicBezTo>
                <a:cubicBezTo>
                  <a:pt x="311" y="13"/>
                  <a:pt x="313" y="23"/>
                  <a:pt x="313" y="24"/>
                </a:cubicBezTo>
                <a:cubicBezTo>
                  <a:pt x="334" y="179"/>
                  <a:pt x="303" y="252"/>
                  <a:pt x="303" y="252"/>
                </a:cubicBezTo>
                <a:cubicBezTo>
                  <a:pt x="302" y="253"/>
                  <a:pt x="302" y="253"/>
                  <a:pt x="302" y="253"/>
                </a:cubicBezTo>
                <a:cubicBezTo>
                  <a:pt x="248" y="406"/>
                  <a:pt x="164" y="406"/>
                  <a:pt x="161" y="406"/>
                </a:cubicBezTo>
                <a:cubicBezTo>
                  <a:pt x="160" y="406"/>
                  <a:pt x="160" y="406"/>
                  <a:pt x="160" y="406"/>
                </a:cubicBezTo>
                <a:cubicBezTo>
                  <a:pt x="160" y="406"/>
                  <a:pt x="160" y="406"/>
                  <a:pt x="160" y="406"/>
                </a:cubicBezTo>
                <a:cubicBezTo>
                  <a:pt x="159" y="406"/>
                  <a:pt x="74" y="409"/>
                  <a:pt x="17" y="2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183"/>
          <p:cNvSpPr>
            <a:spLocks/>
          </p:cNvSpPr>
          <p:nvPr/>
        </p:nvSpPr>
        <p:spPr bwMode="auto">
          <a:xfrm>
            <a:off x="4198228" y="3183929"/>
            <a:ext cx="195263" cy="206375"/>
          </a:xfrm>
          <a:custGeom>
            <a:avLst/>
            <a:gdLst>
              <a:gd name="T0" fmla="*/ 60 w 492"/>
              <a:gd name="T1" fmla="*/ 513 h 518"/>
              <a:gd name="T2" fmla="*/ 15 w 492"/>
              <a:gd name="T3" fmla="*/ 450 h 518"/>
              <a:gd name="T4" fmla="*/ 26 w 492"/>
              <a:gd name="T5" fmla="*/ 210 h 518"/>
              <a:gd name="T6" fmla="*/ 146 w 492"/>
              <a:gd name="T7" fmla="*/ 24 h 518"/>
              <a:gd name="T8" fmla="*/ 246 w 492"/>
              <a:gd name="T9" fmla="*/ 0 h 518"/>
              <a:gd name="T10" fmla="*/ 346 w 492"/>
              <a:gd name="T11" fmla="*/ 24 h 518"/>
              <a:gd name="T12" fmla="*/ 466 w 492"/>
              <a:gd name="T13" fmla="*/ 210 h 518"/>
              <a:gd name="T14" fmla="*/ 477 w 492"/>
              <a:gd name="T15" fmla="*/ 450 h 518"/>
              <a:gd name="T16" fmla="*/ 432 w 492"/>
              <a:gd name="T17" fmla="*/ 513 h 518"/>
              <a:gd name="T18" fmla="*/ 368 w 492"/>
              <a:gd name="T19" fmla="*/ 516 h 518"/>
              <a:gd name="T20" fmla="*/ 364 w 492"/>
              <a:gd name="T21" fmla="*/ 480 h 518"/>
              <a:gd name="T22" fmla="*/ 410 w 492"/>
              <a:gd name="T23" fmla="*/ 389 h 518"/>
              <a:gd name="T24" fmla="*/ 422 w 492"/>
              <a:gd name="T25" fmla="*/ 148 h 518"/>
              <a:gd name="T26" fmla="*/ 394 w 492"/>
              <a:gd name="T27" fmla="*/ 90 h 518"/>
              <a:gd name="T28" fmla="*/ 379 w 492"/>
              <a:gd name="T29" fmla="*/ 107 h 518"/>
              <a:gd name="T30" fmla="*/ 380 w 492"/>
              <a:gd name="T31" fmla="*/ 109 h 518"/>
              <a:gd name="T32" fmla="*/ 378 w 492"/>
              <a:gd name="T33" fmla="*/ 108 h 518"/>
              <a:gd name="T34" fmla="*/ 162 w 492"/>
              <a:gd name="T35" fmla="*/ 193 h 518"/>
              <a:gd name="T36" fmla="*/ 83 w 492"/>
              <a:gd name="T37" fmla="*/ 241 h 518"/>
              <a:gd name="T38" fmla="*/ 83 w 492"/>
              <a:gd name="T39" fmla="*/ 241 h 518"/>
              <a:gd name="T40" fmla="*/ 61 w 492"/>
              <a:gd name="T41" fmla="*/ 289 h 518"/>
              <a:gd name="T42" fmla="*/ 63 w 492"/>
              <a:gd name="T43" fmla="*/ 306 h 518"/>
              <a:gd name="T44" fmla="*/ 63 w 492"/>
              <a:gd name="T45" fmla="*/ 308 h 518"/>
              <a:gd name="T46" fmla="*/ 63 w 492"/>
              <a:gd name="T47" fmla="*/ 308 h 518"/>
              <a:gd name="T48" fmla="*/ 82 w 492"/>
              <a:gd name="T49" fmla="*/ 392 h 518"/>
              <a:gd name="T50" fmla="*/ 137 w 492"/>
              <a:gd name="T51" fmla="*/ 494 h 518"/>
              <a:gd name="T52" fmla="*/ 133 w 492"/>
              <a:gd name="T53" fmla="*/ 515 h 518"/>
              <a:gd name="T54" fmla="*/ 60 w 492"/>
              <a:gd name="T55" fmla="*/ 513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2" h="518">
                <a:moveTo>
                  <a:pt x="60" y="513"/>
                </a:moveTo>
                <a:cubicBezTo>
                  <a:pt x="37" y="507"/>
                  <a:pt x="22" y="486"/>
                  <a:pt x="15" y="450"/>
                </a:cubicBezTo>
                <a:cubicBezTo>
                  <a:pt x="0" y="373"/>
                  <a:pt x="4" y="297"/>
                  <a:pt x="26" y="210"/>
                </a:cubicBezTo>
                <a:cubicBezTo>
                  <a:pt x="43" y="144"/>
                  <a:pt x="72" y="63"/>
                  <a:pt x="146" y="24"/>
                </a:cubicBezTo>
                <a:cubicBezTo>
                  <a:pt x="176" y="9"/>
                  <a:pt x="209" y="0"/>
                  <a:pt x="246" y="0"/>
                </a:cubicBezTo>
                <a:cubicBezTo>
                  <a:pt x="283" y="0"/>
                  <a:pt x="316" y="9"/>
                  <a:pt x="346" y="24"/>
                </a:cubicBezTo>
                <a:cubicBezTo>
                  <a:pt x="420" y="63"/>
                  <a:pt x="449" y="144"/>
                  <a:pt x="466" y="210"/>
                </a:cubicBezTo>
                <a:cubicBezTo>
                  <a:pt x="488" y="297"/>
                  <a:pt x="492" y="373"/>
                  <a:pt x="477" y="450"/>
                </a:cubicBezTo>
                <a:cubicBezTo>
                  <a:pt x="470" y="486"/>
                  <a:pt x="455" y="507"/>
                  <a:pt x="432" y="513"/>
                </a:cubicBezTo>
                <a:cubicBezTo>
                  <a:pt x="412" y="517"/>
                  <a:pt x="387" y="517"/>
                  <a:pt x="368" y="516"/>
                </a:cubicBezTo>
                <a:cubicBezTo>
                  <a:pt x="365" y="504"/>
                  <a:pt x="364" y="491"/>
                  <a:pt x="364" y="480"/>
                </a:cubicBezTo>
                <a:cubicBezTo>
                  <a:pt x="381" y="457"/>
                  <a:pt x="396" y="428"/>
                  <a:pt x="410" y="389"/>
                </a:cubicBezTo>
                <a:cubicBezTo>
                  <a:pt x="413" y="382"/>
                  <a:pt x="443" y="306"/>
                  <a:pt x="422" y="148"/>
                </a:cubicBezTo>
                <a:cubicBezTo>
                  <a:pt x="422" y="148"/>
                  <a:pt x="417" y="119"/>
                  <a:pt x="394" y="90"/>
                </a:cubicBezTo>
                <a:cubicBezTo>
                  <a:pt x="389" y="95"/>
                  <a:pt x="384" y="101"/>
                  <a:pt x="379" y="107"/>
                </a:cubicBezTo>
                <a:cubicBezTo>
                  <a:pt x="379" y="108"/>
                  <a:pt x="379" y="108"/>
                  <a:pt x="380" y="109"/>
                </a:cubicBezTo>
                <a:cubicBezTo>
                  <a:pt x="378" y="108"/>
                  <a:pt x="378" y="108"/>
                  <a:pt x="378" y="108"/>
                </a:cubicBezTo>
                <a:cubicBezTo>
                  <a:pt x="335" y="179"/>
                  <a:pt x="164" y="192"/>
                  <a:pt x="162" y="193"/>
                </a:cubicBezTo>
                <a:cubicBezTo>
                  <a:pt x="123" y="197"/>
                  <a:pt x="98" y="218"/>
                  <a:pt x="83" y="241"/>
                </a:cubicBezTo>
                <a:cubicBezTo>
                  <a:pt x="83" y="241"/>
                  <a:pt x="83" y="241"/>
                  <a:pt x="83" y="241"/>
                </a:cubicBezTo>
                <a:cubicBezTo>
                  <a:pt x="75" y="252"/>
                  <a:pt x="65" y="270"/>
                  <a:pt x="61" y="289"/>
                </a:cubicBezTo>
                <a:cubicBezTo>
                  <a:pt x="62" y="295"/>
                  <a:pt x="62" y="301"/>
                  <a:pt x="63" y="306"/>
                </a:cubicBezTo>
                <a:cubicBezTo>
                  <a:pt x="63" y="307"/>
                  <a:pt x="63" y="307"/>
                  <a:pt x="63" y="308"/>
                </a:cubicBezTo>
                <a:cubicBezTo>
                  <a:pt x="63" y="308"/>
                  <a:pt x="63" y="308"/>
                  <a:pt x="63" y="308"/>
                </a:cubicBezTo>
                <a:cubicBezTo>
                  <a:pt x="68" y="360"/>
                  <a:pt x="80" y="388"/>
                  <a:pt x="82" y="392"/>
                </a:cubicBezTo>
                <a:cubicBezTo>
                  <a:pt x="98" y="437"/>
                  <a:pt x="118" y="470"/>
                  <a:pt x="137" y="494"/>
                </a:cubicBezTo>
                <a:cubicBezTo>
                  <a:pt x="136" y="501"/>
                  <a:pt x="135" y="508"/>
                  <a:pt x="133" y="515"/>
                </a:cubicBezTo>
                <a:cubicBezTo>
                  <a:pt x="114" y="517"/>
                  <a:pt x="83" y="518"/>
                  <a:pt x="60" y="5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184"/>
          <p:cNvSpPr>
            <a:spLocks/>
          </p:cNvSpPr>
          <p:nvPr/>
        </p:nvSpPr>
        <p:spPr bwMode="auto">
          <a:xfrm>
            <a:off x="4215691" y="3385542"/>
            <a:ext cx="168275" cy="119063"/>
          </a:xfrm>
          <a:custGeom>
            <a:avLst/>
            <a:gdLst>
              <a:gd name="T0" fmla="*/ 290 w 423"/>
              <a:gd name="T1" fmla="*/ 299 h 299"/>
              <a:gd name="T2" fmla="*/ 263 w 423"/>
              <a:gd name="T3" fmla="*/ 288 h 299"/>
              <a:gd name="T4" fmla="*/ 255 w 423"/>
              <a:gd name="T5" fmla="*/ 284 h 299"/>
              <a:gd name="T6" fmla="*/ 0 w 423"/>
              <a:gd name="T7" fmla="*/ 119 h 299"/>
              <a:gd name="T8" fmla="*/ 76 w 423"/>
              <a:gd name="T9" fmla="*/ 93 h 299"/>
              <a:gd name="T10" fmla="*/ 82 w 423"/>
              <a:gd name="T11" fmla="*/ 88 h 299"/>
              <a:gd name="T12" fmla="*/ 110 w 423"/>
              <a:gd name="T13" fmla="*/ 5 h 299"/>
              <a:gd name="T14" fmla="*/ 201 w 423"/>
              <a:gd name="T15" fmla="*/ 50 h 299"/>
              <a:gd name="T16" fmla="*/ 202 w 423"/>
              <a:gd name="T17" fmla="*/ 50 h 299"/>
              <a:gd name="T18" fmla="*/ 299 w 423"/>
              <a:gd name="T19" fmla="*/ 0 h 299"/>
              <a:gd name="T20" fmla="*/ 331 w 423"/>
              <a:gd name="T21" fmla="*/ 88 h 299"/>
              <a:gd name="T22" fmla="*/ 337 w 423"/>
              <a:gd name="T23" fmla="*/ 93 h 299"/>
              <a:gd name="T24" fmla="*/ 423 w 423"/>
              <a:gd name="T25" fmla="*/ 122 h 299"/>
              <a:gd name="T26" fmla="*/ 290 w 423"/>
              <a:gd name="T2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299">
                <a:moveTo>
                  <a:pt x="290" y="299"/>
                </a:moveTo>
                <a:cubicBezTo>
                  <a:pt x="281" y="295"/>
                  <a:pt x="272" y="292"/>
                  <a:pt x="263" y="288"/>
                </a:cubicBezTo>
                <a:cubicBezTo>
                  <a:pt x="260" y="287"/>
                  <a:pt x="257" y="285"/>
                  <a:pt x="255" y="284"/>
                </a:cubicBezTo>
                <a:cubicBezTo>
                  <a:pt x="128" y="226"/>
                  <a:pt x="39" y="154"/>
                  <a:pt x="0" y="119"/>
                </a:cubicBezTo>
                <a:cubicBezTo>
                  <a:pt x="76" y="93"/>
                  <a:pt x="76" y="93"/>
                  <a:pt x="76" y="93"/>
                </a:cubicBezTo>
                <a:cubicBezTo>
                  <a:pt x="79" y="92"/>
                  <a:pt x="81" y="90"/>
                  <a:pt x="82" y="88"/>
                </a:cubicBezTo>
                <a:cubicBezTo>
                  <a:pt x="84" y="86"/>
                  <a:pt x="106" y="47"/>
                  <a:pt x="110" y="5"/>
                </a:cubicBezTo>
                <a:cubicBezTo>
                  <a:pt x="153" y="47"/>
                  <a:pt x="193" y="50"/>
                  <a:pt x="201" y="50"/>
                </a:cubicBezTo>
                <a:cubicBezTo>
                  <a:pt x="202" y="50"/>
                  <a:pt x="202" y="50"/>
                  <a:pt x="202" y="50"/>
                </a:cubicBezTo>
                <a:cubicBezTo>
                  <a:pt x="208" y="50"/>
                  <a:pt x="253" y="49"/>
                  <a:pt x="299" y="0"/>
                </a:cubicBezTo>
                <a:cubicBezTo>
                  <a:pt x="306" y="43"/>
                  <a:pt x="330" y="86"/>
                  <a:pt x="331" y="88"/>
                </a:cubicBezTo>
                <a:cubicBezTo>
                  <a:pt x="333" y="90"/>
                  <a:pt x="335" y="92"/>
                  <a:pt x="337" y="93"/>
                </a:cubicBezTo>
                <a:cubicBezTo>
                  <a:pt x="423" y="122"/>
                  <a:pt x="423" y="122"/>
                  <a:pt x="423" y="122"/>
                </a:cubicBezTo>
                <a:cubicBezTo>
                  <a:pt x="402" y="162"/>
                  <a:pt x="355" y="243"/>
                  <a:pt x="290" y="2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185"/>
          <p:cNvSpPr>
            <a:spLocks/>
          </p:cNvSpPr>
          <p:nvPr/>
        </p:nvSpPr>
        <p:spPr bwMode="auto">
          <a:xfrm>
            <a:off x="4341103" y="3431579"/>
            <a:ext cx="106363" cy="96838"/>
          </a:xfrm>
          <a:custGeom>
            <a:avLst/>
            <a:gdLst>
              <a:gd name="T0" fmla="*/ 178 w 270"/>
              <a:gd name="T1" fmla="*/ 241 h 241"/>
              <a:gd name="T2" fmla="*/ 140 w 270"/>
              <a:gd name="T3" fmla="*/ 233 h 241"/>
              <a:gd name="T4" fmla="*/ 87 w 270"/>
              <a:gd name="T5" fmla="*/ 220 h 241"/>
              <a:gd name="T6" fmla="*/ 0 w 270"/>
              <a:gd name="T7" fmla="*/ 191 h 241"/>
              <a:gd name="T8" fmla="*/ 137 w 270"/>
              <a:gd name="T9" fmla="*/ 0 h 241"/>
              <a:gd name="T10" fmla="*/ 206 w 270"/>
              <a:gd name="T11" fmla="*/ 18 h 241"/>
              <a:gd name="T12" fmla="*/ 270 w 270"/>
              <a:gd name="T13" fmla="*/ 241 h 241"/>
              <a:gd name="T14" fmla="*/ 178 w 270"/>
              <a:gd name="T15" fmla="*/ 241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241">
                <a:moveTo>
                  <a:pt x="178" y="241"/>
                </a:moveTo>
                <a:cubicBezTo>
                  <a:pt x="140" y="233"/>
                  <a:pt x="140" y="233"/>
                  <a:pt x="140" y="233"/>
                </a:cubicBezTo>
                <a:cubicBezTo>
                  <a:pt x="122" y="229"/>
                  <a:pt x="104" y="225"/>
                  <a:pt x="87" y="220"/>
                </a:cubicBezTo>
                <a:cubicBezTo>
                  <a:pt x="56" y="211"/>
                  <a:pt x="27" y="201"/>
                  <a:pt x="0" y="191"/>
                </a:cubicBezTo>
                <a:cubicBezTo>
                  <a:pt x="73" y="124"/>
                  <a:pt x="123" y="27"/>
                  <a:pt x="137" y="0"/>
                </a:cubicBezTo>
                <a:cubicBezTo>
                  <a:pt x="206" y="18"/>
                  <a:pt x="206" y="18"/>
                  <a:pt x="206" y="18"/>
                </a:cubicBezTo>
                <a:cubicBezTo>
                  <a:pt x="270" y="241"/>
                  <a:pt x="270" y="241"/>
                  <a:pt x="270" y="241"/>
                </a:cubicBezTo>
                <a:lnTo>
                  <a:pt x="178"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86"/>
          <p:cNvSpPr>
            <a:spLocks noEditPoints="1"/>
          </p:cNvSpPr>
          <p:nvPr/>
        </p:nvSpPr>
        <p:spPr bwMode="auto">
          <a:xfrm>
            <a:off x="4131553" y="3175992"/>
            <a:ext cx="328613" cy="360363"/>
          </a:xfrm>
          <a:custGeom>
            <a:avLst/>
            <a:gdLst>
              <a:gd name="T0" fmla="*/ 828 w 828"/>
              <a:gd name="T1" fmla="*/ 912 h 912"/>
              <a:gd name="T2" fmla="*/ 652 w 828"/>
              <a:gd name="T3" fmla="*/ 621 h 912"/>
              <a:gd name="T4" fmla="*/ 647 w 828"/>
              <a:gd name="T5" fmla="*/ 632 h 912"/>
              <a:gd name="T6" fmla="*/ 544 w 828"/>
              <a:gd name="T7" fmla="*/ 562 h 912"/>
              <a:gd name="T8" fmla="*/ 668 w 828"/>
              <a:gd name="T9" fmla="*/ 477 h 912"/>
              <a:gd name="T10" fmla="*/ 525 w 828"/>
              <a:gd name="T11" fmla="*/ 27 h 912"/>
              <a:gd name="T12" fmla="*/ 305 w 828"/>
              <a:gd name="T13" fmla="*/ 27 h 912"/>
              <a:gd name="T14" fmla="*/ 162 w 828"/>
              <a:gd name="T15" fmla="*/ 477 h 912"/>
              <a:gd name="T16" fmla="*/ 295 w 828"/>
              <a:gd name="T17" fmla="*/ 562 h 912"/>
              <a:gd name="T18" fmla="*/ 194 w 828"/>
              <a:gd name="T19" fmla="*/ 631 h 912"/>
              <a:gd name="T20" fmla="*/ 186 w 828"/>
              <a:gd name="T21" fmla="*/ 623 h 912"/>
              <a:gd name="T22" fmla="*/ 185 w 828"/>
              <a:gd name="T23" fmla="*/ 621 h 912"/>
              <a:gd name="T24" fmla="*/ 78 w 828"/>
              <a:gd name="T25" fmla="*/ 652 h 912"/>
              <a:gd name="T26" fmla="*/ 0 w 828"/>
              <a:gd name="T27" fmla="*/ 912 h 912"/>
              <a:gd name="T28" fmla="*/ 813 w 828"/>
              <a:gd name="T29" fmla="*/ 912 h 912"/>
              <a:gd name="T30" fmla="*/ 812 w 828"/>
              <a:gd name="T31" fmla="*/ 912 h 912"/>
              <a:gd name="T32" fmla="*/ 272 w 828"/>
              <a:gd name="T33" fmla="*/ 406 h 912"/>
              <a:gd name="T34" fmla="*/ 265 w 828"/>
              <a:gd name="T35" fmla="*/ 287 h 912"/>
              <a:gd name="T36" fmla="*/ 561 w 828"/>
              <a:gd name="T37" fmla="*/ 151 h 912"/>
              <a:gd name="T38" fmla="*/ 558 w 828"/>
              <a:gd name="T39" fmla="*/ 403 h 912"/>
              <a:gd name="T40" fmla="*/ 416 w 828"/>
              <a:gd name="T41" fmla="*/ 557 h 912"/>
              <a:gd name="T42" fmla="*/ 415 w 828"/>
              <a:gd name="T43" fmla="*/ 557 h 912"/>
              <a:gd name="T44" fmla="*/ 229 w 828"/>
              <a:gd name="T45" fmla="*/ 536 h 912"/>
              <a:gd name="T46" fmla="*/ 195 w 828"/>
              <a:gd name="T47" fmla="*/ 233 h 912"/>
              <a:gd name="T48" fmla="*/ 415 w 828"/>
              <a:gd name="T49" fmla="*/ 23 h 912"/>
              <a:gd name="T50" fmla="*/ 635 w 828"/>
              <a:gd name="T51" fmla="*/ 233 h 912"/>
              <a:gd name="T52" fmla="*/ 601 w 828"/>
              <a:gd name="T53" fmla="*/ 536 h 912"/>
              <a:gd name="T54" fmla="*/ 533 w 828"/>
              <a:gd name="T55" fmla="*/ 503 h 912"/>
              <a:gd name="T56" fmla="*/ 591 w 828"/>
              <a:gd name="T57" fmla="*/ 171 h 912"/>
              <a:gd name="T58" fmla="*/ 548 w 828"/>
              <a:gd name="T59" fmla="*/ 130 h 912"/>
              <a:gd name="T60" fmla="*/ 547 w 828"/>
              <a:gd name="T61" fmla="*/ 130 h 912"/>
              <a:gd name="T62" fmla="*/ 252 w 828"/>
              <a:gd name="T63" fmla="*/ 264 h 912"/>
              <a:gd name="T64" fmla="*/ 230 w 828"/>
              <a:gd name="T65" fmla="*/ 312 h 912"/>
              <a:gd name="T66" fmla="*/ 232 w 828"/>
              <a:gd name="T67" fmla="*/ 331 h 912"/>
              <a:gd name="T68" fmla="*/ 251 w 828"/>
              <a:gd name="T69" fmla="*/ 415 h 912"/>
              <a:gd name="T70" fmla="*/ 302 w 828"/>
              <a:gd name="T71" fmla="*/ 538 h 912"/>
              <a:gd name="T72" fmla="*/ 503 w 828"/>
              <a:gd name="T73" fmla="*/ 829 h 912"/>
              <a:gd name="T74" fmla="*/ 468 w 828"/>
              <a:gd name="T75" fmla="*/ 814 h 912"/>
              <a:gd name="T76" fmla="*/ 289 w 828"/>
              <a:gd name="T77" fmla="*/ 623 h 912"/>
              <a:gd name="T78" fmla="*/ 323 w 828"/>
              <a:gd name="T79" fmla="*/ 535 h 912"/>
              <a:gd name="T80" fmla="*/ 415 w 828"/>
              <a:gd name="T81" fmla="*/ 580 h 912"/>
              <a:gd name="T82" fmla="*/ 544 w 828"/>
              <a:gd name="T83" fmla="*/ 618 h 912"/>
              <a:gd name="T84" fmla="*/ 636 w 828"/>
              <a:gd name="T85" fmla="*/ 652 h 912"/>
              <a:gd name="T86" fmla="*/ 705 w 828"/>
              <a:gd name="T87" fmla="*/ 889 h 912"/>
              <a:gd name="T88" fmla="*/ 614 w 828"/>
              <a:gd name="T89" fmla="*/ 868 h 912"/>
              <a:gd name="T90" fmla="*/ 664 w 828"/>
              <a:gd name="T91" fmla="*/ 648 h 912"/>
              <a:gd name="T92" fmla="*/ 797 w 828"/>
              <a:gd name="T93" fmla="*/ 88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8" h="912">
                <a:moveTo>
                  <a:pt x="812" y="912"/>
                </a:moveTo>
                <a:cubicBezTo>
                  <a:pt x="828" y="912"/>
                  <a:pt x="828" y="912"/>
                  <a:pt x="828" y="912"/>
                </a:cubicBezTo>
                <a:cubicBezTo>
                  <a:pt x="751" y="647"/>
                  <a:pt x="751" y="647"/>
                  <a:pt x="751" y="647"/>
                </a:cubicBezTo>
                <a:cubicBezTo>
                  <a:pt x="652" y="621"/>
                  <a:pt x="652" y="621"/>
                  <a:pt x="652" y="621"/>
                </a:cubicBezTo>
                <a:cubicBezTo>
                  <a:pt x="648" y="629"/>
                  <a:pt x="648" y="629"/>
                  <a:pt x="648" y="629"/>
                </a:cubicBezTo>
                <a:cubicBezTo>
                  <a:pt x="648" y="629"/>
                  <a:pt x="648" y="630"/>
                  <a:pt x="647" y="632"/>
                </a:cubicBezTo>
                <a:cubicBezTo>
                  <a:pt x="562" y="603"/>
                  <a:pt x="562" y="603"/>
                  <a:pt x="562" y="603"/>
                </a:cubicBezTo>
                <a:cubicBezTo>
                  <a:pt x="559" y="596"/>
                  <a:pt x="551" y="581"/>
                  <a:pt x="544" y="562"/>
                </a:cubicBezTo>
                <a:cubicBezTo>
                  <a:pt x="564" y="563"/>
                  <a:pt x="587" y="563"/>
                  <a:pt x="606" y="558"/>
                </a:cubicBezTo>
                <a:cubicBezTo>
                  <a:pt x="638" y="550"/>
                  <a:pt x="660" y="522"/>
                  <a:pt x="668" y="477"/>
                </a:cubicBezTo>
                <a:cubicBezTo>
                  <a:pt x="684" y="397"/>
                  <a:pt x="680" y="317"/>
                  <a:pt x="657" y="227"/>
                </a:cubicBezTo>
                <a:cubicBezTo>
                  <a:pt x="639" y="157"/>
                  <a:pt x="607" y="70"/>
                  <a:pt x="525" y="27"/>
                </a:cubicBezTo>
                <a:cubicBezTo>
                  <a:pt x="492" y="9"/>
                  <a:pt x="455" y="0"/>
                  <a:pt x="415" y="0"/>
                </a:cubicBezTo>
                <a:cubicBezTo>
                  <a:pt x="374" y="0"/>
                  <a:pt x="337" y="9"/>
                  <a:pt x="305" y="27"/>
                </a:cubicBezTo>
                <a:cubicBezTo>
                  <a:pt x="222" y="70"/>
                  <a:pt x="191" y="157"/>
                  <a:pt x="173" y="227"/>
                </a:cubicBezTo>
                <a:cubicBezTo>
                  <a:pt x="150" y="317"/>
                  <a:pt x="146" y="397"/>
                  <a:pt x="162" y="477"/>
                </a:cubicBezTo>
                <a:cubicBezTo>
                  <a:pt x="170" y="522"/>
                  <a:pt x="192" y="550"/>
                  <a:pt x="224" y="558"/>
                </a:cubicBezTo>
                <a:cubicBezTo>
                  <a:pt x="246" y="563"/>
                  <a:pt x="273" y="563"/>
                  <a:pt x="295" y="562"/>
                </a:cubicBezTo>
                <a:cubicBezTo>
                  <a:pt x="289" y="580"/>
                  <a:pt x="281" y="596"/>
                  <a:pt x="277" y="603"/>
                </a:cubicBezTo>
                <a:cubicBezTo>
                  <a:pt x="194" y="631"/>
                  <a:pt x="194" y="631"/>
                  <a:pt x="194" y="631"/>
                </a:cubicBezTo>
                <a:cubicBezTo>
                  <a:pt x="192" y="629"/>
                  <a:pt x="191" y="628"/>
                  <a:pt x="191" y="628"/>
                </a:cubicBezTo>
                <a:cubicBezTo>
                  <a:pt x="186" y="623"/>
                  <a:pt x="186" y="623"/>
                  <a:pt x="186" y="623"/>
                </a:cubicBezTo>
                <a:cubicBezTo>
                  <a:pt x="185" y="621"/>
                  <a:pt x="185" y="621"/>
                  <a:pt x="185" y="621"/>
                </a:cubicBezTo>
                <a:cubicBezTo>
                  <a:pt x="185" y="621"/>
                  <a:pt x="185" y="621"/>
                  <a:pt x="185" y="621"/>
                </a:cubicBezTo>
                <a:cubicBezTo>
                  <a:pt x="78" y="652"/>
                  <a:pt x="78" y="652"/>
                  <a:pt x="78" y="652"/>
                </a:cubicBezTo>
                <a:cubicBezTo>
                  <a:pt x="78" y="652"/>
                  <a:pt x="78" y="652"/>
                  <a:pt x="78" y="652"/>
                </a:cubicBezTo>
                <a:cubicBezTo>
                  <a:pt x="45" y="761"/>
                  <a:pt x="45" y="761"/>
                  <a:pt x="45" y="761"/>
                </a:cubicBezTo>
                <a:cubicBezTo>
                  <a:pt x="0" y="912"/>
                  <a:pt x="0" y="912"/>
                  <a:pt x="0" y="912"/>
                </a:cubicBezTo>
                <a:cubicBezTo>
                  <a:pt x="813" y="912"/>
                  <a:pt x="813" y="912"/>
                  <a:pt x="813" y="912"/>
                </a:cubicBezTo>
                <a:cubicBezTo>
                  <a:pt x="813" y="912"/>
                  <a:pt x="813" y="912"/>
                  <a:pt x="813" y="912"/>
                </a:cubicBezTo>
                <a:cubicBezTo>
                  <a:pt x="813" y="912"/>
                  <a:pt x="813" y="912"/>
                  <a:pt x="813" y="912"/>
                </a:cubicBezTo>
                <a:cubicBezTo>
                  <a:pt x="812" y="912"/>
                  <a:pt x="812" y="912"/>
                  <a:pt x="812" y="912"/>
                </a:cubicBezTo>
                <a:moveTo>
                  <a:pt x="272" y="406"/>
                </a:moveTo>
                <a:cubicBezTo>
                  <a:pt x="272" y="406"/>
                  <a:pt x="272" y="406"/>
                  <a:pt x="272" y="406"/>
                </a:cubicBezTo>
                <a:cubicBezTo>
                  <a:pt x="272" y="405"/>
                  <a:pt x="260" y="380"/>
                  <a:pt x="255" y="328"/>
                </a:cubicBezTo>
                <a:cubicBezTo>
                  <a:pt x="255" y="321"/>
                  <a:pt x="257" y="305"/>
                  <a:pt x="265" y="287"/>
                </a:cubicBezTo>
                <a:cubicBezTo>
                  <a:pt x="279" y="259"/>
                  <a:pt x="302" y="242"/>
                  <a:pt x="333" y="238"/>
                </a:cubicBezTo>
                <a:cubicBezTo>
                  <a:pt x="341" y="238"/>
                  <a:pt x="504" y="225"/>
                  <a:pt x="561" y="151"/>
                </a:cubicBezTo>
                <a:cubicBezTo>
                  <a:pt x="566" y="164"/>
                  <a:pt x="568" y="173"/>
                  <a:pt x="568" y="175"/>
                </a:cubicBezTo>
                <a:cubicBezTo>
                  <a:pt x="589" y="330"/>
                  <a:pt x="558" y="403"/>
                  <a:pt x="558" y="403"/>
                </a:cubicBezTo>
                <a:cubicBezTo>
                  <a:pt x="557" y="404"/>
                  <a:pt x="557" y="404"/>
                  <a:pt x="557" y="404"/>
                </a:cubicBezTo>
                <a:cubicBezTo>
                  <a:pt x="503" y="557"/>
                  <a:pt x="419" y="557"/>
                  <a:pt x="416" y="557"/>
                </a:cubicBezTo>
                <a:cubicBezTo>
                  <a:pt x="415" y="557"/>
                  <a:pt x="415" y="557"/>
                  <a:pt x="415" y="557"/>
                </a:cubicBezTo>
                <a:cubicBezTo>
                  <a:pt x="415" y="557"/>
                  <a:pt x="415" y="557"/>
                  <a:pt x="415" y="557"/>
                </a:cubicBezTo>
                <a:cubicBezTo>
                  <a:pt x="414" y="557"/>
                  <a:pt x="329" y="560"/>
                  <a:pt x="272" y="406"/>
                </a:cubicBezTo>
                <a:moveTo>
                  <a:pt x="229" y="536"/>
                </a:moveTo>
                <a:cubicBezTo>
                  <a:pt x="206" y="530"/>
                  <a:pt x="191" y="509"/>
                  <a:pt x="184" y="473"/>
                </a:cubicBezTo>
                <a:cubicBezTo>
                  <a:pt x="169" y="396"/>
                  <a:pt x="173" y="320"/>
                  <a:pt x="195" y="233"/>
                </a:cubicBezTo>
                <a:cubicBezTo>
                  <a:pt x="212" y="167"/>
                  <a:pt x="241" y="86"/>
                  <a:pt x="315" y="47"/>
                </a:cubicBezTo>
                <a:cubicBezTo>
                  <a:pt x="345" y="32"/>
                  <a:pt x="378" y="23"/>
                  <a:pt x="415" y="23"/>
                </a:cubicBezTo>
                <a:cubicBezTo>
                  <a:pt x="452" y="23"/>
                  <a:pt x="485" y="32"/>
                  <a:pt x="515" y="47"/>
                </a:cubicBezTo>
                <a:cubicBezTo>
                  <a:pt x="589" y="86"/>
                  <a:pt x="618" y="167"/>
                  <a:pt x="635" y="233"/>
                </a:cubicBezTo>
                <a:cubicBezTo>
                  <a:pt x="657" y="320"/>
                  <a:pt x="661" y="396"/>
                  <a:pt x="646" y="473"/>
                </a:cubicBezTo>
                <a:cubicBezTo>
                  <a:pt x="639" y="509"/>
                  <a:pt x="624" y="530"/>
                  <a:pt x="601" y="536"/>
                </a:cubicBezTo>
                <a:cubicBezTo>
                  <a:pt x="581" y="540"/>
                  <a:pt x="556" y="540"/>
                  <a:pt x="537" y="539"/>
                </a:cubicBezTo>
                <a:cubicBezTo>
                  <a:pt x="534" y="527"/>
                  <a:pt x="533" y="514"/>
                  <a:pt x="533" y="503"/>
                </a:cubicBezTo>
                <a:cubicBezTo>
                  <a:pt x="550" y="480"/>
                  <a:pt x="565" y="451"/>
                  <a:pt x="579" y="412"/>
                </a:cubicBezTo>
                <a:cubicBezTo>
                  <a:pt x="582" y="405"/>
                  <a:pt x="612" y="329"/>
                  <a:pt x="591" y="171"/>
                </a:cubicBezTo>
                <a:cubicBezTo>
                  <a:pt x="591" y="171"/>
                  <a:pt x="586" y="142"/>
                  <a:pt x="563" y="113"/>
                </a:cubicBezTo>
                <a:cubicBezTo>
                  <a:pt x="558" y="118"/>
                  <a:pt x="553" y="124"/>
                  <a:pt x="548" y="130"/>
                </a:cubicBezTo>
                <a:cubicBezTo>
                  <a:pt x="548" y="131"/>
                  <a:pt x="548" y="131"/>
                  <a:pt x="549" y="132"/>
                </a:cubicBezTo>
                <a:cubicBezTo>
                  <a:pt x="547" y="130"/>
                  <a:pt x="547" y="130"/>
                  <a:pt x="547" y="130"/>
                </a:cubicBezTo>
                <a:cubicBezTo>
                  <a:pt x="504" y="202"/>
                  <a:pt x="333" y="215"/>
                  <a:pt x="331" y="215"/>
                </a:cubicBezTo>
                <a:cubicBezTo>
                  <a:pt x="292" y="220"/>
                  <a:pt x="267" y="240"/>
                  <a:pt x="252" y="264"/>
                </a:cubicBezTo>
                <a:cubicBezTo>
                  <a:pt x="252" y="263"/>
                  <a:pt x="252" y="263"/>
                  <a:pt x="252" y="263"/>
                </a:cubicBezTo>
                <a:cubicBezTo>
                  <a:pt x="244" y="275"/>
                  <a:pt x="234" y="293"/>
                  <a:pt x="230" y="312"/>
                </a:cubicBezTo>
                <a:cubicBezTo>
                  <a:pt x="231" y="318"/>
                  <a:pt x="231" y="324"/>
                  <a:pt x="232" y="329"/>
                </a:cubicBezTo>
                <a:cubicBezTo>
                  <a:pt x="232" y="330"/>
                  <a:pt x="232" y="330"/>
                  <a:pt x="232" y="331"/>
                </a:cubicBezTo>
                <a:cubicBezTo>
                  <a:pt x="232" y="331"/>
                  <a:pt x="232" y="331"/>
                  <a:pt x="232" y="331"/>
                </a:cubicBezTo>
                <a:cubicBezTo>
                  <a:pt x="237" y="383"/>
                  <a:pt x="249" y="411"/>
                  <a:pt x="251" y="415"/>
                </a:cubicBezTo>
                <a:cubicBezTo>
                  <a:pt x="267" y="460"/>
                  <a:pt x="287" y="493"/>
                  <a:pt x="306" y="517"/>
                </a:cubicBezTo>
                <a:cubicBezTo>
                  <a:pt x="305" y="524"/>
                  <a:pt x="304" y="531"/>
                  <a:pt x="302" y="538"/>
                </a:cubicBezTo>
                <a:cubicBezTo>
                  <a:pt x="283" y="540"/>
                  <a:pt x="252" y="541"/>
                  <a:pt x="229" y="536"/>
                </a:cubicBezTo>
                <a:moveTo>
                  <a:pt x="503" y="829"/>
                </a:moveTo>
                <a:cubicBezTo>
                  <a:pt x="494" y="825"/>
                  <a:pt x="485" y="822"/>
                  <a:pt x="476" y="818"/>
                </a:cubicBezTo>
                <a:cubicBezTo>
                  <a:pt x="473" y="816"/>
                  <a:pt x="470" y="815"/>
                  <a:pt x="468" y="814"/>
                </a:cubicBezTo>
                <a:cubicBezTo>
                  <a:pt x="341" y="756"/>
                  <a:pt x="252" y="684"/>
                  <a:pt x="213" y="649"/>
                </a:cubicBezTo>
                <a:cubicBezTo>
                  <a:pt x="289" y="623"/>
                  <a:pt x="289" y="623"/>
                  <a:pt x="289" y="623"/>
                </a:cubicBezTo>
                <a:cubicBezTo>
                  <a:pt x="292" y="622"/>
                  <a:pt x="294" y="620"/>
                  <a:pt x="295" y="618"/>
                </a:cubicBezTo>
                <a:cubicBezTo>
                  <a:pt x="297" y="616"/>
                  <a:pt x="319" y="577"/>
                  <a:pt x="323" y="535"/>
                </a:cubicBezTo>
                <a:cubicBezTo>
                  <a:pt x="366" y="577"/>
                  <a:pt x="406" y="580"/>
                  <a:pt x="414" y="580"/>
                </a:cubicBezTo>
                <a:cubicBezTo>
                  <a:pt x="415" y="580"/>
                  <a:pt x="415" y="580"/>
                  <a:pt x="415" y="580"/>
                </a:cubicBezTo>
                <a:cubicBezTo>
                  <a:pt x="421" y="580"/>
                  <a:pt x="466" y="579"/>
                  <a:pt x="512" y="529"/>
                </a:cubicBezTo>
                <a:cubicBezTo>
                  <a:pt x="519" y="573"/>
                  <a:pt x="543" y="616"/>
                  <a:pt x="544" y="618"/>
                </a:cubicBezTo>
                <a:cubicBezTo>
                  <a:pt x="546" y="620"/>
                  <a:pt x="548" y="622"/>
                  <a:pt x="550" y="623"/>
                </a:cubicBezTo>
                <a:cubicBezTo>
                  <a:pt x="636" y="652"/>
                  <a:pt x="636" y="652"/>
                  <a:pt x="636" y="652"/>
                </a:cubicBezTo>
                <a:cubicBezTo>
                  <a:pt x="615" y="692"/>
                  <a:pt x="568" y="773"/>
                  <a:pt x="503" y="829"/>
                </a:cubicBezTo>
                <a:moveTo>
                  <a:pt x="705" y="889"/>
                </a:moveTo>
                <a:cubicBezTo>
                  <a:pt x="667" y="881"/>
                  <a:pt x="667" y="881"/>
                  <a:pt x="667" y="881"/>
                </a:cubicBezTo>
                <a:cubicBezTo>
                  <a:pt x="649" y="877"/>
                  <a:pt x="631" y="873"/>
                  <a:pt x="614" y="868"/>
                </a:cubicBezTo>
                <a:cubicBezTo>
                  <a:pt x="583" y="859"/>
                  <a:pt x="554" y="849"/>
                  <a:pt x="527" y="839"/>
                </a:cubicBezTo>
                <a:cubicBezTo>
                  <a:pt x="600" y="772"/>
                  <a:pt x="650" y="675"/>
                  <a:pt x="664" y="648"/>
                </a:cubicBezTo>
                <a:cubicBezTo>
                  <a:pt x="733" y="666"/>
                  <a:pt x="733" y="666"/>
                  <a:pt x="733" y="666"/>
                </a:cubicBezTo>
                <a:cubicBezTo>
                  <a:pt x="797" y="889"/>
                  <a:pt x="797" y="889"/>
                  <a:pt x="797" y="889"/>
                </a:cubicBezTo>
                <a:cubicBezTo>
                  <a:pt x="705" y="889"/>
                  <a:pt x="705" y="889"/>
                  <a:pt x="705" y="889"/>
                </a:cubicBezTo>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87"/>
          <p:cNvSpPr>
            <a:spLocks noEditPoints="1"/>
          </p:cNvSpPr>
          <p:nvPr/>
        </p:nvSpPr>
        <p:spPr bwMode="auto">
          <a:xfrm>
            <a:off x="4296653" y="3385542"/>
            <a:ext cx="87313" cy="47625"/>
          </a:xfrm>
          <a:custGeom>
            <a:avLst/>
            <a:gdLst>
              <a:gd name="T0" fmla="*/ 135 w 221"/>
              <a:gd name="T1" fmla="*/ 93 h 122"/>
              <a:gd name="T2" fmla="*/ 135 w 221"/>
              <a:gd name="T3" fmla="*/ 93 h 122"/>
              <a:gd name="T4" fmla="*/ 221 w 221"/>
              <a:gd name="T5" fmla="*/ 122 h 122"/>
              <a:gd name="T6" fmla="*/ 221 w 221"/>
              <a:gd name="T7" fmla="*/ 122 h 122"/>
              <a:gd name="T8" fmla="*/ 135 w 221"/>
              <a:gd name="T9" fmla="*/ 93 h 122"/>
              <a:gd name="T10" fmla="*/ 135 w 221"/>
              <a:gd name="T11" fmla="*/ 93 h 122"/>
              <a:gd name="T12" fmla="*/ 97 w 221"/>
              <a:gd name="T13" fmla="*/ 0 h 122"/>
              <a:gd name="T14" fmla="*/ 38 w 221"/>
              <a:gd name="T15" fmla="*/ 41 h 122"/>
              <a:gd name="T16" fmla="*/ 0 w 221"/>
              <a:gd name="T17" fmla="*/ 50 h 122"/>
              <a:gd name="T18" fmla="*/ 0 w 221"/>
              <a:gd name="T19" fmla="*/ 50 h 122"/>
              <a:gd name="T20" fmla="*/ 0 w 221"/>
              <a:gd name="T21" fmla="*/ 50 h 122"/>
              <a:gd name="T22" fmla="*/ 0 w 221"/>
              <a:gd name="T23" fmla="*/ 50 h 122"/>
              <a:gd name="T24" fmla="*/ 97 w 221"/>
              <a:gd name="T25" fmla="*/ 0 h 122"/>
              <a:gd name="T26" fmla="*/ 97 w 221"/>
              <a:gd name="T2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22">
                <a:moveTo>
                  <a:pt x="135" y="93"/>
                </a:moveTo>
                <a:cubicBezTo>
                  <a:pt x="135" y="93"/>
                  <a:pt x="135" y="93"/>
                  <a:pt x="135" y="93"/>
                </a:cubicBezTo>
                <a:cubicBezTo>
                  <a:pt x="221" y="122"/>
                  <a:pt x="221" y="122"/>
                  <a:pt x="221" y="122"/>
                </a:cubicBezTo>
                <a:cubicBezTo>
                  <a:pt x="221" y="122"/>
                  <a:pt x="221" y="122"/>
                  <a:pt x="221" y="122"/>
                </a:cubicBezTo>
                <a:cubicBezTo>
                  <a:pt x="135" y="93"/>
                  <a:pt x="135" y="93"/>
                  <a:pt x="135" y="93"/>
                </a:cubicBezTo>
                <a:cubicBezTo>
                  <a:pt x="135" y="93"/>
                  <a:pt x="135" y="93"/>
                  <a:pt x="135" y="93"/>
                </a:cubicBezTo>
                <a:moveTo>
                  <a:pt x="97" y="0"/>
                </a:moveTo>
                <a:cubicBezTo>
                  <a:pt x="76" y="22"/>
                  <a:pt x="55" y="35"/>
                  <a:pt x="38" y="41"/>
                </a:cubicBezTo>
                <a:cubicBezTo>
                  <a:pt x="18" y="49"/>
                  <a:pt x="3" y="50"/>
                  <a:pt x="0" y="50"/>
                </a:cubicBezTo>
                <a:cubicBezTo>
                  <a:pt x="0" y="50"/>
                  <a:pt x="0" y="50"/>
                  <a:pt x="0" y="50"/>
                </a:cubicBezTo>
                <a:cubicBezTo>
                  <a:pt x="0" y="50"/>
                  <a:pt x="0" y="50"/>
                  <a:pt x="0" y="50"/>
                </a:cubicBezTo>
                <a:cubicBezTo>
                  <a:pt x="0" y="50"/>
                  <a:pt x="0" y="50"/>
                  <a:pt x="0" y="50"/>
                </a:cubicBezTo>
                <a:cubicBezTo>
                  <a:pt x="6" y="50"/>
                  <a:pt x="51" y="49"/>
                  <a:pt x="97" y="0"/>
                </a:cubicBezTo>
                <a:cubicBezTo>
                  <a:pt x="97" y="0"/>
                  <a:pt x="97" y="0"/>
                  <a:pt x="97"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88"/>
          <p:cNvSpPr>
            <a:spLocks/>
          </p:cNvSpPr>
          <p:nvPr/>
        </p:nvSpPr>
        <p:spPr bwMode="auto">
          <a:xfrm>
            <a:off x="4296653" y="3385542"/>
            <a:ext cx="87313" cy="119063"/>
          </a:xfrm>
          <a:custGeom>
            <a:avLst/>
            <a:gdLst>
              <a:gd name="T0" fmla="*/ 97 w 221"/>
              <a:gd name="T1" fmla="*/ 0 h 299"/>
              <a:gd name="T2" fmla="*/ 0 w 221"/>
              <a:gd name="T3" fmla="*/ 50 h 299"/>
              <a:gd name="T4" fmla="*/ 0 w 221"/>
              <a:gd name="T5" fmla="*/ 50 h 299"/>
              <a:gd name="T6" fmla="*/ 0 w 221"/>
              <a:gd name="T7" fmla="*/ 258 h 299"/>
              <a:gd name="T8" fmla="*/ 53 w 221"/>
              <a:gd name="T9" fmla="*/ 284 h 299"/>
              <a:gd name="T10" fmla="*/ 61 w 221"/>
              <a:gd name="T11" fmla="*/ 288 h 299"/>
              <a:gd name="T12" fmla="*/ 88 w 221"/>
              <a:gd name="T13" fmla="*/ 299 h 299"/>
              <a:gd name="T14" fmla="*/ 221 w 221"/>
              <a:gd name="T15" fmla="*/ 122 h 299"/>
              <a:gd name="T16" fmla="*/ 135 w 221"/>
              <a:gd name="T17" fmla="*/ 93 h 299"/>
              <a:gd name="T18" fmla="*/ 135 w 221"/>
              <a:gd name="T19" fmla="*/ 93 h 299"/>
              <a:gd name="T20" fmla="*/ 129 w 221"/>
              <a:gd name="T21" fmla="*/ 88 h 299"/>
              <a:gd name="T22" fmla="*/ 97 w 221"/>
              <a:gd name="T2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99">
                <a:moveTo>
                  <a:pt x="97" y="0"/>
                </a:moveTo>
                <a:cubicBezTo>
                  <a:pt x="51" y="49"/>
                  <a:pt x="6" y="50"/>
                  <a:pt x="0" y="50"/>
                </a:cubicBezTo>
                <a:cubicBezTo>
                  <a:pt x="0" y="50"/>
                  <a:pt x="0" y="50"/>
                  <a:pt x="0" y="50"/>
                </a:cubicBezTo>
                <a:cubicBezTo>
                  <a:pt x="0" y="258"/>
                  <a:pt x="0" y="258"/>
                  <a:pt x="0" y="258"/>
                </a:cubicBezTo>
                <a:cubicBezTo>
                  <a:pt x="17" y="267"/>
                  <a:pt x="34" y="276"/>
                  <a:pt x="53" y="284"/>
                </a:cubicBezTo>
                <a:cubicBezTo>
                  <a:pt x="55" y="285"/>
                  <a:pt x="58" y="286"/>
                  <a:pt x="61" y="288"/>
                </a:cubicBezTo>
                <a:cubicBezTo>
                  <a:pt x="70" y="292"/>
                  <a:pt x="79" y="295"/>
                  <a:pt x="88" y="299"/>
                </a:cubicBezTo>
                <a:cubicBezTo>
                  <a:pt x="153" y="243"/>
                  <a:pt x="200" y="162"/>
                  <a:pt x="221" y="122"/>
                </a:cubicBezTo>
                <a:cubicBezTo>
                  <a:pt x="135" y="93"/>
                  <a:pt x="135" y="93"/>
                  <a:pt x="135" y="93"/>
                </a:cubicBezTo>
                <a:cubicBezTo>
                  <a:pt x="135" y="93"/>
                  <a:pt x="135" y="93"/>
                  <a:pt x="135" y="93"/>
                </a:cubicBezTo>
                <a:cubicBezTo>
                  <a:pt x="133" y="92"/>
                  <a:pt x="130" y="90"/>
                  <a:pt x="129" y="88"/>
                </a:cubicBezTo>
                <a:cubicBezTo>
                  <a:pt x="128" y="86"/>
                  <a:pt x="104" y="43"/>
                  <a:pt x="97"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189"/>
          <p:cNvSpPr>
            <a:spLocks noEditPoints="1"/>
          </p:cNvSpPr>
          <p:nvPr/>
        </p:nvSpPr>
        <p:spPr bwMode="auto">
          <a:xfrm>
            <a:off x="4310941" y="3385542"/>
            <a:ext cx="23813" cy="117475"/>
          </a:xfrm>
          <a:custGeom>
            <a:avLst/>
            <a:gdLst>
              <a:gd name="T0" fmla="*/ 1 w 59"/>
              <a:gd name="T1" fmla="*/ 277 h 298"/>
              <a:gd name="T2" fmla="*/ 15 w 59"/>
              <a:gd name="T3" fmla="*/ 284 h 298"/>
              <a:gd name="T4" fmla="*/ 23 w 59"/>
              <a:gd name="T5" fmla="*/ 288 h 298"/>
              <a:gd name="T6" fmla="*/ 46 w 59"/>
              <a:gd name="T7" fmla="*/ 298 h 298"/>
              <a:gd name="T8" fmla="*/ 23 w 59"/>
              <a:gd name="T9" fmla="*/ 288 h 298"/>
              <a:gd name="T10" fmla="*/ 15 w 59"/>
              <a:gd name="T11" fmla="*/ 284 h 298"/>
              <a:gd name="T12" fmla="*/ 1 w 59"/>
              <a:gd name="T13" fmla="*/ 277 h 298"/>
              <a:gd name="T14" fmla="*/ 59 w 59"/>
              <a:gd name="T15" fmla="*/ 0 h 298"/>
              <a:gd name="T16" fmla="*/ 0 w 59"/>
              <a:gd name="T17" fmla="*/ 41 h 298"/>
              <a:gd name="T18" fmla="*/ 59 w 59"/>
              <a:gd name="T19" fmla="*/ 0 h 298"/>
              <a:gd name="T20" fmla="*/ 59 w 5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98">
                <a:moveTo>
                  <a:pt x="1" y="277"/>
                </a:moveTo>
                <a:cubicBezTo>
                  <a:pt x="5" y="280"/>
                  <a:pt x="10" y="282"/>
                  <a:pt x="15" y="284"/>
                </a:cubicBezTo>
                <a:cubicBezTo>
                  <a:pt x="17" y="285"/>
                  <a:pt x="20" y="286"/>
                  <a:pt x="23" y="288"/>
                </a:cubicBezTo>
                <a:cubicBezTo>
                  <a:pt x="30" y="291"/>
                  <a:pt x="38" y="294"/>
                  <a:pt x="46" y="298"/>
                </a:cubicBezTo>
                <a:cubicBezTo>
                  <a:pt x="38" y="294"/>
                  <a:pt x="30" y="291"/>
                  <a:pt x="23" y="288"/>
                </a:cubicBezTo>
                <a:cubicBezTo>
                  <a:pt x="20" y="287"/>
                  <a:pt x="17" y="285"/>
                  <a:pt x="15" y="284"/>
                </a:cubicBezTo>
                <a:cubicBezTo>
                  <a:pt x="10" y="282"/>
                  <a:pt x="5" y="280"/>
                  <a:pt x="1" y="277"/>
                </a:cubicBezTo>
                <a:moveTo>
                  <a:pt x="59" y="0"/>
                </a:moveTo>
                <a:cubicBezTo>
                  <a:pt x="38" y="22"/>
                  <a:pt x="17" y="35"/>
                  <a:pt x="0" y="41"/>
                </a:cubicBezTo>
                <a:cubicBezTo>
                  <a:pt x="17" y="35"/>
                  <a:pt x="38" y="22"/>
                  <a:pt x="59" y="0"/>
                </a:cubicBezTo>
                <a:cubicBezTo>
                  <a:pt x="59" y="0"/>
                  <a:pt x="59" y="0"/>
                  <a:pt x="59"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90"/>
          <p:cNvSpPr>
            <a:spLocks/>
          </p:cNvSpPr>
          <p:nvPr/>
        </p:nvSpPr>
        <p:spPr bwMode="auto">
          <a:xfrm>
            <a:off x="4296653" y="3487142"/>
            <a:ext cx="34925" cy="17463"/>
          </a:xfrm>
          <a:custGeom>
            <a:avLst/>
            <a:gdLst>
              <a:gd name="T0" fmla="*/ 0 w 88"/>
              <a:gd name="T1" fmla="*/ 0 h 41"/>
              <a:gd name="T2" fmla="*/ 0 w 88"/>
              <a:gd name="T3" fmla="*/ 0 h 41"/>
              <a:gd name="T4" fmla="*/ 39 w 88"/>
              <a:gd name="T5" fmla="*/ 19 h 41"/>
              <a:gd name="T6" fmla="*/ 53 w 88"/>
              <a:gd name="T7" fmla="*/ 26 h 41"/>
              <a:gd name="T8" fmla="*/ 61 w 88"/>
              <a:gd name="T9" fmla="*/ 30 h 41"/>
              <a:gd name="T10" fmla="*/ 84 w 88"/>
              <a:gd name="T11" fmla="*/ 40 h 41"/>
              <a:gd name="T12" fmla="*/ 88 w 88"/>
              <a:gd name="T13" fmla="*/ 41 h 41"/>
              <a:gd name="T14" fmla="*/ 88 w 88"/>
              <a:gd name="T15" fmla="*/ 41 h 41"/>
              <a:gd name="T16" fmla="*/ 61 w 88"/>
              <a:gd name="T17" fmla="*/ 30 h 41"/>
              <a:gd name="T18" fmla="*/ 53 w 88"/>
              <a:gd name="T19" fmla="*/ 26 h 41"/>
              <a:gd name="T20" fmla="*/ 0 w 8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41">
                <a:moveTo>
                  <a:pt x="0" y="0"/>
                </a:moveTo>
                <a:cubicBezTo>
                  <a:pt x="0" y="0"/>
                  <a:pt x="0" y="0"/>
                  <a:pt x="0" y="0"/>
                </a:cubicBezTo>
                <a:cubicBezTo>
                  <a:pt x="12" y="6"/>
                  <a:pt x="25" y="13"/>
                  <a:pt x="39" y="19"/>
                </a:cubicBezTo>
                <a:cubicBezTo>
                  <a:pt x="43" y="22"/>
                  <a:pt x="48" y="24"/>
                  <a:pt x="53" y="26"/>
                </a:cubicBezTo>
                <a:cubicBezTo>
                  <a:pt x="55" y="27"/>
                  <a:pt x="58" y="29"/>
                  <a:pt x="61" y="30"/>
                </a:cubicBezTo>
                <a:cubicBezTo>
                  <a:pt x="68" y="33"/>
                  <a:pt x="76" y="36"/>
                  <a:pt x="84" y="40"/>
                </a:cubicBezTo>
                <a:cubicBezTo>
                  <a:pt x="85" y="40"/>
                  <a:pt x="86" y="41"/>
                  <a:pt x="88" y="41"/>
                </a:cubicBezTo>
                <a:cubicBezTo>
                  <a:pt x="88" y="41"/>
                  <a:pt x="88" y="41"/>
                  <a:pt x="88" y="41"/>
                </a:cubicBezTo>
                <a:cubicBezTo>
                  <a:pt x="79" y="37"/>
                  <a:pt x="70" y="34"/>
                  <a:pt x="61" y="30"/>
                </a:cubicBezTo>
                <a:cubicBezTo>
                  <a:pt x="58" y="28"/>
                  <a:pt x="55" y="27"/>
                  <a:pt x="53" y="26"/>
                </a:cubicBezTo>
                <a:cubicBezTo>
                  <a:pt x="34" y="18"/>
                  <a:pt x="17" y="9"/>
                  <a:pt x="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191"/>
          <p:cNvSpPr>
            <a:spLocks noEditPoints="1"/>
          </p:cNvSpPr>
          <p:nvPr/>
        </p:nvSpPr>
        <p:spPr bwMode="auto">
          <a:xfrm>
            <a:off x="4296653" y="3183929"/>
            <a:ext cx="73025" cy="192088"/>
          </a:xfrm>
          <a:custGeom>
            <a:avLst/>
            <a:gdLst>
              <a:gd name="T0" fmla="*/ 184 w 184"/>
              <a:gd name="T1" fmla="*/ 253 h 485"/>
              <a:gd name="T2" fmla="*/ 164 w 184"/>
              <a:gd name="T3" fmla="*/ 389 h 485"/>
              <a:gd name="T4" fmla="*/ 118 w 184"/>
              <a:gd name="T5" fmla="*/ 480 h 485"/>
              <a:gd name="T6" fmla="*/ 118 w 184"/>
              <a:gd name="T7" fmla="*/ 485 h 485"/>
              <a:gd name="T8" fmla="*/ 118 w 184"/>
              <a:gd name="T9" fmla="*/ 480 h 485"/>
              <a:gd name="T10" fmla="*/ 164 w 184"/>
              <a:gd name="T11" fmla="*/ 389 h 485"/>
              <a:gd name="T12" fmla="*/ 184 w 184"/>
              <a:gd name="T13" fmla="*/ 253 h 485"/>
              <a:gd name="T14" fmla="*/ 0 w 184"/>
              <a:gd name="T15" fmla="*/ 0 h 485"/>
              <a:gd name="T16" fmla="*/ 0 w 184"/>
              <a:gd name="T17" fmla="*/ 0 h 485"/>
              <a:gd name="T18" fmla="*/ 0 w 184"/>
              <a:gd name="T19" fmla="*/ 0 h 485"/>
              <a:gd name="T20" fmla="*/ 0 w 184"/>
              <a:gd name="T21" fmla="*/ 0 h 485"/>
              <a:gd name="T22" fmla="*/ 78 w 184"/>
              <a:gd name="T23" fmla="*/ 15 h 485"/>
              <a:gd name="T24" fmla="*/ 0 w 184"/>
              <a:gd name="T2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485">
                <a:moveTo>
                  <a:pt x="184" y="253"/>
                </a:moveTo>
                <a:cubicBezTo>
                  <a:pt x="184" y="340"/>
                  <a:pt x="166" y="384"/>
                  <a:pt x="164" y="389"/>
                </a:cubicBezTo>
                <a:cubicBezTo>
                  <a:pt x="150" y="428"/>
                  <a:pt x="135" y="457"/>
                  <a:pt x="118" y="480"/>
                </a:cubicBezTo>
                <a:cubicBezTo>
                  <a:pt x="118" y="482"/>
                  <a:pt x="118" y="484"/>
                  <a:pt x="118" y="485"/>
                </a:cubicBezTo>
                <a:cubicBezTo>
                  <a:pt x="118" y="484"/>
                  <a:pt x="118" y="482"/>
                  <a:pt x="118" y="480"/>
                </a:cubicBezTo>
                <a:cubicBezTo>
                  <a:pt x="135" y="457"/>
                  <a:pt x="150" y="428"/>
                  <a:pt x="164" y="389"/>
                </a:cubicBezTo>
                <a:cubicBezTo>
                  <a:pt x="166" y="384"/>
                  <a:pt x="184" y="340"/>
                  <a:pt x="184" y="253"/>
                </a:cubicBezTo>
                <a:moveTo>
                  <a:pt x="0" y="0"/>
                </a:moveTo>
                <a:cubicBezTo>
                  <a:pt x="0" y="0"/>
                  <a:pt x="0" y="0"/>
                  <a:pt x="0" y="0"/>
                </a:cubicBezTo>
                <a:cubicBezTo>
                  <a:pt x="0" y="0"/>
                  <a:pt x="0" y="0"/>
                  <a:pt x="0" y="0"/>
                </a:cubicBezTo>
                <a:cubicBezTo>
                  <a:pt x="0" y="0"/>
                  <a:pt x="0" y="0"/>
                  <a:pt x="0" y="0"/>
                </a:cubicBezTo>
                <a:cubicBezTo>
                  <a:pt x="28" y="0"/>
                  <a:pt x="54" y="5"/>
                  <a:pt x="78" y="15"/>
                </a:cubicBezTo>
                <a:cubicBezTo>
                  <a:pt x="54" y="5"/>
                  <a:pt x="28"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192"/>
          <p:cNvSpPr>
            <a:spLocks/>
          </p:cNvSpPr>
          <p:nvPr/>
        </p:nvSpPr>
        <p:spPr bwMode="auto">
          <a:xfrm>
            <a:off x="4296653" y="3183929"/>
            <a:ext cx="96838" cy="204788"/>
          </a:xfrm>
          <a:custGeom>
            <a:avLst/>
            <a:gdLst>
              <a:gd name="T0" fmla="*/ 0 w 245"/>
              <a:gd name="T1" fmla="*/ 0 h 517"/>
              <a:gd name="T2" fmla="*/ 0 w 245"/>
              <a:gd name="T3" fmla="*/ 0 h 517"/>
              <a:gd name="T4" fmla="*/ 0 w 245"/>
              <a:gd name="T5" fmla="*/ 179 h 517"/>
              <a:gd name="T6" fmla="*/ 21 w 245"/>
              <a:gd name="T7" fmla="*/ 174 h 517"/>
              <a:gd name="T8" fmla="*/ 21 w 245"/>
              <a:gd name="T9" fmla="*/ 174 h 517"/>
              <a:gd name="T10" fmla="*/ 21 w 245"/>
              <a:gd name="T11" fmla="*/ 174 h 517"/>
              <a:gd name="T12" fmla="*/ 132 w 245"/>
              <a:gd name="T13" fmla="*/ 108 h 517"/>
              <a:gd name="T14" fmla="*/ 132 w 245"/>
              <a:gd name="T15" fmla="*/ 108 h 517"/>
              <a:gd name="T16" fmla="*/ 132 w 245"/>
              <a:gd name="T17" fmla="*/ 107 h 517"/>
              <a:gd name="T18" fmla="*/ 134 w 245"/>
              <a:gd name="T19" fmla="*/ 108 h 517"/>
              <a:gd name="T20" fmla="*/ 133 w 245"/>
              <a:gd name="T21" fmla="*/ 107 h 517"/>
              <a:gd name="T22" fmla="*/ 148 w 245"/>
              <a:gd name="T23" fmla="*/ 90 h 517"/>
              <a:gd name="T24" fmla="*/ 148 w 245"/>
              <a:gd name="T25" fmla="*/ 90 h 517"/>
              <a:gd name="T26" fmla="*/ 148 w 245"/>
              <a:gd name="T27" fmla="*/ 90 h 517"/>
              <a:gd name="T28" fmla="*/ 176 w 245"/>
              <a:gd name="T29" fmla="*/ 148 h 517"/>
              <a:gd name="T30" fmla="*/ 184 w 245"/>
              <a:gd name="T31" fmla="*/ 253 h 517"/>
              <a:gd name="T32" fmla="*/ 164 w 245"/>
              <a:gd name="T33" fmla="*/ 389 h 517"/>
              <a:gd name="T34" fmla="*/ 118 w 245"/>
              <a:gd name="T35" fmla="*/ 480 h 517"/>
              <a:gd name="T36" fmla="*/ 118 w 245"/>
              <a:gd name="T37" fmla="*/ 485 h 517"/>
              <a:gd name="T38" fmla="*/ 122 w 245"/>
              <a:gd name="T39" fmla="*/ 516 h 517"/>
              <a:gd name="T40" fmla="*/ 145 w 245"/>
              <a:gd name="T41" fmla="*/ 517 h 517"/>
              <a:gd name="T42" fmla="*/ 186 w 245"/>
              <a:gd name="T43" fmla="*/ 513 h 517"/>
              <a:gd name="T44" fmla="*/ 188 w 245"/>
              <a:gd name="T45" fmla="*/ 512 h 517"/>
              <a:gd name="T46" fmla="*/ 231 w 245"/>
              <a:gd name="T47" fmla="*/ 450 h 517"/>
              <a:gd name="T48" fmla="*/ 220 w 245"/>
              <a:gd name="T49" fmla="*/ 210 h 517"/>
              <a:gd name="T50" fmla="*/ 99 w 245"/>
              <a:gd name="T51" fmla="*/ 24 h 517"/>
              <a:gd name="T52" fmla="*/ 78 w 245"/>
              <a:gd name="T53" fmla="*/ 15 h 517"/>
              <a:gd name="T54" fmla="*/ 0 w 245"/>
              <a:gd name="T55"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5" h="517">
                <a:moveTo>
                  <a:pt x="0" y="0"/>
                </a:moveTo>
                <a:cubicBezTo>
                  <a:pt x="0" y="0"/>
                  <a:pt x="0" y="0"/>
                  <a:pt x="0" y="0"/>
                </a:cubicBezTo>
                <a:cubicBezTo>
                  <a:pt x="0" y="179"/>
                  <a:pt x="0" y="179"/>
                  <a:pt x="0" y="179"/>
                </a:cubicBezTo>
                <a:cubicBezTo>
                  <a:pt x="7" y="177"/>
                  <a:pt x="14" y="176"/>
                  <a:pt x="21" y="174"/>
                </a:cubicBezTo>
                <a:cubicBezTo>
                  <a:pt x="21" y="174"/>
                  <a:pt x="21" y="174"/>
                  <a:pt x="21" y="174"/>
                </a:cubicBezTo>
                <a:cubicBezTo>
                  <a:pt x="21" y="174"/>
                  <a:pt x="21" y="174"/>
                  <a:pt x="21" y="174"/>
                </a:cubicBezTo>
                <a:cubicBezTo>
                  <a:pt x="66" y="161"/>
                  <a:pt x="112" y="140"/>
                  <a:pt x="132" y="108"/>
                </a:cubicBezTo>
                <a:cubicBezTo>
                  <a:pt x="132" y="108"/>
                  <a:pt x="132" y="108"/>
                  <a:pt x="132" y="108"/>
                </a:cubicBezTo>
                <a:cubicBezTo>
                  <a:pt x="132" y="108"/>
                  <a:pt x="132" y="108"/>
                  <a:pt x="132" y="107"/>
                </a:cubicBezTo>
                <a:cubicBezTo>
                  <a:pt x="134" y="108"/>
                  <a:pt x="134" y="108"/>
                  <a:pt x="134" y="108"/>
                </a:cubicBezTo>
                <a:cubicBezTo>
                  <a:pt x="133" y="108"/>
                  <a:pt x="133" y="108"/>
                  <a:pt x="133" y="107"/>
                </a:cubicBezTo>
                <a:cubicBezTo>
                  <a:pt x="138" y="101"/>
                  <a:pt x="143" y="95"/>
                  <a:pt x="148" y="90"/>
                </a:cubicBezTo>
                <a:cubicBezTo>
                  <a:pt x="148" y="90"/>
                  <a:pt x="148" y="90"/>
                  <a:pt x="148" y="90"/>
                </a:cubicBezTo>
                <a:cubicBezTo>
                  <a:pt x="148" y="90"/>
                  <a:pt x="148" y="90"/>
                  <a:pt x="148" y="90"/>
                </a:cubicBezTo>
                <a:cubicBezTo>
                  <a:pt x="171" y="119"/>
                  <a:pt x="176" y="148"/>
                  <a:pt x="176" y="148"/>
                </a:cubicBezTo>
                <a:cubicBezTo>
                  <a:pt x="182" y="189"/>
                  <a:pt x="184" y="223"/>
                  <a:pt x="184" y="253"/>
                </a:cubicBezTo>
                <a:cubicBezTo>
                  <a:pt x="184" y="340"/>
                  <a:pt x="166" y="384"/>
                  <a:pt x="164" y="389"/>
                </a:cubicBezTo>
                <a:cubicBezTo>
                  <a:pt x="150" y="428"/>
                  <a:pt x="135" y="457"/>
                  <a:pt x="118" y="480"/>
                </a:cubicBezTo>
                <a:cubicBezTo>
                  <a:pt x="118" y="482"/>
                  <a:pt x="118" y="484"/>
                  <a:pt x="118" y="485"/>
                </a:cubicBezTo>
                <a:cubicBezTo>
                  <a:pt x="118" y="495"/>
                  <a:pt x="120" y="506"/>
                  <a:pt x="122" y="516"/>
                </a:cubicBezTo>
                <a:cubicBezTo>
                  <a:pt x="129" y="516"/>
                  <a:pt x="137" y="517"/>
                  <a:pt x="145" y="517"/>
                </a:cubicBezTo>
                <a:cubicBezTo>
                  <a:pt x="158" y="517"/>
                  <a:pt x="173" y="516"/>
                  <a:pt x="186" y="513"/>
                </a:cubicBezTo>
                <a:cubicBezTo>
                  <a:pt x="187" y="512"/>
                  <a:pt x="187" y="512"/>
                  <a:pt x="188" y="512"/>
                </a:cubicBezTo>
                <a:cubicBezTo>
                  <a:pt x="210" y="506"/>
                  <a:pt x="224" y="485"/>
                  <a:pt x="231" y="450"/>
                </a:cubicBezTo>
                <a:cubicBezTo>
                  <a:pt x="245" y="373"/>
                  <a:pt x="242" y="297"/>
                  <a:pt x="220" y="210"/>
                </a:cubicBezTo>
                <a:cubicBezTo>
                  <a:pt x="203" y="144"/>
                  <a:pt x="174" y="63"/>
                  <a:pt x="99" y="24"/>
                </a:cubicBezTo>
                <a:cubicBezTo>
                  <a:pt x="93" y="21"/>
                  <a:pt x="85" y="17"/>
                  <a:pt x="78" y="15"/>
                </a:cubicBezTo>
                <a:cubicBezTo>
                  <a:pt x="54" y="5"/>
                  <a:pt x="28" y="0"/>
                  <a:pt x="0"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193"/>
          <p:cNvSpPr>
            <a:spLocks noEditPoints="1"/>
          </p:cNvSpPr>
          <p:nvPr/>
        </p:nvSpPr>
        <p:spPr bwMode="auto">
          <a:xfrm>
            <a:off x="4342691" y="3220442"/>
            <a:ext cx="31750" cy="168275"/>
          </a:xfrm>
          <a:custGeom>
            <a:avLst/>
            <a:gdLst>
              <a:gd name="T0" fmla="*/ 14 w 79"/>
              <a:gd name="T1" fmla="*/ 18 h 426"/>
              <a:gd name="T2" fmla="*/ 14 w 79"/>
              <a:gd name="T3" fmla="*/ 18 h 426"/>
              <a:gd name="T4" fmla="*/ 16 w 79"/>
              <a:gd name="T5" fmla="*/ 19 h 426"/>
              <a:gd name="T6" fmla="*/ 16 w 79"/>
              <a:gd name="T7" fmla="*/ 19 h 426"/>
              <a:gd name="T8" fmla="*/ 14 w 79"/>
              <a:gd name="T9" fmla="*/ 18 h 426"/>
              <a:gd name="T10" fmla="*/ 30 w 79"/>
              <a:gd name="T11" fmla="*/ 0 h 426"/>
              <a:gd name="T12" fmla="*/ 30 w 79"/>
              <a:gd name="T13" fmla="*/ 0 h 426"/>
              <a:gd name="T14" fmla="*/ 58 w 79"/>
              <a:gd name="T15" fmla="*/ 58 h 426"/>
              <a:gd name="T16" fmla="*/ 46 w 79"/>
              <a:gd name="T17" fmla="*/ 299 h 426"/>
              <a:gd name="T18" fmla="*/ 0 w 79"/>
              <a:gd name="T19" fmla="*/ 390 h 426"/>
              <a:gd name="T20" fmla="*/ 4 w 79"/>
              <a:gd name="T21" fmla="*/ 426 h 426"/>
              <a:gd name="T22" fmla="*/ 4 w 79"/>
              <a:gd name="T23" fmla="*/ 426 h 426"/>
              <a:gd name="T24" fmla="*/ 0 w 79"/>
              <a:gd name="T25" fmla="*/ 395 h 426"/>
              <a:gd name="T26" fmla="*/ 0 w 79"/>
              <a:gd name="T27" fmla="*/ 390 h 426"/>
              <a:gd name="T28" fmla="*/ 46 w 79"/>
              <a:gd name="T29" fmla="*/ 299 h 426"/>
              <a:gd name="T30" fmla="*/ 66 w 79"/>
              <a:gd name="T31" fmla="*/ 163 h 426"/>
              <a:gd name="T32" fmla="*/ 58 w 79"/>
              <a:gd name="T33" fmla="*/ 58 h 426"/>
              <a:gd name="T34" fmla="*/ 30 w 79"/>
              <a:gd name="T3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426">
                <a:moveTo>
                  <a:pt x="14" y="18"/>
                </a:moveTo>
                <a:cubicBezTo>
                  <a:pt x="14" y="18"/>
                  <a:pt x="14" y="18"/>
                  <a:pt x="14" y="18"/>
                </a:cubicBezTo>
                <a:cubicBezTo>
                  <a:pt x="16" y="19"/>
                  <a:pt x="16" y="19"/>
                  <a:pt x="16" y="19"/>
                </a:cubicBezTo>
                <a:cubicBezTo>
                  <a:pt x="16" y="19"/>
                  <a:pt x="16" y="19"/>
                  <a:pt x="16" y="19"/>
                </a:cubicBezTo>
                <a:cubicBezTo>
                  <a:pt x="14" y="18"/>
                  <a:pt x="14" y="18"/>
                  <a:pt x="14" y="18"/>
                </a:cubicBezTo>
                <a:moveTo>
                  <a:pt x="30" y="0"/>
                </a:moveTo>
                <a:cubicBezTo>
                  <a:pt x="30" y="0"/>
                  <a:pt x="30" y="0"/>
                  <a:pt x="30" y="0"/>
                </a:cubicBezTo>
                <a:cubicBezTo>
                  <a:pt x="53" y="29"/>
                  <a:pt x="58" y="58"/>
                  <a:pt x="58" y="58"/>
                </a:cubicBezTo>
                <a:cubicBezTo>
                  <a:pt x="79" y="216"/>
                  <a:pt x="49" y="292"/>
                  <a:pt x="46" y="299"/>
                </a:cubicBezTo>
                <a:cubicBezTo>
                  <a:pt x="32" y="338"/>
                  <a:pt x="16" y="367"/>
                  <a:pt x="0" y="390"/>
                </a:cubicBezTo>
                <a:cubicBezTo>
                  <a:pt x="0" y="401"/>
                  <a:pt x="1" y="414"/>
                  <a:pt x="4" y="426"/>
                </a:cubicBezTo>
                <a:cubicBezTo>
                  <a:pt x="4" y="426"/>
                  <a:pt x="4" y="426"/>
                  <a:pt x="4" y="426"/>
                </a:cubicBezTo>
                <a:cubicBezTo>
                  <a:pt x="2" y="416"/>
                  <a:pt x="0" y="405"/>
                  <a:pt x="0" y="395"/>
                </a:cubicBezTo>
                <a:cubicBezTo>
                  <a:pt x="0" y="394"/>
                  <a:pt x="0" y="392"/>
                  <a:pt x="0" y="390"/>
                </a:cubicBezTo>
                <a:cubicBezTo>
                  <a:pt x="17" y="367"/>
                  <a:pt x="32" y="338"/>
                  <a:pt x="46" y="299"/>
                </a:cubicBezTo>
                <a:cubicBezTo>
                  <a:pt x="48" y="294"/>
                  <a:pt x="66" y="250"/>
                  <a:pt x="66" y="163"/>
                </a:cubicBezTo>
                <a:cubicBezTo>
                  <a:pt x="66" y="133"/>
                  <a:pt x="64" y="99"/>
                  <a:pt x="58" y="58"/>
                </a:cubicBezTo>
                <a:cubicBezTo>
                  <a:pt x="58" y="58"/>
                  <a:pt x="53" y="29"/>
                  <a:pt x="30"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194"/>
          <p:cNvSpPr>
            <a:spLocks noEditPoints="1"/>
          </p:cNvSpPr>
          <p:nvPr/>
        </p:nvSpPr>
        <p:spPr bwMode="auto">
          <a:xfrm>
            <a:off x="4296653" y="3220442"/>
            <a:ext cx="74613" cy="168275"/>
          </a:xfrm>
          <a:custGeom>
            <a:avLst/>
            <a:gdLst>
              <a:gd name="T0" fmla="*/ 118 w 188"/>
              <a:gd name="T1" fmla="*/ 395 h 427"/>
              <a:gd name="T2" fmla="*/ 122 w 188"/>
              <a:gd name="T3" fmla="*/ 426 h 427"/>
              <a:gd name="T4" fmla="*/ 144 w 188"/>
              <a:gd name="T5" fmla="*/ 427 h 427"/>
              <a:gd name="T6" fmla="*/ 186 w 188"/>
              <a:gd name="T7" fmla="*/ 423 h 427"/>
              <a:gd name="T8" fmla="*/ 188 w 188"/>
              <a:gd name="T9" fmla="*/ 422 h 427"/>
              <a:gd name="T10" fmla="*/ 186 w 188"/>
              <a:gd name="T11" fmla="*/ 423 h 427"/>
              <a:gd name="T12" fmla="*/ 145 w 188"/>
              <a:gd name="T13" fmla="*/ 427 h 427"/>
              <a:gd name="T14" fmla="*/ 122 w 188"/>
              <a:gd name="T15" fmla="*/ 426 h 427"/>
              <a:gd name="T16" fmla="*/ 118 w 188"/>
              <a:gd name="T17" fmla="*/ 395 h 427"/>
              <a:gd name="T18" fmla="*/ 21 w 188"/>
              <a:gd name="T19" fmla="*/ 84 h 427"/>
              <a:gd name="T20" fmla="*/ 0 w 188"/>
              <a:gd name="T21" fmla="*/ 89 h 427"/>
              <a:gd name="T22" fmla="*/ 0 w 188"/>
              <a:gd name="T23" fmla="*/ 89 h 427"/>
              <a:gd name="T24" fmla="*/ 21 w 188"/>
              <a:gd name="T25" fmla="*/ 84 h 427"/>
              <a:gd name="T26" fmla="*/ 21 w 188"/>
              <a:gd name="T27" fmla="*/ 84 h 427"/>
              <a:gd name="T28" fmla="*/ 21 w 188"/>
              <a:gd name="T29" fmla="*/ 84 h 427"/>
              <a:gd name="T30" fmla="*/ 21 w 188"/>
              <a:gd name="T31" fmla="*/ 84 h 427"/>
              <a:gd name="T32" fmla="*/ 132 w 188"/>
              <a:gd name="T33" fmla="*/ 17 h 427"/>
              <a:gd name="T34" fmla="*/ 132 w 188"/>
              <a:gd name="T35" fmla="*/ 18 h 427"/>
              <a:gd name="T36" fmla="*/ 132 w 188"/>
              <a:gd name="T37" fmla="*/ 18 h 427"/>
              <a:gd name="T38" fmla="*/ 132 w 188"/>
              <a:gd name="T39" fmla="*/ 18 h 427"/>
              <a:gd name="T40" fmla="*/ 134 w 188"/>
              <a:gd name="T41" fmla="*/ 19 h 427"/>
              <a:gd name="T42" fmla="*/ 134 w 188"/>
              <a:gd name="T43" fmla="*/ 18 h 427"/>
              <a:gd name="T44" fmla="*/ 132 w 188"/>
              <a:gd name="T45" fmla="*/ 17 h 427"/>
              <a:gd name="T46" fmla="*/ 148 w 188"/>
              <a:gd name="T47" fmla="*/ 0 h 427"/>
              <a:gd name="T48" fmla="*/ 148 w 188"/>
              <a:gd name="T49" fmla="*/ 0 h 427"/>
              <a:gd name="T50" fmla="*/ 148 w 188"/>
              <a:gd name="T51" fmla="*/ 0 h 427"/>
              <a:gd name="T52" fmla="*/ 148 w 188"/>
              <a:gd name="T53" fmla="*/ 0 h 427"/>
              <a:gd name="T54" fmla="*/ 176 w 188"/>
              <a:gd name="T55" fmla="*/ 58 h 427"/>
              <a:gd name="T56" fmla="*/ 184 w 188"/>
              <a:gd name="T57" fmla="*/ 163 h 427"/>
              <a:gd name="T58" fmla="*/ 176 w 188"/>
              <a:gd name="T59" fmla="*/ 58 h 427"/>
              <a:gd name="T60" fmla="*/ 148 w 188"/>
              <a:gd name="T6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8" h="427">
                <a:moveTo>
                  <a:pt x="118" y="395"/>
                </a:moveTo>
                <a:cubicBezTo>
                  <a:pt x="118" y="405"/>
                  <a:pt x="120" y="416"/>
                  <a:pt x="122" y="426"/>
                </a:cubicBezTo>
                <a:cubicBezTo>
                  <a:pt x="129" y="426"/>
                  <a:pt x="137" y="427"/>
                  <a:pt x="144" y="427"/>
                </a:cubicBezTo>
                <a:cubicBezTo>
                  <a:pt x="158" y="427"/>
                  <a:pt x="173" y="426"/>
                  <a:pt x="186" y="423"/>
                </a:cubicBezTo>
                <a:cubicBezTo>
                  <a:pt x="186" y="422"/>
                  <a:pt x="187" y="422"/>
                  <a:pt x="188" y="422"/>
                </a:cubicBezTo>
                <a:cubicBezTo>
                  <a:pt x="187" y="422"/>
                  <a:pt x="187" y="422"/>
                  <a:pt x="186" y="423"/>
                </a:cubicBezTo>
                <a:cubicBezTo>
                  <a:pt x="173" y="426"/>
                  <a:pt x="158" y="427"/>
                  <a:pt x="145" y="427"/>
                </a:cubicBezTo>
                <a:cubicBezTo>
                  <a:pt x="137" y="427"/>
                  <a:pt x="129" y="426"/>
                  <a:pt x="122" y="426"/>
                </a:cubicBezTo>
                <a:cubicBezTo>
                  <a:pt x="120" y="416"/>
                  <a:pt x="118" y="405"/>
                  <a:pt x="118" y="395"/>
                </a:cubicBezTo>
                <a:moveTo>
                  <a:pt x="21" y="84"/>
                </a:moveTo>
                <a:cubicBezTo>
                  <a:pt x="14" y="86"/>
                  <a:pt x="7" y="87"/>
                  <a:pt x="0" y="89"/>
                </a:cubicBezTo>
                <a:cubicBezTo>
                  <a:pt x="0" y="89"/>
                  <a:pt x="0" y="89"/>
                  <a:pt x="0" y="89"/>
                </a:cubicBezTo>
                <a:cubicBezTo>
                  <a:pt x="7" y="87"/>
                  <a:pt x="14" y="86"/>
                  <a:pt x="21" y="84"/>
                </a:cubicBezTo>
                <a:moveTo>
                  <a:pt x="21" y="84"/>
                </a:moveTo>
                <a:cubicBezTo>
                  <a:pt x="21" y="84"/>
                  <a:pt x="21" y="84"/>
                  <a:pt x="21" y="84"/>
                </a:cubicBezTo>
                <a:cubicBezTo>
                  <a:pt x="21" y="84"/>
                  <a:pt x="21" y="84"/>
                  <a:pt x="21" y="84"/>
                </a:cubicBezTo>
                <a:moveTo>
                  <a:pt x="132" y="17"/>
                </a:moveTo>
                <a:cubicBezTo>
                  <a:pt x="132" y="18"/>
                  <a:pt x="132" y="18"/>
                  <a:pt x="132" y="18"/>
                </a:cubicBezTo>
                <a:cubicBezTo>
                  <a:pt x="132" y="18"/>
                  <a:pt x="132" y="18"/>
                  <a:pt x="132" y="18"/>
                </a:cubicBezTo>
                <a:cubicBezTo>
                  <a:pt x="132" y="18"/>
                  <a:pt x="132" y="18"/>
                  <a:pt x="132" y="18"/>
                </a:cubicBezTo>
                <a:cubicBezTo>
                  <a:pt x="134" y="19"/>
                  <a:pt x="134" y="19"/>
                  <a:pt x="134" y="19"/>
                </a:cubicBezTo>
                <a:cubicBezTo>
                  <a:pt x="134" y="18"/>
                  <a:pt x="134" y="18"/>
                  <a:pt x="134" y="18"/>
                </a:cubicBezTo>
                <a:cubicBezTo>
                  <a:pt x="132" y="17"/>
                  <a:pt x="132" y="17"/>
                  <a:pt x="132" y="17"/>
                </a:cubicBezTo>
                <a:moveTo>
                  <a:pt x="148" y="0"/>
                </a:moveTo>
                <a:cubicBezTo>
                  <a:pt x="148" y="0"/>
                  <a:pt x="148" y="0"/>
                  <a:pt x="148" y="0"/>
                </a:cubicBezTo>
                <a:cubicBezTo>
                  <a:pt x="148" y="0"/>
                  <a:pt x="148" y="0"/>
                  <a:pt x="148" y="0"/>
                </a:cubicBezTo>
                <a:cubicBezTo>
                  <a:pt x="148" y="0"/>
                  <a:pt x="148" y="0"/>
                  <a:pt x="148" y="0"/>
                </a:cubicBezTo>
                <a:cubicBezTo>
                  <a:pt x="171" y="29"/>
                  <a:pt x="176" y="58"/>
                  <a:pt x="176" y="58"/>
                </a:cubicBezTo>
                <a:cubicBezTo>
                  <a:pt x="182" y="99"/>
                  <a:pt x="184" y="133"/>
                  <a:pt x="184" y="163"/>
                </a:cubicBezTo>
                <a:cubicBezTo>
                  <a:pt x="184" y="133"/>
                  <a:pt x="182" y="99"/>
                  <a:pt x="176" y="58"/>
                </a:cubicBezTo>
                <a:cubicBezTo>
                  <a:pt x="176" y="58"/>
                  <a:pt x="171" y="29"/>
                  <a:pt x="148"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195"/>
          <p:cNvSpPr>
            <a:spLocks/>
          </p:cNvSpPr>
          <p:nvPr/>
        </p:nvSpPr>
        <p:spPr bwMode="auto">
          <a:xfrm>
            <a:off x="4296653" y="3234729"/>
            <a:ext cx="57150" cy="30163"/>
          </a:xfrm>
          <a:custGeom>
            <a:avLst/>
            <a:gdLst>
              <a:gd name="T0" fmla="*/ 145 w 145"/>
              <a:gd name="T1" fmla="*/ 0 h 75"/>
              <a:gd name="T2" fmla="*/ 0 w 145"/>
              <a:gd name="T3" fmla="*/ 75 h 75"/>
              <a:gd name="T4" fmla="*/ 0 w 145"/>
              <a:gd name="T5" fmla="*/ 75 h 75"/>
              <a:gd name="T6" fmla="*/ 145 w 145"/>
              <a:gd name="T7" fmla="*/ 1 h 75"/>
              <a:gd name="T8" fmla="*/ 145 w 145"/>
              <a:gd name="T9" fmla="*/ 0 h 75"/>
            </a:gdLst>
            <a:ahLst/>
            <a:cxnLst>
              <a:cxn ang="0">
                <a:pos x="T0" y="T1"/>
              </a:cxn>
              <a:cxn ang="0">
                <a:pos x="T2" y="T3"/>
              </a:cxn>
              <a:cxn ang="0">
                <a:pos x="T4" y="T5"/>
              </a:cxn>
              <a:cxn ang="0">
                <a:pos x="T6" y="T7"/>
              </a:cxn>
              <a:cxn ang="0">
                <a:pos x="T8" y="T9"/>
              </a:cxn>
            </a:cxnLst>
            <a:rect l="0" t="0" r="r" b="b"/>
            <a:pathLst>
              <a:path w="145" h="75">
                <a:moveTo>
                  <a:pt x="145" y="0"/>
                </a:moveTo>
                <a:cubicBezTo>
                  <a:pt x="115" y="41"/>
                  <a:pt x="52" y="63"/>
                  <a:pt x="0" y="75"/>
                </a:cubicBezTo>
                <a:cubicBezTo>
                  <a:pt x="0" y="75"/>
                  <a:pt x="0" y="75"/>
                  <a:pt x="0" y="75"/>
                </a:cubicBezTo>
                <a:cubicBezTo>
                  <a:pt x="52" y="63"/>
                  <a:pt x="115" y="41"/>
                  <a:pt x="145" y="1"/>
                </a:cubicBezTo>
                <a:cubicBezTo>
                  <a:pt x="145" y="1"/>
                  <a:pt x="145" y="1"/>
                  <a:pt x="14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196"/>
          <p:cNvSpPr>
            <a:spLocks/>
          </p:cNvSpPr>
          <p:nvPr/>
        </p:nvSpPr>
        <p:spPr bwMode="auto">
          <a:xfrm>
            <a:off x="4296653" y="3236317"/>
            <a:ext cx="68263" cy="160338"/>
          </a:xfrm>
          <a:custGeom>
            <a:avLst/>
            <a:gdLst>
              <a:gd name="T0" fmla="*/ 145 w 174"/>
              <a:gd name="T1" fmla="*/ 0 h 405"/>
              <a:gd name="T2" fmla="*/ 0 w 174"/>
              <a:gd name="T3" fmla="*/ 74 h 405"/>
              <a:gd name="T4" fmla="*/ 0 w 174"/>
              <a:gd name="T5" fmla="*/ 405 h 405"/>
              <a:gd name="T6" fmla="*/ 0 w 174"/>
              <a:gd name="T7" fmla="*/ 405 h 405"/>
              <a:gd name="T8" fmla="*/ 1 w 174"/>
              <a:gd name="T9" fmla="*/ 405 h 405"/>
              <a:gd name="T10" fmla="*/ 1 w 174"/>
              <a:gd name="T11" fmla="*/ 405 h 405"/>
              <a:gd name="T12" fmla="*/ 21 w 174"/>
              <a:gd name="T13" fmla="*/ 401 h 405"/>
              <a:gd name="T14" fmla="*/ 142 w 174"/>
              <a:gd name="T15" fmla="*/ 252 h 405"/>
              <a:gd name="T16" fmla="*/ 142 w 174"/>
              <a:gd name="T17" fmla="*/ 251 h 405"/>
              <a:gd name="T18" fmla="*/ 153 w 174"/>
              <a:gd name="T19" fmla="*/ 23 h 405"/>
              <a:gd name="T20" fmla="*/ 145 w 174"/>
              <a:gd name="T2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405">
                <a:moveTo>
                  <a:pt x="145" y="0"/>
                </a:moveTo>
                <a:cubicBezTo>
                  <a:pt x="115" y="40"/>
                  <a:pt x="52" y="62"/>
                  <a:pt x="0" y="74"/>
                </a:cubicBezTo>
                <a:cubicBezTo>
                  <a:pt x="0" y="405"/>
                  <a:pt x="0" y="405"/>
                  <a:pt x="0" y="405"/>
                </a:cubicBezTo>
                <a:cubicBezTo>
                  <a:pt x="0" y="405"/>
                  <a:pt x="0" y="405"/>
                  <a:pt x="0" y="405"/>
                </a:cubicBezTo>
                <a:cubicBezTo>
                  <a:pt x="1" y="405"/>
                  <a:pt x="1" y="405"/>
                  <a:pt x="1" y="405"/>
                </a:cubicBezTo>
                <a:cubicBezTo>
                  <a:pt x="1" y="405"/>
                  <a:pt x="1" y="405"/>
                  <a:pt x="1" y="405"/>
                </a:cubicBezTo>
                <a:cubicBezTo>
                  <a:pt x="3" y="405"/>
                  <a:pt x="10" y="404"/>
                  <a:pt x="21" y="401"/>
                </a:cubicBezTo>
                <a:cubicBezTo>
                  <a:pt x="50" y="392"/>
                  <a:pt x="104" y="361"/>
                  <a:pt x="142" y="252"/>
                </a:cubicBezTo>
                <a:cubicBezTo>
                  <a:pt x="142" y="251"/>
                  <a:pt x="142" y="251"/>
                  <a:pt x="142" y="251"/>
                </a:cubicBezTo>
                <a:cubicBezTo>
                  <a:pt x="143" y="251"/>
                  <a:pt x="174" y="178"/>
                  <a:pt x="153" y="23"/>
                </a:cubicBezTo>
                <a:cubicBezTo>
                  <a:pt x="153" y="22"/>
                  <a:pt x="151" y="12"/>
                  <a:pt x="14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97"/>
          <p:cNvSpPr>
            <a:spLocks/>
          </p:cNvSpPr>
          <p:nvPr/>
        </p:nvSpPr>
        <p:spPr bwMode="auto">
          <a:xfrm>
            <a:off x="4296653" y="3234729"/>
            <a:ext cx="57150" cy="30163"/>
          </a:xfrm>
          <a:custGeom>
            <a:avLst/>
            <a:gdLst>
              <a:gd name="T0" fmla="*/ 145 w 145"/>
              <a:gd name="T1" fmla="*/ 0 h 75"/>
              <a:gd name="T2" fmla="*/ 0 w 145"/>
              <a:gd name="T3" fmla="*/ 75 h 75"/>
              <a:gd name="T4" fmla="*/ 0 w 145"/>
              <a:gd name="T5" fmla="*/ 75 h 75"/>
              <a:gd name="T6" fmla="*/ 145 w 145"/>
              <a:gd name="T7" fmla="*/ 0 h 75"/>
              <a:gd name="T8" fmla="*/ 145 w 145"/>
              <a:gd name="T9" fmla="*/ 0 h 75"/>
            </a:gdLst>
            <a:ahLst/>
            <a:cxnLst>
              <a:cxn ang="0">
                <a:pos x="T0" y="T1"/>
              </a:cxn>
              <a:cxn ang="0">
                <a:pos x="T2" y="T3"/>
              </a:cxn>
              <a:cxn ang="0">
                <a:pos x="T4" y="T5"/>
              </a:cxn>
              <a:cxn ang="0">
                <a:pos x="T6" y="T7"/>
              </a:cxn>
              <a:cxn ang="0">
                <a:pos x="T8" y="T9"/>
              </a:cxn>
            </a:cxnLst>
            <a:rect l="0" t="0" r="r" b="b"/>
            <a:pathLst>
              <a:path w="145" h="75">
                <a:moveTo>
                  <a:pt x="145" y="0"/>
                </a:moveTo>
                <a:cubicBezTo>
                  <a:pt x="115" y="41"/>
                  <a:pt x="52" y="63"/>
                  <a:pt x="0" y="75"/>
                </a:cubicBezTo>
                <a:cubicBezTo>
                  <a:pt x="0" y="75"/>
                  <a:pt x="0" y="75"/>
                  <a:pt x="0" y="75"/>
                </a:cubicBezTo>
                <a:cubicBezTo>
                  <a:pt x="52" y="63"/>
                  <a:pt x="115" y="41"/>
                  <a:pt x="145" y="0"/>
                </a:cubicBezTo>
                <a:cubicBezTo>
                  <a:pt x="145" y="0"/>
                  <a:pt x="145" y="0"/>
                  <a:pt x="145"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198"/>
          <p:cNvSpPr>
            <a:spLocks/>
          </p:cNvSpPr>
          <p:nvPr/>
        </p:nvSpPr>
        <p:spPr bwMode="auto">
          <a:xfrm>
            <a:off x="4296653" y="3395067"/>
            <a:ext cx="7938" cy="1588"/>
          </a:xfrm>
          <a:custGeom>
            <a:avLst/>
            <a:gdLst>
              <a:gd name="T0" fmla="*/ 21 w 21"/>
              <a:gd name="T1" fmla="*/ 0 h 4"/>
              <a:gd name="T2" fmla="*/ 1 w 21"/>
              <a:gd name="T3" fmla="*/ 4 h 4"/>
              <a:gd name="T4" fmla="*/ 1 w 21"/>
              <a:gd name="T5" fmla="*/ 4 h 4"/>
              <a:gd name="T6" fmla="*/ 0 w 21"/>
              <a:gd name="T7" fmla="*/ 4 h 4"/>
              <a:gd name="T8" fmla="*/ 0 w 21"/>
              <a:gd name="T9" fmla="*/ 4 h 4"/>
              <a:gd name="T10" fmla="*/ 0 w 21"/>
              <a:gd name="T11" fmla="*/ 4 h 4"/>
              <a:gd name="T12" fmla="*/ 0 w 21"/>
              <a:gd name="T13" fmla="*/ 4 h 4"/>
              <a:gd name="T14" fmla="*/ 1 w 21"/>
              <a:gd name="T15" fmla="*/ 4 h 4"/>
              <a:gd name="T16" fmla="*/ 1 w 21"/>
              <a:gd name="T17" fmla="*/ 4 h 4"/>
              <a:gd name="T18" fmla="*/ 21 w 2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4">
                <a:moveTo>
                  <a:pt x="21" y="0"/>
                </a:moveTo>
                <a:cubicBezTo>
                  <a:pt x="10" y="3"/>
                  <a:pt x="3" y="4"/>
                  <a:pt x="1" y="4"/>
                </a:cubicBezTo>
                <a:cubicBezTo>
                  <a:pt x="1" y="4"/>
                  <a:pt x="1" y="4"/>
                  <a:pt x="1" y="4"/>
                </a:cubicBezTo>
                <a:cubicBezTo>
                  <a:pt x="0" y="4"/>
                  <a:pt x="0" y="4"/>
                  <a:pt x="0" y="4"/>
                </a:cubicBezTo>
                <a:cubicBezTo>
                  <a:pt x="0" y="4"/>
                  <a:pt x="0" y="4"/>
                  <a:pt x="0" y="4"/>
                </a:cubicBezTo>
                <a:cubicBezTo>
                  <a:pt x="0" y="4"/>
                  <a:pt x="0" y="4"/>
                  <a:pt x="0" y="4"/>
                </a:cubicBezTo>
                <a:cubicBezTo>
                  <a:pt x="0" y="4"/>
                  <a:pt x="0" y="4"/>
                  <a:pt x="0" y="4"/>
                </a:cubicBezTo>
                <a:cubicBezTo>
                  <a:pt x="1" y="4"/>
                  <a:pt x="1" y="4"/>
                  <a:pt x="1" y="4"/>
                </a:cubicBezTo>
                <a:cubicBezTo>
                  <a:pt x="1" y="4"/>
                  <a:pt x="1" y="4"/>
                  <a:pt x="1" y="4"/>
                </a:cubicBezTo>
                <a:cubicBezTo>
                  <a:pt x="3" y="4"/>
                  <a:pt x="10" y="4"/>
                  <a:pt x="21" y="0"/>
                </a:cubicBezTo>
              </a:path>
            </a:pathLst>
          </a:custGeom>
          <a:solidFill>
            <a:srgbClr val="A3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26" name="Group 4"/>
          <p:cNvGrpSpPr>
            <a:grpSpLocks noChangeAspect="1"/>
          </p:cNvGrpSpPr>
          <p:nvPr/>
        </p:nvGrpSpPr>
        <p:grpSpPr bwMode="auto">
          <a:xfrm>
            <a:off x="7112350" y="2121306"/>
            <a:ext cx="1154270" cy="1077320"/>
            <a:chOff x="2465" y="1862"/>
            <a:chExt cx="1020" cy="952"/>
          </a:xfrm>
        </p:grpSpPr>
        <p:sp>
          <p:nvSpPr>
            <p:cNvPr id="327" name="Freeform 5"/>
            <p:cNvSpPr>
              <a:spLocks/>
            </p:cNvSpPr>
            <p:nvPr/>
          </p:nvSpPr>
          <p:spPr bwMode="auto">
            <a:xfrm>
              <a:off x="2927" y="2059"/>
              <a:ext cx="441" cy="468"/>
            </a:xfrm>
            <a:custGeom>
              <a:avLst/>
              <a:gdLst>
                <a:gd name="T0" fmla="*/ 0 w 83"/>
                <a:gd name="T1" fmla="*/ 0 h 88"/>
                <a:gd name="T2" fmla="*/ 0 w 83"/>
                <a:gd name="T3" fmla="*/ 25 h 88"/>
                <a:gd name="T4" fmla="*/ 20 w 83"/>
                <a:gd name="T5" fmla="*/ 45 h 88"/>
                <a:gd name="T6" fmla="*/ 0 w 83"/>
                <a:gd name="T7" fmla="*/ 65 h 88"/>
                <a:gd name="T8" fmla="*/ 0 w 83"/>
                <a:gd name="T9" fmla="*/ 88 h 88"/>
                <a:gd name="T10" fmla="*/ 83 w 83"/>
                <a:gd name="T11" fmla="*/ 88 h 88"/>
                <a:gd name="T12" fmla="*/ 83 w 83"/>
                <a:gd name="T13" fmla="*/ 0 h 88"/>
                <a:gd name="T14" fmla="*/ 0 w 83"/>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8">
                  <a:moveTo>
                    <a:pt x="0" y="0"/>
                  </a:moveTo>
                  <a:cubicBezTo>
                    <a:pt x="0" y="25"/>
                    <a:pt x="0" y="25"/>
                    <a:pt x="0" y="25"/>
                  </a:cubicBezTo>
                  <a:cubicBezTo>
                    <a:pt x="11" y="25"/>
                    <a:pt x="20" y="34"/>
                    <a:pt x="20" y="45"/>
                  </a:cubicBezTo>
                  <a:cubicBezTo>
                    <a:pt x="20" y="56"/>
                    <a:pt x="11" y="65"/>
                    <a:pt x="0" y="65"/>
                  </a:cubicBezTo>
                  <a:cubicBezTo>
                    <a:pt x="0" y="88"/>
                    <a:pt x="0" y="88"/>
                    <a:pt x="0" y="88"/>
                  </a:cubicBezTo>
                  <a:cubicBezTo>
                    <a:pt x="83" y="88"/>
                    <a:pt x="83" y="88"/>
                    <a:pt x="83" y="88"/>
                  </a:cubicBezTo>
                  <a:cubicBezTo>
                    <a:pt x="83" y="0"/>
                    <a:pt x="83" y="0"/>
                    <a:pt x="83" y="0"/>
                  </a:cubicBez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6"/>
            <p:cNvSpPr>
              <a:spLocks/>
            </p:cNvSpPr>
            <p:nvPr/>
          </p:nvSpPr>
          <p:spPr bwMode="auto">
            <a:xfrm>
              <a:off x="2486" y="2059"/>
              <a:ext cx="547" cy="478"/>
            </a:xfrm>
            <a:custGeom>
              <a:avLst/>
              <a:gdLst>
                <a:gd name="T0" fmla="*/ 83 w 103"/>
                <a:gd name="T1" fmla="*/ 25 h 90"/>
                <a:gd name="T2" fmla="*/ 83 w 103"/>
                <a:gd name="T3" fmla="*/ 0 h 90"/>
                <a:gd name="T4" fmla="*/ 0 w 103"/>
                <a:gd name="T5" fmla="*/ 0 h 90"/>
                <a:gd name="T6" fmla="*/ 0 w 103"/>
                <a:gd name="T7" fmla="*/ 90 h 90"/>
                <a:gd name="T8" fmla="*/ 83 w 103"/>
                <a:gd name="T9" fmla="*/ 90 h 90"/>
                <a:gd name="T10" fmla="*/ 83 w 103"/>
                <a:gd name="T11" fmla="*/ 65 h 90"/>
                <a:gd name="T12" fmla="*/ 103 w 103"/>
                <a:gd name="T13" fmla="*/ 45 h 90"/>
                <a:gd name="T14" fmla="*/ 83 w 103"/>
                <a:gd name="T15" fmla="*/ 25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0">
                  <a:moveTo>
                    <a:pt x="83" y="25"/>
                  </a:moveTo>
                  <a:cubicBezTo>
                    <a:pt x="83" y="0"/>
                    <a:pt x="83" y="0"/>
                    <a:pt x="83" y="0"/>
                  </a:cubicBezTo>
                  <a:cubicBezTo>
                    <a:pt x="0" y="0"/>
                    <a:pt x="0" y="0"/>
                    <a:pt x="0" y="0"/>
                  </a:cubicBezTo>
                  <a:cubicBezTo>
                    <a:pt x="0" y="90"/>
                    <a:pt x="0" y="90"/>
                    <a:pt x="0" y="90"/>
                  </a:cubicBezTo>
                  <a:cubicBezTo>
                    <a:pt x="83" y="90"/>
                    <a:pt x="83" y="90"/>
                    <a:pt x="83" y="90"/>
                  </a:cubicBezTo>
                  <a:cubicBezTo>
                    <a:pt x="83" y="65"/>
                    <a:pt x="83" y="65"/>
                    <a:pt x="83" y="65"/>
                  </a:cubicBezTo>
                  <a:cubicBezTo>
                    <a:pt x="94" y="65"/>
                    <a:pt x="103" y="56"/>
                    <a:pt x="103" y="45"/>
                  </a:cubicBezTo>
                  <a:cubicBezTo>
                    <a:pt x="103" y="34"/>
                    <a:pt x="94" y="25"/>
                    <a:pt x="83"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7"/>
            <p:cNvSpPr>
              <a:spLocks noEditPoints="1"/>
            </p:cNvSpPr>
            <p:nvPr/>
          </p:nvSpPr>
          <p:spPr bwMode="auto">
            <a:xfrm>
              <a:off x="2560" y="2133"/>
              <a:ext cx="739" cy="330"/>
            </a:xfrm>
            <a:custGeom>
              <a:avLst/>
              <a:gdLst>
                <a:gd name="T0" fmla="*/ 139 w 139"/>
                <a:gd name="T1" fmla="*/ 51 h 62"/>
                <a:gd name="T2" fmla="*/ 139 w 139"/>
                <a:gd name="T3" fmla="*/ 62 h 62"/>
                <a:gd name="T4" fmla="*/ 128 w 139"/>
                <a:gd name="T5" fmla="*/ 62 h 62"/>
                <a:gd name="T6" fmla="*/ 128 w 139"/>
                <a:gd name="T7" fmla="*/ 51 h 62"/>
                <a:gd name="T8" fmla="*/ 139 w 139"/>
                <a:gd name="T9" fmla="*/ 51 h 62"/>
                <a:gd name="T10" fmla="*/ 139 w 139"/>
                <a:gd name="T11" fmla="*/ 11 h 62"/>
                <a:gd name="T12" fmla="*/ 139 w 139"/>
                <a:gd name="T13" fmla="*/ 0 h 62"/>
                <a:gd name="T14" fmla="*/ 128 w 139"/>
                <a:gd name="T15" fmla="*/ 0 h 62"/>
                <a:gd name="T16" fmla="*/ 128 w 139"/>
                <a:gd name="T17" fmla="*/ 11 h 62"/>
                <a:gd name="T18" fmla="*/ 139 w 139"/>
                <a:gd name="T19" fmla="*/ 11 h 62"/>
                <a:gd name="T20" fmla="*/ 0 w 139"/>
                <a:gd name="T21" fmla="*/ 51 h 62"/>
                <a:gd name="T22" fmla="*/ 0 w 139"/>
                <a:gd name="T23" fmla="*/ 62 h 62"/>
                <a:gd name="T24" fmla="*/ 11 w 139"/>
                <a:gd name="T25" fmla="*/ 62 h 62"/>
                <a:gd name="T26" fmla="*/ 11 w 139"/>
                <a:gd name="T27" fmla="*/ 51 h 62"/>
                <a:gd name="T28" fmla="*/ 0 w 139"/>
                <a:gd name="T29" fmla="*/ 51 h 62"/>
                <a:gd name="T30" fmla="*/ 11 w 139"/>
                <a:gd name="T31" fmla="*/ 11 h 62"/>
                <a:gd name="T32" fmla="*/ 11 w 139"/>
                <a:gd name="T33" fmla="*/ 0 h 62"/>
                <a:gd name="T34" fmla="*/ 0 w 139"/>
                <a:gd name="T35" fmla="*/ 0 h 62"/>
                <a:gd name="T36" fmla="*/ 0 w 139"/>
                <a:gd name="T37" fmla="*/ 11 h 62"/>
                <a:gd name="T38" fmla="*/ 11 w 139"/>
                <a:gd name="T39" fmla="*/ 11 h 62"/>
                <a:gd name="T40" fmla="*/ 98 w 139"/>
                <a:gd name="T41" fmla="*/ 31 h 62"/>
                <a:gd name="T42" fmla="*/ 69 w 139"/>
                <a:gd name="T43" fmla="*/ 2 h 62"/>
                <a:gd name="T44" fmla="*/ 41 w 139"/>
                <a:gd name="T45" fmla="*/ 31 h 62"/>
                <a:gd name="T46" fmla="*/ 69 w 139"/>
                <a:gd name="T47" fmla="*/ 59 h 62"/>
                <a:gd name="T48" fmla="*/ 98 w 139"/>
                <a:gd name="T49" fmla="*/ 31 h 62"/>
                <a:gd name="T50" fmla="*/ 89 w 139"/>
                <a:gd name="T51" fmla="*/ 31 h 62"/>
                <a:gd name="T52" fmla="*/ 69 w 139"/>
                <a:gd name="T53" fmla="*/ 51 h 62"/>
                <a:gd name="T54" fmla="*/ 49 w 139"/>
                <a:gd name="T55" fmla="*/ 31 h 62"/>
                <a:gd name="T56" fmla="*/ 69 w 139"/>
                <a:gd name="T57" fmla="*/ 11 h 62"/>
                <a:gd name="T58" fmla="*/ 89 w 139"/>
                <a:gd name="T5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 h="62">
                  <a:moveTo>
                    <a:pt x="139" y="51"/>
                  </a:moveTo>
                  <a:cubicBezTo>
                    <a:pt x="139" y="62"/>
                    <a:pt x="139" y="62"/>
                    <a:pt x="139" y="62"/>
                  </a:cubicBezTo>
                  <a:cubicBezTo>
                    <a:pt x="128" y="62"/>
                    <a:pt x="128" y="62"/>
                    <a:pt x="128" y="62"/>
                  </a:cubicBezTo>
                  <a:cubicBezTo>
                    <a:pt x="128" y="51"/>
                    <a:pt x="128" y="51"/>
                    <a:pt x="128" y="51"/>
                  </a:cubicBezTo>
                  <a:lnTo>
                    <a:pt x="139" y="51"/>
                  </a:lnTo>
                  <a:close/>
                  <a:moveTo>
                    <a:pt x="139" y="11"/>
                  </a:moveTo>
                  <a:cubicBezTo>
                    <a:pt x="139" y="0"/>
                    <a:pt x="139" y="0"/>
                    <a:pt x="139" y="0"/>
                  </a:cubicBezTo>
                  <a:cubicBezTo>
                    <a:pt x="128" y="0"/>
                    <a:pt x="128" y="0"/>
                    <a:pt x="128" y="0"/>
                  </a:cubicBezTo>
                  <a:cubicBezTo>
                    <a:pt x="128" y="11"/>
                    <a:pt x="128" y="11"/>
                    <a:pt x="128" y="11"/>
                  </a:cubicBezTo>
                  <a:lnTo>
                    <a:pt x="139" y="11"/>
                  </a:lnTo>
                  <a:close/>
                  <a:moveTo>
                    <a:pt x="0" y="51"/>
                  </a:moveTo>
                  <a:cubicBezTo>
                    <a:pt x="0" y="62"/>
                    <a:pt x="0" y="62"/>
                    <a:pt x="0" y="62"/>
                  </a:cubicBezTo>
                  <a:cubicBezTo>
                    <a:pt x="11" y="62"/>
                    <a:pt x="11" y="62"/>
                    <a:pt x="11" y="62"/>
                  </a:cubicBezTo>
                  <a:cubicBezTo>
                    <a:pt x="11" y="51"/>
                    <a:pt x="11" y="51"/>
                    <a:pt x="11" y="51"/>
                  </a:cubicBezTo>
                  <a:lnTo>
                    <a:pt x="0" y="51"/>
                  </a:lnTo>
                  <a:close/>
                  <a:moveTo>
                    <a:pt x="11" y="11"/>
                  </a:moveTo>
                  <a:cubicBezTo>
                    <a:pt x="11" y="0"/>
                    <a:pt x="11" y="0"/>
                    <a:pt x="11" y="0"/>
                  </a:cubicBezTo>
                  <a:cubicBezTo>
                    <a:pt x="0" y="0"/>
                    <a:pt x="0" y="0"/>
                    <a:pt x="0" y="0"/>
                  </a:cubicBezTo>
                  <a:cubicBezTo>
                    <a:pt x="0" y="11"/>
                    <a:pt x="0" y="11"/>
                    <a:pt x="0" y="11"/>
                  </a:cubicBezTo>
                  <a:lnTo>
                    <a:pt x="11" y="11"/>
                  </a:lnTo>
                  <a:close/>
                  <a:moveTo>
                    <a:pt x="98" y="31"/>
                  </a:moveTo>
                  <a:cubicBezTo>
                    <a:pt x="98" y="15"/>
                    <a:pt x="85" y="2"/>
                    <a:pt x="69" y="2"/>
                  </a:cubicBezTo>
                  <a:cubicBezTo>
                    <a:pt x="54" y="2"/>
                    <a:pt x="41" y="15"/>
                    <a:pt x="41" y="31"/>
                  </a:cubicBezTo>
                  <a:cubicBezTo>
                    <a:pt x="41" y="47"/>
                    <a:pt x="54" y="59"/>
                    <a:pt x="69" y="59"/>
                  </a:cubicBezTo>
                  <a:cubicBezTo>
                    <a:pt x="85" y="59"/>
                    <a:pt x="98" y="47"/>
                    <a:pt x="98" y="31"/>
                  </a:cubicBezTo>
                  <a:close/>
                  <a:moveTo>
                    <a:pt x="89" y="31"/>
                  </a:moveTo>
                  <a:cubicBezTo>
                    <a:pt x="89" y="42"/>
                    <a:pt x="80" y="51"/>
                    <a:pt x="69" y="51"/>
                  </a:cubicBezTo>
                  <a:cubicBezTo>
                    <a:pt x="58" y="51"/>
                    <a:pt x="49" y="42"/>
                    <a:pt x="49" y="31"/>
                  </a:cubicBezTo>
                  <a:cubicBezTo>
                    <a:pt x="49" y="20"/>
                    <a:pt x="58" y="11"/>
                    <a:pt x="69" y="11"/>
                  </a:cubicBezTo>
                  <a:cubicBezTo>
                    <a:pt x="80" y="11"/>
                    <a:pt x="89" y="20"/>
                    <a:pt x="89" y="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8"/>
            <p:cNvSpPr>
              <a:spLocks/>
            </p:cNvSpPr>
            <p:nvPr/>
          </p:nvSpPr>
          <p:spPr bwMode="auto">
            <a:xfrm>
              <a:off x="2497" y="2154"/>
              <a:ext cx="988" cy="495"/>
            </a:xfrm>
            <a:custGeom>
              <a:avLst/>
              <a:gdLst>
                <a:gd name="T0" fmla="*/ 988 w 988"/>
                <a:gd name="T1" fmla="*/ 495 h 495"/>
                <a:gd name="T2" fmla="*/ 0 w 988"/>
                <a:gd name="T3" fmla="*/ 495 h 495"/>
                <a:gd name="T4" fmla="*/ 0 w 988"/>
                <a:gd name="T5" fmla="*/ 447 h 495"/>
                <a:gd name="T6" fmla="*/ 940 w 988"/>
                <a:gd name="T7" fmla="*/ 447 h 495"/>
                <a:gd name="T8" fmla="*/ 940 w 988"/>
                <a:gd name="T9" fmla="*/ 0 h 495"/>
                <a:gd name="T10" fmla="*/ 988 w 988"/>
                <a:gd name="T11" fmla="*/ 0 h 495"/>
                <a:gd name="T12" fmla="*/ 988 w 988"/>
                <a:gd name="T13" fmla="*/ 495 h 495"/>
              </a:gdLst>
              <a:ahLst/>
              <a:cxnLst>
                <a:cxn ang="0">
                  <a:pos x="T0" y="T1"/>
                </a:cxn>
                <a:cxn ang="0">
                  <a:pos x="T2" y="T3"/>
                </a:cxn>
                <a:cxn ang="0">
                  <a:pos x="T4" y="T5"/>
                </a:cxn>
                <a:cxn ang="0">
                  <a:pos x="T6" y="T7"/>
                </a:cxn>
                <a:cxn ang="0">
                  <a:pos x="T8" y="T9"/>
                </a:cxn>
                <a:cxn ang="0">
                  <a:pos x="T10" y="T11"/>
                </a:cxn>
                <a:cxn ang="0">
                  <a:pos x="T12" y="T13"/>
                </a:cxn>
              </a:cxnLst>
              <a:rect l="0" t="0" r="r" b="b"/>
              <a:pathLst>
                <a:path w="988" h="495">
                  <a:moveTo>
                    <a:pt x="988" y="495"/>
                  </a:moveTo>
                  <a:lnTo>
                    <a:pt x="0" y="495"/>
                  </a:lnTo>
                  <a:lnTo>
                    <a:pt x="0" y="447"/>
                  </a:lnTo>
                  <a:lnTo>
                    <a:pt x="940" y="447"/>
                  </a:lnTo>
                  <a:lnTo>
                    <a:pt x="940" y="0"/>
                  </a:lnTo>
                  <a:lnTo>
                    <a:pt x="988" y="0"/>
                  </a:lnTo>
                  <a:lnTo>
                    <a:pt x="988" y="4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9"/>
            <p:cNvSpPr>
              <a:spLocks noEditPoints="1"/>
            </p:cNvSpPr>
            <p:nvPr/>
          </p:nvSpPr>
          <p:spPr bwMode="auto">
            <a:xfrm>
              <a:off x="2465" y="2043"/>
              <a:ext cx="930" cy="521"/>
            </a:xfrm>
            <a:custGeom>
              <a:avLst/>
              <a:gdLst>
                <a:gd name="T0" fmla="*/ 930 w 930"/>
                <a:gd name="T1" fmla="*/ 521 h 521"/>
                <a:gd name="T2" fmla="*/ 0 w 930"/>
                <a:gd name="T3" fmla="*/ 521 h 521"/>
                <a:gd name="T4" fmla="*/ 0 w 930"/>
                <a:gd name="T5" fmla="*/ 0 h 521"/>
                <a:gd name="T6" fmla="*/ 930 w 930"/>
                <a:gd name="T7" fmla="*/ 0 h 521"/>
                <a:gd name="T8" fmla="*/ 930 w 930"/>
                <a:gd name="T9" fmla="*/ 521 h 521"/>
                <a:gd name="T10" fmla="*/ 47 w 930"/>
                <a:gd name="T11" fmla="*/ 478 h 521"/>
                <a:gd name="T12" fmla="*/ 882 w 930"/>
                <a:gd name="T13" fmla="*/ 478 h 521"/>
                <a:gd name="T14" fmla="*/ 882 w 930"/>
                <a:gd name="T15" fmla="*/ 48 h 521"/>
                <a:gd name="T16" fmla="*/ 47 w 930"/>
                <a:gd name="T17" fmla="*/ 48 h 521"/>
                <a:gd name="T18" fmla="*/ 47 w 930"/>
                <a:gd name="T19" fmla="*/ 47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521">
                  <a:moveTo>
                    <a:pt x="930" y="521"/>
                  </a:moveTo>
                  <a:lnTo>
                    <a:pt x="0" y="521"/>
                  </a:lnTo>
                  <a:lnTo>
                    <a:pt x="0" y="0"/>
                  </a:lnTo>
                  <a:lnTo>
                    <a:pt x="930" y="0"/>
                  </a:lnTo>
                  <a:lnTo>
                    <a:pt x="930" y="521"/>
                  </a:lnTo>
                  <a:close/>
                  <a:moveTo>
                    <a:pt x="47" y="478"/>
                  </a:moveTo>
                  <a:lnTo>
                    <a:pt x="882" y="478"/>
                  </a:lnTo>
                  <a:lnTo>
                    <a:pt x="882" y="48"/>
                  </a:lnTo>
                  <a:lnTo>
                    <a:pt x="47" y="48"/>
                  </a:lnTo>
                  <a:lnTo>
                    <a:pt x="47" y="4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10"/>
            <p:cNvSpPr>
              <a:spLocks noEditPoints="1"/>
            </p:cNvSpPr>
            <p:nvPr/>
          </p:nvSpPr>
          <p:spPr bwMode="auto">
            <a:xfrm flipV="1">
              <a:off x="2470" y="1862"/>
              <a:ext cx="946" cy="952"/>
            </a:xfrm>
            <a:custGeom>
              <a:avLst/>
              <a:gdLst>
                <a:gd name="T0" fmla="*/ 903 w 946"/>
                <a:gd name="T1" fmla="*/ 149 h 952"/>
                <a:gd name="T2" fmla="*/ 903 w 946"/>
                <a:gd name="T3" fmla="*/ 80 h 952"/>
                <a:gd name="T4" fmla="*/ 781 w 946"/>
                <a:gd name="T5" fmla="*/ 197 h 952"/>
                <a:gd name="T6" fmla="*/ 717 w 946"/>
                <a:gd name="T7" fmla="*/ 197 h 952"/>
                <a:gd name="T8" fmla="*/ 872 w 946"/>
                <a:gd name="T9" fmla="*/ 48 h 952"/>
                <a:gd name="T10" fmla="*/ 808 w 946"/>
                <a:gd name="T11" fmla="*/ 48 h 952"/>
                <a:gd name="T12" fmla="*/ 808 w 946"/>
                <a:gd name="T13" fmla="*/ 0 h 952"/>
                <a:gd name="T14" fmla="*/ 946 w 946"/>
                <a:gd name="T15" fmla="*/ 5 h 952"/>
                <a:gd name="T16" fmla="*/ 946 w 946"/>
                <a:gd name="T17" fmla="*/ 149 h 952"/>
                <a:gd name="T18" fmla="*/ 903 w 946"/>
                <a:gd name="T19" fmla="*/ 149 h 952"/>
                <a:gd name="T20" fmla="*/ 144 w 946"/>
                <a:gd name="T21" fmla="*/ 745 h 952"/>
                <a:gd name="T22" fmla="*/ 0 w 946"/>
                <a:gd name="T23" fmla="*/ 888 h 952"/>
                <a:gd name="T24" fmla="*/ 0 w 946"/>
                <a:gd name="T25" fmla="*/ 952 h 952"/>
                <a:gd name="T26" fmla="*/ 213 w 946"/>
                <a:gd name="T27" fmla="*/ 745 h 952"/>
                <a:gd name="T28" fmla="*/ 144 w 946"/>
                <a:gd name="T29" fmla="*/ 745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6" h="952">
                  <a:moveTo>
                    <a:pt x="903" y="149"/>
                  </a:moveTo>
                  <a:lnTo>
                    <a:pt x="903" y="80"/>
                  </a:lnTo>
                  <a:lnTo>
                    <a:pt x="781" y="197"/>
                  </a:lnTo>
                  <a:lnTo>
                    <a:pt x="717" y="197"/>
                  </a:lnTo>
                  <a:lnTo>
                    <a:pt x="872" y="48"/>
                  </a:lnTo>
                  <a:lnTo>
                    <a:pt x="808" y="48"/>
                  </a:lnTo>
                  <a:lnTo>
                    <a:pt x="808" y="0"/>
                  </a:lnTo>
                  <a:lnTo>
                    <a:pt x="946" y="5"/>
                  </a:lnTo>
                  <a:lnTo>
                    <a:pt x="946" y="149"/>
                  </a:lnTo>
                  <a:lnTo>
                    <a:pt x="903" y="149"/>
                  </a:lnTo>
                  <a:close/>
                  <a:moveTo>
                    <a:pt x="144" y="745"/>
                  </a:moveTo>
                  <a:lnTo>
                    <a:pt x="0" y="888"/>
                  </a:lnTo>
                  <a:lnTo>
                    <a:pt x="0" y="952"/>
                  </a:lnTo>
                  <a:lnTo>
                    <a:pt x="213" y="745"/>
                  </a:lnTo>
                  <a:lnTo>
                    <a:pt x="144" y="7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3" name="Rectangle 332"/>
          <p:cNvSpPr/>
          <p:nvPr/>
        </p:nvSpPr>
        <p:spPr>
          <a:xfrm>
            <a:off x="408127" y="3948977"/>
            <a:ext cx="8119532" cy="307777"/>
          </a:xfrm>
          <a:prstGeom prst="rect">
            <a:avLst/>
          </a:prstGeom>
        </p:spPr>
        <p:txBody>
          <a:bodyPr wrap="square">
            <a:spAutoFit/>
          </a:bodyPr>
          <a:lstStyle/>
          <a:p>
            <a:pPr defTabSz="914316"/>
            <a:r>
              <a:rPr lang="en-US" sz="1400" dirty="0">
                <a:solidFill>
                  <a:srgbClr val="53565A"/>
                </a:solidFill>
              </a:rPr>
              <a:t>Consumers globally lost </a:t>
            </a:r>
            <a:r>
              <a:rPr lang="en-US" sz="1400" b="1" dirty="0">
                <a:solidFill>
                  <a:srgbClr val="C00000"/>
                </a:solidFill>
              </a:rPr>
              <a:t>$158 billion </a:t>
            </a:r>
            <a:r>
              <a:rPr lang="en-US" sz="1400" dirty="0">
                <a:solidFill>
                  <a:srgbClr val="53565A"/>
                </a:solidFill>
              </a:rPr>
              <a:t>to cybercrime last year</a:t>
            </a:r>
          </a:p>
        </p:txBody>
      </p:sp>
      <p:grpSp>
        <p:nvGrpSpPr>
          <p:cNvPr id="341" name="Group 340"/>
          <p:cNvGrpSpPr/>
          <p:nvPr/>
        </p:nvGrpSpPr>
        <p:grpSpPr>
          <a:xfrm>
            <a:off x="5093481" y="2127626"/>
            <a:ext cx="1341830" cy="1457785"/>
            <a:chOff x="5942013" y="3563938"/>
            <a:chExt cx="257176" cy="279400"/>
          </a:xfrm>
        </p:grpSpPr>
        <p:sp>
          <p:nvSpPr>
            <p:cNvPr id="342" name="Freeform 235"/>
            <p:cNvSpPr>
              <a:spLocks/>
            </p:cNvSpPr>
            <p:nvPr/>
          </p:nvSpPr>
          <p:spPr bwMode="auto">
            <a:xfrm>
              <a:off x="5956301" y="3576638"/>
              <a:ext cx="187325" cy="209550"/>
            </a:xfrm>
            <a:custGeom>
              <a:avLst/>
              <a:gdLst>
                <a:gd name="T0" fmla="*/ 469 w 473"/>
                <a:gd name="T1" fmla="*/ 292 h 527"/>
                <a:gd name="T2" fmla="*/ 443 w 473"/>
                <a:gd name="T3" fmla="*/ 227 h 527"/>
                <a:gd name="T4" fmla="*/ 432 w 473"/>
                <a:gd name="T5" fmla="*/ 224 h 527"/>
                <a:gd name="T6" fmla="*/ 401 w 473"/>
                <a:gd name="T7" fmla="*/ 230 h 527"/>
                <a:gd name="T8" fmla="*/ 373 w 473"/>
                <a:gd name="T9" fmla="*/ 203 h 527"/>
                <a:gd name="T10" fmla="*/ 366 w 473"/>
                <a:gd name="T11" fmla="*/ 176 h 527"/>
                <a:gd name="T12" fmla="*/ 389 w 473"/>
                <a:gd name="T13" fmla="*/ 124 h 527"/>
                <a:gd name="T14" fmla="*/ 402 w 473"/>
                <a:gd name="T15" fmla="*/ 106 h 527"/>
                <a:gd name="T16" fmla="*/ 461 w 473"/>
                <a:gd name="T17" fmla="*/ 91 h 527"/>
                <a:gd name="T18" fmla="*/ 430 w 473"/>
                <a:gd name="T19" fmla="*/ 61 h 527"/>
                <a:gd name="T20" fmla="*/ 408 w 473"/>
                <a:gd name="T21" fmla="*/ 44 h 527"/>
                <a:gd name="T22" fmla="*/ 350 w 473"/>
                <a:gd name="T23" fmla="*/ 15 h 527"/>
                <a:gd name="T24" fmla="*/ 335 w 473"/>
                <a:gd name="T25" fmla="*/ 10 h 527"/>
                <a:gd name="T26" fmla="*/ 300 w 473"/>
                <a:gd name="T27" fmla="*/ 3 h 527"/>
                <a:gd name="T28" fmla="*/ 284 w 473"/>
                <a:gd name="T29" fmla="*/ 1 h 527"/>
                <a:gd name="T30" fmla="*/ 275 w 473"/>
                <a:gd name="T31" fmla="*/ 0 h 527"/>
                <a:gd name="T32" fmla="*/ 261 w 473"/>
                <a:gd name="T33" fmla="*/ 0 h 527"/>
                <a:gd name="T34" fmla="*/ 213 w 473"/>
                <a:gd name="T35" fmla="*/ 23 h 527"/>
                <a:gd name="T36" fmla="*/ 231 w 473"/>
                <a:gd name="T37" fmla="*/ 26 h 527"/>
                <a:gd name="T38" fmla="*/ 244 w 473"/>
                <a:gd name="T39" fmla="*/ 42 h 527"/>
                <a:gd name="T40" fmla="*/ 225 w 473"/>
                <a:gd name="T41" fmla="*/ 49 h 527"/>
                <a:gd name="T42" fmla="*/ 193 w 473"/>
                <a:gd name="T43" fmla="*/ 70 h 527"/>
                <a:gd name="T44" fmla="*/ 164 w 473"/>
                <a:gd name="T45" fmla="*/ 87 h 527"/>
                <a:gd name="T46" fmla="*/ 149 w 473"/>
                <a:gd name="T47" fmla="*/ 99 h 527"/>
                <a:gd name="T48" fmla="*/ 146 w 473"/>
                <a:gd name="T49" fmla="*/ 120 h 527"/>
                <a:gd name="T50" fmla="*/ 140 w 473"/>
                <a:gd name="T51" fmla="*/ 119 h 527"/>
                <a:gd name="T52" fmla="*/ 107 w 473"/>
                <a:gd name="T53" fmla="*/ 105 h 527"/>
                <a:gd name="T54" fmla="*/ 86 w 473"/>
                <a:gd name="T55" fmla="*/ 140 h 527"/>
                <a:gd name="T56" fmla="*/ 91 w 473"/>
                <a:gd name="T57" fmla="*/ 149 h 527"/>
                <a:gd name="T58" fmla="*/ 108 w 473"/>
                <a:gd name="T59" fmla="*/ 148 h 527"/>
                <a:gd name="T60" fmla="*/ 119 w 473"/>
                <a:gd name="T61" fmla="*/ 139 h 527"/>
                <a:gd name="T62" fmla="*/ 128 w 473"/>
                <a:gd name="T63" fmla="*/ 138 h 527"/>
                <a:gd name="T64" fmla="*/ 127 w 473"/>
                <a:gd name="T65" fmla="*/ 153 h 527"/>
                <a:gd name="T66" fmla="*/ 141 w 473"/>
                <a:gd name="T67" fmla="*/ 159 h 527"/>
                <a:gd name="T68" fmla="*/ 144 w 473"/>
                <a:gd name="T69" fmla="*/ 163 h 527"/>
                <a:gd name="T70" fmla="*/ 154 w 473"/>
                <a:gd name="T71" fmla="*/ 193 h 527"/>
                <a:gd name="T72" fmla="*/ 169 w 473"/>
                <a:gd name="T73" fmla="*/ 179 h 527"/>
                <a:gd name="T74" fmla="*/ 218 w 473"/>
                <a:gd name="T75" fmla="*/ 194 h 527"/>
                <a:gd name="T76" fmla="*/ 261 w 473"/>
                <a:gd name="T77" fmla="*/ 234 h 527"/>
                <a:gd name="T78" fmla="*/ 301 w 473"/>
                <a:gd name="T79" fmla="*/ 249 h 527"/>
                <a:gd name="T80" fmla="*/ 306 w 473"/>
                <a:gd name="T81" fmla="*/ 267 h 527"/>
                <a:gd name="T82" fmla="*/ 279 w 473"/>
                <a:gd name="T83" fmla="*/ 327 h 527"/>
                <a:gd name="T84" fmla="*/ 261 w 473"/>
                <a:gd name="T85" fmla="*/ 342 h 527"/>
                <a:gd name="T86" fmla="*/ 256 w 473"/>
                <a:gd name="T87" fmla="*/ 353 h 527"/>
                <a:gd name="T88" fmla="*/ 198 w 473"/>
                <a:gd name="T89" fmla="*/ 459 h 527"/>
                <a:gd name="T90" fmla="*/ 179 w 473"/>
                <a:gd name="T91" fmla="*/ 463 h 527"/>
                <a:gd name="T92" fmla="*/ 169 w 473"/>
                <a:gd name="T93" fmla="*/ 398 h 527"/>
                <a:gd name="T94" fmla="*/ 176 w 473"/>
                <a:gd name="T95" fmla="*/ 309 h 527"/>
                <a:gd name="T96" fmla="*/ 144 w 473"/>
                <a:gd name="T97" fmla="*/ 222 h 527"/>
                <a:gd name="T98" fmla="*/ 135 w 473"/>
                <a:gd name="T99" fmla="*/ 198 h 527"/>
                <a:gd name="T100" fmla="*/ 118 w 473"/>
                <a:gd name="T101" fmla="*/ 168 h 527"/>
                <a:gd name="T102" fmla="*/ 104 w 473"/>
                <a:gd name="T103" fmla="*/ 165 h 527"/>
                <a:gd name="T104" fmla="*/ 47 w 473"/>
                <a:gd name="T105" fmla="*/ 113 h 527"/>
                <a:gd name="T106" fmla="*/ 261 w 473"/>
                <a:gd name="T107" fmla="*/ 526 h 527"/>
                <a:gd name="T108" fmla="*/ 283 w 473"/>
                <a:gd name="T109" fmla="*/ 526 h 527"/>
                <a:gd name="T110" fmla="*/ 447 w 473"/>
                <a:gd name="T111" fmla="*/ 340 h 527"/>
                <a:gd name="T112" fmla="*/ 464 w 473"/>
                <a:gd name="T113" fmla="*/ 31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 h="527">
                  <a:moveTo>
                    <a:pt x="464" y="313"/>
                  </a:moveTo>
                  <a:cubicBezTo>
                    <a:pt x="464" y="306"/>
                    <a:pt x="468" y="299"/>
                    <a:pt x="469" y="292"/>
                  </a:cubicBezTo>
                  <a:cubicBezTo>
                    <a:pt x="470" y="281"/>
                    <a:pt x="465" y="269"/>
                    <a:pt x="461" y="259"/>
                  </a:cubicBezTo>
                  <a:cubicBezTo>
                    <a:pt x="456" y="248"/>
                    <a:pt x="451" y="236"/>
                    <a:pt x="443" y="227"/>
                  </a:cubicBezTo>
                  <a:cubicBezTo>
                    <a:pt x="442" y="226"/>
                    <a:pt x="440" y="225"/>
                    <a:pt x="439" y="224"/>
                  </a:cubicBezTo>
                  <a:cubicBezTo>
                    <a:pt x="437" y="223"/>
                    <a:pt x="434" y="224"/>
                    <a:pt x="432" y="224"/>
                  </a:cubicBezTo>
                  <a:cubicBezTo>
                    <a:pt x="424" y="226"/>
                    <a:pt x="416" y="228"/>
                    <a:pt x="407" y="230"/>
                  </a:cubicBezTo>
                  <a:cubicBezTo>
                    <a:pt x="405" y="230"/>
                    <a:pt x="403" y="230"/>
                    <a:pt x="401" y="230"/>
                  </a:cubicBezTo>
                  <a:cubicBezTo>
                    <a:pt x="400" y="229"/>
                    <a:pt x="399" y="228"/>
                    <a:pt x="397" y="227"/>
                  </a:cubicBezTo>
                  <a:cubicBezTo>
                    <a:pt x="389" y="219"/>
                    <a:pt x="381" y="211"/>
                    <a:pt x="373" y="203"/>
                  </a:cubicBezTo>
                  <a:cubicBezTo>
                    <a:pt x="370" y="199"/>
                    <a:pt x="367" y="197"/>
                    <a:pt x="366" y="192"/>
                  </a:cubicBezTo>
                  <a:cubicBezTo>
                    <a:pt x="365" y="187"/>
                    <a:pt x="365" y="182"/>
                    <a:pt x="366" y="176"/>
                  </a:cubicBezTo>
                  <a:cubicBezTo>
                    <a:pt x="366" y="170"/>
                    <a:pt x="366" y="164"/>
                    <a:pt x="368" y="159"/>
                  </a:cubicBezTo>
                  <a:cubicBezTo>
                    <a:pt x="372" y="146"/>
                    <a:pt x="383" y="136"/>
                    <a:pt x="389" y="124"/>
                  </a:cubicBezTo>
                  <a:cubicBezTo>
                    <a:pt x="391" y="120"/>
                    <a:pt x="392" y="116"/>
                    <a:pt x="395" y="113"/>
                  </a:cubicBezTo>
                  <a:cubicBezTo>
                    <a:pt x="397" y="110"/>
                    <a:pt x="399" y="108"/>
                    <a:pt x="402" y="106"/>
                  </a:cubicBezTo>
                  <a:cubicBezTo>
                    <a:pt x="411" y="100"/>
                    <a:pt x="421" y="95"/>
                    <a:pt x="431" y="92"/>
                  </a:cubicBezTo>
                  <a:cubicBezTo>
                    <a:pt x="441" y="89"/>
                    <a:pt x="450" y="90"/>
                    <a:pt x="461" y="91"/>
                  </a:cubicBezTo>
                  <a:cubicBezTo>
                    <a:pt x="461" y="90"/>
                    <a:pt x="460" y="89"/>
                    <a:pt x="459" y="88"/>
                  </a:cubicBezTo>
                  <a:cubicBezTo>
                    <a:pt x="450" y="78"/>
                    <a:pt x="441" y="69"/>
                    <a:pt x="430" y="61"/>
                  </a:cubicBezTo>
                  <a:cubicBezTo>
                    <a:pt x="429" y="60"/>
                    <a:pt x="428" y="59"/>
                    <a:pt x="427" y="58"/>
                  </a:cubicBezTo>
                  <a:cubicBezTo>
                    <a:pt x="420" y="53"/>
                    <a:pt x="414" y="49"/>
                    <a:pt x="408" y="44"/>
                  </a:cubicBezTo>
                  <a:cubicBezTo>
                    <a:pt x="402" y="40"/>
                    <a:pt x="396" y="36"/>
                    <a:pt x="389" y="32"/>
                  </a:cubicBezTo>
                  <a:cubicBezTo>
                    <a:pt x="377" y="26"/>
                    <a:pt x="364" y="20"/>
                    <a:pt x="350" y="15"/>
                  </a:cubicBezTo>
                  <a:cubicBezTo>
                    <a:pt x="350" y="15"/>
                    <a:pt x="350" y="15"/>
                    <a:pt x="350" y="15"/>
                  </a:cubicBezTo>
                  <a:cubicBezTo>
                    <a:pt x="345" y="13"/>
                    <a:pt x="340" y="11"/>
                    <a:pt x="335" y="10"/>
                  </a:cubicBezTo>
                  <a:cubicBezTo>
                    <a:pt x="334" y="10"/>
                    <a:pt x="333" y="10"/>
                    <a:pt x="333" y="9"/>
                  </a:cubicBezTo>
                  <a:cubicBezTo>
                    <a:pt x="322" y="7"/>
                    <a:pt x="311" y="4"/>
                    <a:pt x="300" y="3"/>
                  </a:cubicBezTo>
                  <a:cubicBezTo>
                    <a:pt x="299" y="3"/>
                    <a:pt x="298" y="2"/>
                    <a:pt x="297" y="2"/>
                  </a:cubicBezTo>
                  <a:cubicBezTo>
                    <a:pt x="293" y="2"/>
                    <a:pt x="288" y="1"/>
                    <a:pt x="284" y="1"/>
                  </a:cubicBezTo>
                  <a:cubicBezTo>
                    <a:pt x="282" y="1"/>
                    <a:pt x="280" y="1"/>
                    <a:pt x="278" y="1"/>
                  </a:cubicBezTo>
                  <a:cubicBezTo>
                    <a:pt x="277" y="1"/>
                    <a:pt x="276" y="0"/>
                    <a:pt x="275" y="0"/>
                  </a:cubicBezTo>
                  <a:cubicBezTo>
                    <a:pt x="273" y="0"/>
                    <a:pt x="270" y="0"/>
                    <a:pt x="267" y="0"/>
                  </a:cubicBezTo>
                  <a:cubicBezTo>
                    <a:pt x="265" y="0"/>
                    <a:pt x="263" y="0"/>
                    <a:pt x="261" y="0"/>
                  </a:cubicBezTo>
                  <a:cubicBezTo>
                    <a:pt x="246" y="1"/>
                    <a:pt x="232" y="3"/>
                    <a:pt x="218" y="10"/>
                  </a:cubicBezTo>
                  <a:cubicBezTo>
                    <a:pt x="213" y="13"/>
                    <a:pt x="208" y="18"/>
                    <a:pt x="213" y="23"/>
                  </a:cubicBezTo>
                  <a:cubicBezTo>
                    <a:pt x="215" y="26"/>
                    <a:pt x="218" y="26"/>
                    <a:pt x="222" y="26"/>
                  </a:cubicBezTo>
                  <a:cubicBezTo>
                    <a:pt x="225" y="26"/>
                    <a:pt x="228" y="25"/>
                    <a:pt x="231" y="26"/>
                  </a:cubicBezTo>
                  <a:cubicBezTo>
                    <a:pt x="238" y="27"/>
                    <a:pt x="243" y="32"/>
                    <a:pt x="244" y="38"/>
                  </a:cubicBezTo>
                  <a:cubicBezTo>
                    <a:pt x="245" y="39"/>
                    <a:pt x="245" y="41"/>
                    <a:pt x="244" y="42"/>
                  </a:cubicBezTo>
                  <a:cubicBezTo>
                    <a:pt x="243" y="43"/>
                    <a:pt x="242" y="43"/>
                    <a:pt x="241" y="43"/>
                  </a:cubicBezTo>
                  <a:cubicBezTo>
                    <a:pt x="236" y="45"/>
                    <a:pt x="230" y="48"/>
                    <a:pt x="225" y="49"/>
                  </a:cubicBezTo>
                  <a:cubicBezTo>
                    <a:pt x="217" y="52"/>
                    <a:pt x="209" y="56"/>
                    <a:pt x="202" y="61"/>
                  </a:cubicBezTo>
                  <a:cubicBezTo>
                    <a:pt x="199" y="64"/>
                    <a:pt x="196" y="67"/>
                    <a:pt x="193" y="70"/>
                  </a:cubicBezTo>
                  <a:cubicBezTo>
                    <a:pt x="188" y="75"/>
                    <a:pt x="182" y="80"/>
                    <a:pt x="175" y="84"/>
                  </a:cubicBezTo>
                  <a:cubicBezTo>
                    <a:pt x="171" y="86"/>
                    <a:pt x="169" y="87"/>
                    <a:pt x="164" y="87"/>
                  </a:cubicBezTo>
                  <a:cubicBezTo>
                    <a:pt x="161" y="87"/>
                    <a:pt x="158" y="86"/>
                    <a:pt x="155" y="89"/>
                  </a:cubicBezTo>
                  <a:cubicBezTo>
                    <a:pt x="152" y="91"/>
                    <a:pt x="150" y="96"/>
                    <a:pt x="149" y="99"/>
                  </a:cubicBezTo>
                  <a:cubicBezTo>
                    <a:pt x="148" y="105"/>
                    <a:pt x="148" y="110"/>
                    <a:pt x="147" y="116"/>
                  </a:cubicBezTo>
                  <a:cubicBezTo>
                    <a:pt x="147" y="117"/>
                    <a:pt x="147" y="119"/>
                    <a:pt x="146" y="120"/>
                  </a:cubicBezTo>
                  <a:cubicBezTo>
                    <a:pt x="146" y="121"/>
                    <a:pt x="144" y="122"/>
                    <a:pt x="143" y="122"/>
                  </a:cubicBezTo>
                  <a:cubicBezTo>
                    <a:pt x="142" y="121"/>
                    <a:pt x="141" y="120"/>
                    <a:pt x="140" y="119"/>
                  </a:cubicBezTo>
                  <a:cubicBezTo>
                    <a:pt x="136" y="112"/>
                    <a:pt x="135" y="102"/>
                    <a:pt x="126" y="101"/>
                  </a:cubicBezTo>
                  <a:cubicBezTo>
                    <a:pt x="120" y="101"/>
                    <a:pt x="113" y="103"/>
                    <a:pt x="107" y="105"/>
                  </a:cubicBezTo>
                  <a:cubicBezTo>
                    <a:pt x="101" y="107"/>
                    <a:pt x="95" y="110"/>
                    <a:pt x="91" y="115"/>
                  </a:cubicBezTo>
                  <a:cubicBezTo>
                    <a:pt x="86" y="122"/>
                    <a:pt x="86" y="131"/>
                    <a:pt x="86" y="140"/>
                  </a:cubicBezTo>
                  <a:cubicBezTo>
                    <a:pt x="87" y="141"/>
                    <a:pt x="87" y="143"/>
                    <a:pt x="87" y="144"/>
                  </a:cubicBezTo>
                  <a:cubicBezTo>
                    <a:pt x="88" y="146"/>
                    <a:pt x="89" y="147"/>
                    <a:pt x="91" y="149"/>
                  </a:cubicBezTo>
                  <a:cubicBezTo>
                    <a:pt x="94" y="151"/>
                    <a:pt x="99" y="154"/>
                    <a:pt x="103" y="152"/>
                  </a:cubicBezTo>
                  <a:cubicBezTo>
                    <a:pt x="105" y="151"/>
                    <a:pt x="107" y="150"/>
                    <a:pt x="108" y="148"/>
                  </a:cubicBezTo>
                  <a:cubicBezTo>
                    <a:pt x="109" y="146"/>
                    <a:pt x="110" y="144"/>
                    <a:pt x="112" y="142"/>
                  </a:cubicBezTo>
                  <a:cubicBezTo>
                    <a:pt x="114" y="141"/>
                    <a:pt x="116" y="140"/>
                    <a:pt x="119" y="139"/>
                  </a:cubicBezTo>
                  <a:cubicBezTo>
                    <a:pt x="121" y="139"/>
                    <a:pt x="124" y="138"/>
                    <a:pt x="126" y="138"/>
                  </a:cubicBezTo>
                  <a:cubicBezTo>
                    <a:pt x="127" y="138"/>
                    <a:pt x="127" y="137"/>
                    <a:pt x="128" y="138"/>
                  </a:cubicBezTo>
                  <a:cubicBezTo>
                    <a:pt x="128" y="138"/>
                    <a:pt x="128" y="138"/>
                    <a:pt x="128" y="139"/>
                  </a:cubicBezTo>
                  <a:cubicBezTo>
                    <a:pt x="129" y="144"/>
                    <a:pt x="126" y="148"/>
                    <a:pt x="127" y="153"/>
                  </a:cubicBezTo>
                  <a:cubicBezTo>
                    <a:pt x="128" y="158"/>
                    <a:pt x="132" y="160"/>
                    <a:pt x="137" y="159"/>
                  </a:cubicBezTo>
                  <a:cubicBezTo>
                    <a:pt x="138" y="159"/>
                    <a:pt x="140" y="158"/>
                    <a:pt x="141" y="159"/>
                  </a:cubicBezTo>
                  <a:cubicBezTo>
                    <a:pt x="142" y="159"/>
                    <a:pt x="144" y="159"/>
                    <a:pt x="144" y="161"/>
                  </a:cubicBezTo>
                  <a:cubicBezTo>
                    <a:pt x="144" y="161"/>
                    <a:pt x="144" y="162"/>
                    <a:pt x="144" y="163"/>
                  </a:cubicBezTo>
                  <a:cubicBezTo>
                    <a:pt x="142" y="173"/>
                    <a:pt x="132" y="179"/>
                    <a:pt x="139" y="189"/>
                  </a:cubicBezTo>
                  <a:cubicBezTo>
                    <a:pt x="142" y="194"/>
                    <a:pt x="151" y="202"/>
                    <a:pt x="154" y="193"/>
                  </a:cubicBezTo>
                  <a:cubicBezTo>
                    <a:pt x="158" y="190"/>
                    <a:pt x="162" y="186"/>
                    <a:pt x="165" y="182"/>
                  </a:cubicBezTo>
                  <a:cubicBezTo>
                    <a:pt x="166" y="181"/>
                    <a:pt x="168" y="180"/>
                    <a:pt x="169" y="179"/>
                  </a:cubicBezTo>
                  <a:cubicBezTo>
                    <a:pt x="172" y="178"/>
                    <a:pt x="179" y="176"/>
                    <a:pt x="182" y="176"/>
                  </a:cubicBezTo>
                  <a:cubicBezTo>
                    <a:pt x="196" y="179"/>
                    <a:pt x="205" y="187"/>
                    <a:pt x="218" y="194"/>
                  </a:cubicBezTo>
                  <a:cubicBezTo>
                    <a:pt x="224" y="198"/>
                    <a:pt x="247" y="211"/>
                    <a:pt x="252" y="226"/>
                  </a:cubicBezTo>
                  <a:cubicBezTo>
                    <a:pt x="254" y="230"/>
                    <a:pt x="257" y="232"/>
                    <a:pt x="261" y="234"/>
                  </a:cubicBezTo>
                  <a:cubicBezTo>
                    <a:pt x="264" y="235"/>
                    <a:pt x="268" y="236"/>
                    <a:pt x="271" y="237"/>
                  </a:cubicBezTo>
                  <a:cubicBezTo>
                    <a:pt x="281" y="240"/>
                    <a:pt x="291" y="245"/>
                    <a:pt x="301" y="249"/>
                  </a:cubicBezTo>
                  <a:cubicBezTo>
                    <a:pt x="303" y="250"/>
                    <a:pt x="306" y="252"/>
                    <a:pt x="307" y="254"/>
                  </a:cubicBezTo>
                  <a:cubicBezTo>
                    <a:pt x="310" y="258"/>
                    <a:pt x="308" y="263"/>
                    <a:pt x="306" y="267"/>
                  </a:cubicBezTo>
                  <a:cubicBezTo>
                    <a:pt x="301" y="280"/>
                    <a:pt x="296" y="294"/>
                    <a:pt x="291" y="307"/>
                  </a:cubicBezTo>
                  <a:cubicBezTo>
                    <a:pt x="288" y="315"/>
                    <a:pt x="285" y="323"/>
                    <a:pt x="279" y="327"/>
                  </a:cubicBezTo>
                  <a:cubicBezTo>
                    <a:pt x="275" y="330"/>
                    <a:pt x="271" y="331"/>
                    <a:pt x="267" y="334"/>
                  </a:cubicBezTo>
                  <a:cubicBezTo>
                    <a:pt x="265" y="336"/>
                    <a:pt x="263" y="339"/>
                    <a:pt x="261" y="342"/>
                  </a:cubicBezTo>
                  <a:cubicBezTo>
                    <a:pt x="261" y="342"/>
                    <a:pt x="261" y="342"/>
                    <a:pt x="261" y="342"/>
                  </a:cubicBezTo>
                  <a:cubicBezTo>
                    <a:pt x="259" y="345"/>
                    <a:pt x="257" y="349"/>
                    <a:pt x="256" y="353"/>
                  </a:cubicBezTo>
                  <a:cubicBezTo>
                    <a:pt x="241" y="384"/>
                    <a:pt x="212" y="408"/>
                    <a:pt x="200" y="440"/>
                  </a:cubicBezTo>
                  <a:cubicBezTo>
                    <a:pt x="198" y="446"/>
                    <a:pt x="196" y="452"/>
                    <a:pt x="198" y="459"/>
                  </a:cubicBezTo>
                  <a:cubicBezTo>
                    <a:pt x="199" y="465"/>
                    <a:pt x="203" y="471"/>
                    <a:pt x="210" y="472"/>
                  </a:cubicBezTo>
                  <a:cubicBezTo>
                    <a:pt x="199" y="476"/>
                    <a:pt x="186" y="471"/>
                    <a:pt x="179" y="463"/>
                  </a:cubicBezTo>
                  <a:cubicBezTo>
                    <a:pt x="171" y="455"/>
                    <a:pt x="168" y="443"/>
                    <a:pt x="167" y="432"/>
                  </a:cubicBezTo>
                  <a:cubicBezTo>
                    <a:pt x="166" y="421"/>
                    <a:pt x="168" y="410"/>
                    <a:pt x="169" y="398"/>
                  </a:cubicBezTo>
                  <a:cubicBezTo>
                    <a:pt x="173" y="376"/>
                    <a:pt x="175" y="353"/>
                    <a:pt x="177" y="330"/>
                  </a:cubicBezTo>
                  <a:cubicBezTo>
                    <a:pt x="178" y="323"/>
                    <a:pt x="178" y="316"/>
                    <a:pt x="176" y="309"/>
                  </a:cubicBezTo>
                  <a:cubicBezTo>
                    <a:pt x="173" y="303"/>
                    <a:pt x="168" y="299"/>
                    <a:pt x="163" y="294"/>
                  </a:cubicBezTo>
                  <a:cubicBezTo>
                    <a:pt x="144" y="276"/>
                    <a:pt x="129" y="248"/>
                    <a:pt x="144" y="222"/>
                  </a:cubicBezTo>
                  <a:cubicBezTo>
                    <a:pt x="146" y="218"/>
                    <a:pt x="149" y="214"/>
                    <a:pt x="148" y="209"/>
                  </a:cubicBezTo>
                  <a:cubicBezTo>
                    <a:pt x="146" y="204"/>
                    <a:pt x="140" y="201"/>
                    <a:pt x="135" y="198"/>
                  </a:cubicBezTo>
                  <a:cubicBezTo>
                    <a:pt x="130" y="194"/>
                    <a:pt x="124" y="191"/>
                    <a:pt x="121" y="184"/>
                  </a:cubicBezTo>
                  <a:cubicBezTo>
                    <a:pt x="119" y="179"/>
                    <a:pt x="123" y="172"/>
                    <a:pt x="118" y="168"/>
                  </a:cubicBezTo>
                  <a:cubicBezTo>
                    <a:pt x="117" y="167"/>
                    <a:pt x="116" y="167"/>
                    <a:pt x="115" y="166"/>
                  </a:cubicBezTo>
                  <a:cubicBezTo>
                    <a:pt x="111" y="165"/>
                    <a:pt x="108" y="165"/>
                    <a:pt x="104" y="165"/>
                  </a:cubicBezTo>
                  <a:cubicBezTo>
                    <a:pt x="79" y="163"/>
                    <a:pt x="56" y="146"/>
                    <a:pt x="48" y="122"/>
                  </a:cubicBezTo>
                  <a:cubicBezTo>
                    <a:pt x="47" y="119"/>
                    <a:pt x="46" y="116"/>
                    <a:pt x="47" y="113"/>
                  </a:cubicBezTo>
                  <a:cubicBezTo>
                    <a:pt x="17" y="157"/>
                    <a:pt x="0" y="209"/>
                    <a:pt x="0" y="263"/>
                  </a:cubicBezTo>
                  <a:cubicBezTo>
                    <a:pt x="0" y="408"/>
                    <a:pt x="117" y="525"/>
                    <a:pt x="261" y="526"/>
                  </a:cubicBezTo>
                  <a:cubicBezTo>
                    <a:pt x="262" y="526"/>
                    <a:pt x="263" y="527"/>
                    <a:pt x="263" y="527"/>
                  </a:cubicBezTo>
                  <a:cubicBezTo>
                    <a:pt x="270" y="527"/>
                    <a:pt x="276" y="526"/>
                    <a:pt x="283" y="526"/>
                  </a:cubicBezTo>
                  <a:cubicBezTo>
                    <a:pt x="282" y="519"/>
                    <a:pt x="281" y="513"/>
                    <a:pt x="281" y="506"/>
                  </a:cubicBezTo>
                  <a:cubicBezTo>
                    <a:pt x="281" y="414"/>
                    <a:pt x="356" y="340"/>
                    <a:pt x="447" y="340"/>
                  </a:cubicBezTo>
                  <a:cubicBezTo>
                    <a:pt x="456" y="340"/>
                    <a:pt x="465" y="340"/>
                    <a:pt x="473" y="342"/>
                  </a:cubicBezTo>
                  <a:cubicBezTo>
                    <a:pt x="470" y="332"/>
                    <a:pt x="464" y="323"/>
                    <a:pt x="464" y="3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236"/>
            <p:cNvSpPr>
              <a:spLocks/>
            </p:cNvSpPr>
            <p:nvPr/>
          </p:nvSpPr>
          <p:spPr bwMode="auto">
            <a:xfrm>
              <a:off x="6059488" y="3576638"/>
              <a:ext cx="84138" cy="209550"/>
            </a:xfrm>
            <a:custGeom>
              <a:avLst/>
              <a:gdLst>
                <a:gd name="T0" fmla="*/ 20 w 212"/>
                <a:gd name="T1" fmla="*/ 506 h 527"/>
                <a:gd name="T2" fmla="*/ 186 w 212"/>
                <a:gd name="T3" fmla="*/ 340 h 527"/>
                <a:gd name="T4" fmla="*/ 212 w 212"/>
                <a:gd name="T5" fmla="*/ 342 h 527"/>
                <a:gd name="T6" fmla="*/ 203 w 212"/>
                <a:gd name="T7" fmla="*/ 313 h 527"/>
                <a:gd name="T8" fmla="*/ 208 w 212"/>
                <a:gd name="T9" fmla="*/ 292 h 527"/>
                <a:gd name="T10" fmla="*/ 200 w 212"/>
                <a:gd name="T11" fmla="*/ 259 h 527"/>
                <a:gd name="T12" fmla="*/ 182 w 212"/>
                <a:gd name="T13" fmla="*/ 227 h 527"/>
                <a:gd name="T14" fmla="*/ 178 w 212"/>
                <a:gd name="T15" fmla="*/ 224 h 527"/>
                <a:gd name="T16" fmla="*/ 171 w 212"/>
                <a:gd name="T17" fmla="*/ 224 h 527"/>
                <a:gd name="T18" fmla="*/ 146 w 212"/>
                <a:gd name="T19" fmla="*/ 230 h 527"/>
                <a:gd name="T20" fmla="*/ 140 w 212"/>
                <a:gd name="T21" fmla="*/ 230 h 527"/>
                <a:gd name="T22" fmla="*/ 136 w 212"/>
                <a:gd name="T23" fmla="*/ 227 h 527"/>
                <a:gd name="T24" fmla="*/ 112 w 212"/>
                <a:gd name="T25" fmla="*/ 203 h 527"/>
                <a:gd name="T26" fmla="*/ 105 w 212"/>
                <a:gd name="T27" fmla="*/ 192 h 527"/>
                <a:gd name="T28" fmla="*/ 105 w 212"/>
                <a:gd name="T29" fmla="*/ 176 h 527"/>
                <a:gd name="T30" fmla="*/ 107 w 212"/>
                <a:gd name="T31" fmla="*/ 159 h 527"/>
                <a:gd name="T32" fmla="*/ 128 w 212"/>
                <a:gd name="T33" fmla="*/ 124 h 527"/>
                <a:gd name="T34" fmla="*/ 134 w 212"/>
                <a:gd name="T35" fmla="*/ 113 h 527"/>
                <a:gd name="T36" fmla="*/ 141 w 212"/>
                <a:gd name="T37" fmla="*/ 106 h 527"/>
                <a:gd name="T38" fmla="*/ 170 w 212"/>
                <a:gd name="T39" fmla="*/ 92 h 527"/>
                <a:gd name="T40" fmla="*/ 200 w 212"/>
                <a:gd name="T41" fmla="*/ 91 h 527"/>
                <a:gd name="T42" fmla="*/ 198 w 212"/>
                <a:gd name="T43" fmla="*/ 88 h 527"/>
                <a:gd name="T44" fmla="*/ 169 w 212"/>
                <a:gd name="T45" fmla="*/ 61 h 527"/>
                <a:gd name="T46" fmla="*/ 166 w 212"/>
                <a:gd name="T47" fmla="*/ 58 h 527"/>
                <a:gd name="T48" fmla="*/ 147 w 212"/>
                <a:gd name="T49" fmla="*/ 44 h 527"/>
                <a:gd name="T50" fmla="*/ 128 w 212"/>
                <a:gd name="T51" fmla="*/ 32 h 527"/>
                <a:gd name="T52" fmla="*/ 89 w 212"/>
                <a:gd name="T53" fmla="*/ 15 h 527"/>
                <a:gd name="T54" fmla="*/ 89 w 212"/>
                <a:gd name="T55" fmla="*/ 15 h 527"/>
                <a:gd name="T56" fmla="*/ 74 w 212"/>
                <a:gd name="T57" fmla="*/ 10 h 527"/>
                <a:gd name="T58" fmla="*/ 72 w 212"/>
                <a:gd name="T59" fmla="*/ 9 h 527"/>
                <a:gd name="T60" fmla="*/ 39 w 212"/>
                <a:gd name="T61" fmla="*/ 3 h 527"/>
                <a:gd name="T62" fmla="*/ 36 w 212"/>
                <a:gd name="T63" fmla="*/ 2 h 527"/>
                <a:gd name="T64" fmla="*/ 23 w 212"/>
                <a:gd name="T65" fmla="*/ 1 h 527"/>
                <a:gd name="T66" fmla="*/ 17 w 212"/>
                <a:gd name="T67" fmla="*/ 1 h 527"/>
                <a:gd name="T68" fmla="*/ 14 w 212"/>
                <a:gd name="T69" fmla="*/ 0 h 527"/>
                <a:gd name="T70" fmla="*/ 6 w 212"/>
                <a:gd name="T71" fmla="*/ 0 h 527"/>
                <a:gd name="T72" fmla="*/ 0 w 212"/>
                <a:gd name="T73" fmla="*/ 0 h 527"/>
                <a:gd name="T74" fmla="*/ 0 w 212"/>
                <a:gd name="T75" fmla="*/ 234 h 527"/>
                <a:gd name="T76" fmla="*/ 10 w 212"/>
                <a:gd name="T77" fmla="*/ 237 h 527"/>
                <a:gd name="T78" fmla="*/ 40 w 212"/>
                <a:gd name="T79" fmla="*/ 249 h 527"/>
                <a:gd name="T80" fmla="*/ 46 w 212"/>
                <a:gd name="T81" fmla="*/ 254 h 527"/>
                <a:gd name="T82" fmla="*/ 45 w 212"/>
                <a:gd name="T83" fmla="*/ 267 h 527"/>
                <a:gd name="T84" fmla="*/ 30 w 212"/>
                <a:gd name="T85" fmla="*/ 307 h 527"/>
                <a:gd name="T86" fmla="*/ 18 w 212"/>
                <a:gd name="T87" fmla="*/ 327 h 527"/>
                <a:gd name="T88" fmla="*/ 6 w 212"/>
                <a:gd name="T89" fmla="*/ 334 h 527"/>
                <a:gd name="T90" fmla="*/ 0 w 212"/>
                <a:gd name="T91" fmla="*/ 342 h 527"/>
                <a:gd name="T92" fmla="*/ 0 w 212"/>
                <a:gd name="T93" fmla="*/ 526 h 527"/>
                <a:gd name="T94" fmla="*/ 2 w 212"/>
                <a:gd name="T95" fmla="*/ 527 h 527"/>
                <a:gd name="T96" fmla="*/ 22 w 212"/>
                <a:gd name="T97" fmla="*/ 526 h 527"/>
                <a:gd name="T98" fmla="*/ 20 w 212"/>
                <a:gd name="T99" fmla="*/ 50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2" h="527">
                  <a:moveTo>
                    <a:pt x="20" y="506"/>
                  </a:moveTo>
                  <a:cubicBezTo>
                    <a:pt x="20" y="414"/>
                    <a:pt x="95" y="340"/>
                    <a:pt x="186" y="340"/>
                  </a:cubicBezTo>
                  <a:cubicBezTo>
                    <a:pt x="195" y="340"/>
                    <a:pt x="204" y="340"/>
                    <a:pt x="212" y="342"/>
                  </a:cubicBezTo>
                  <a:cubicBezTo>
                    <a:pt x="209" y="332"/>
                    <a:pt x="203" y="323"/>
                    <a:pt x="203" y="313"/>
                  </a:cubicBezTo>
                  <a:cubicBezTo>
                    <a:pt x="203" y="306"/>
                    <a:pt x="207" y="299"/>
                    <a:pt x="208" y="292"/>
                  </a:cubicBezTo>
                  <a:cubicBezTo>
                    <a:pt x="209" y="281"/>
                    <a:pt x="204" y="269"/>
                    <a:pt x="200" y="259"/>
                  </a:cubicBezTo>
                  <a:cubicBezTo>
                    <a:pt x="195" y="248"/>
                    <a:pt x="190" y="236"/>
                    <a:pt x="182" y="227"/>
                  </a:cubicBezTo>
                  <a:cubicBezTo>
                    <a:pt x="181" y="226"/>
                    <a:pt x="179" y="225"/>
                    <a:pt x="178" y="224"/>
                  </a:cubicBezTo>
                  <a:cubicBezTo>
                    <a:pt x="176" y="223"/>
                    <a:pt x="173" y="224"/>
                    <a:pt x="171" y="224"/>
                  </a:cubicBezTo>
                  <a:cubicBezTo>
                    <a:pt x="163" y="226"/>
                    <a:pt x="155" y="228"/>
                    <a:pt x="146" y="230"/>
                  </a:cubicBezTo>
                  <a:cubicBezTo>
                    <a:pt x="144" y="230"/>
                    <a:pt x="142" y="230"/>
                    <a:pt x="140" y="230"/>
                  </a:cubicBezTo>
                  <a:cubicBezTo>
                    <a:pt x="139" y="229"/>
                    <a:pt x="138" y="228"/>
                    <a:pt x="136" y="227"/>
                  </a:cubicBezTo>
                  <a:cubicBezTo>
                    <a:pt x="128" y="219"/>
                    <a:pt x="120" y="211"/>
                    <a:pt x="112" y="203"/>
                  </a:cubicBezTo>
                  <a:cubicBezTo>
                    <a:pt x="109" y="199"/>
                    <a:pt x="106" y="197"/>
                    <a:pt x="105" y="192"/>
                  </a:cubicBezTo>
                  <a:cubicBezTo>
                    <a:pt x="104" y="187"/>
                    <a:pt x="104" y="182"/>
                    <a:pt x="105" y="176"/>
                  </a:cubicBezTo>
                  <a:cubicBezTo>
                    <a:pt x="105" y="170"/>
                    <a:pt x="105" y="164"/>
                    <a:pt x="107" y="159"/>
                  </a:cubicBezTo>
                  <a:cubicBezTo>
                    <a:pt x="111" y="146"/>
                    <a:pt x="122" y="136"/>
                    <a:pt x="128" y="124"/>
                  </a:cubicBezTo>
                  <a:cubicBezTo>
                    <a:pt x="130" y="120"/>
                    <a:pt x="131" y="116"/>
                    <a:pt x="134" y="113"/>
                  </a:cubicBezTo>
                  <a:cubicBezTo>
                    <a:pt x="136" y="110"/>
                    <a:pt x="138" y="108"/>
                    <a:pt x="141" y="106"/>
                  </a:cubicBezTo>
                  <a:cubicBezTo>
                    <a:pt x="150" y="100"/>
                    <a:pt x="160" y="95"/>
                    <a:pt x="170" y="92"/>
                  </a:cubicBezTo>
                  <a:cubicBezTo>
                    <a:pt x="180" y="89"/>
                    <a:pt x="189" y="90"/>
                    <a:pt x="200" y="91"/>
                  </a:cubicBezTo>
                  <a:cubicBezTo>
                    <a:pt x="200" y="90"/>
                    <a:pt x="199" y="89"/>
                    <a:pt x="198" y="88"/>
                  </a:cubicBezTo>
                  <a:cubicBezTo>
                    <a:pt x="189" y="78"/>
                    <a:pt x="180" y="69"/>
                    <a:pt x="169" y="61"/>
                  </a:cubicBezTo>
                  <a:cubicBezTo>
                    <a:pt x="168" y="60"/>
                    <a:pt x="167" y="59"/>
                    <a:pt x="166" y="58"/>
                  </a:cubicBezTo>
                  <a:cubicBezTo>
                    <a:pt x="159" y="53"/>
                    <a:pt x="153" y="49"/>
                    <a:pt x="147" y="44"/>
                  </a:cubicBezTo>
                  <a:cubicBezTo>
                    <a:pt x="141" y="40"/>
                    <a:pt x="135" y="36"/>
                    <a:pt x="128" y="32"/>
                  </a:cubicBezTo>
                  <a:cubicBezTo>
                    <a:pt x="116" y="26"/>
                    <a:pt x="103" y="20"/>
                    <a:pt x="89" y="15"/>
                  </a:cubicBezTo>
                  <a:cubicBezTo>
                    <a:pt x="89" y="15"/>
                    <a:pt x="89" y="15"/>
                    <a:pt x="89" y="15"/>
                  </a:cubicBezTo>
                  <a:cubicBezTo>
                    <a:pt x="84" y="13"/>
                    <a:pt x="79" y="11"/>
                    <a:pt x="74" y="10"/>
                  </a:cubicBezTo>
                  <a:cubicBezTo>
                    <a:pt x="73" y="10"/>
                    <a:pt x="72" y="10"/>
                    <a:pt x="72" y="9"/>
                  </a:cubicBezTo>
                  <a:cubicBezTo>
                    <a:pt x="61" y="7"/>
                    <a:pt x="50" y="4"/>
                    <a:pt x="39" y="3"/>
                  </a:cubicBezTo>
                  <a:cubicBezTo>
                    <a:pt x="38" y="3"/>
                    <a:pt x="37" y="2"/>
                    <a:pt x="36" y="2"/>
                  </a:cubicBezTo>
                  <a:cubicBezTo>
                    <a:pt x="32" y="2"/>
                    <a:pt x="27" y="1"/>
                    <a:pt x="23" y="1"/>
                  </a:cubicBezTo>
                  <a:cubicBezTo>
                    <a:pt x="21" y="1"/>
                    <a:pt x="19" y="1"/>
                    <a:pt x="17" y="1"/>
                  </a:cubicBezTo>
                  <a:cubicBezTo>
                    <a:pt x="16" y="1"/>
                    <a:pt x="15" y="0"/>
                    <a:pt x="14" y="0"/>
                  </a:cubicBezTo>
                  <a:cubicBezTo>
                    <a:pt x="12" y="0"/>
                    <a:pt x="9" y="0"/>
                    <a:pt x="6" y="0"/>
                  </a:cubicBezTo>
                  <a:cubicBezTo>
                    <a:pt x="4" y="0"/>
                    <a:pt x="2" y="0"/>
                    <a:pt x="0" y="0"/>
                  </a:cubicBezTo>
                  <a:cubicBezTo>
                    <a:pt x="0" y="234"/>
                    <a:pt x="0" y="234"/>
                    <a:pt x="0" y="234"/>
                  </a:cubicBezTo>
                  <a:cubicBezTo>
                    <a:pt x="3" y="235"/>
                    <a:pt x="7" y="236"/>
                    <a:pt x="10" y="237"/>
                  </a:cubicBezTo>
                  <a:cubicBezTo>
                    <a:pt x="20" y="240"/>
                    <a:pt x="30" y="245"/>
                    <a:pt x="40" y="249"/>
                  </a:cubicBezTo>
                  <a:cubicBezTo>
                    <a:pt x="42" y="250"/>
                    <a:pt x="45" y="252"/>
                    <a:pt x="46" y="254"/>
                  </a:cubicBezTo>
                  <a:cubicBezTo>
                    <a:pt x="49" y="258"/>
                    <a:pt x="47" y="263"/>
                    <a:pt x="45" y="267"/>
                  </a:cubicBezTo>
                  <a:cubicBezTo>
                    <a:pt x="40" y="280"/>
                    <a:pt x="35" y="294"/>
                    <a:pt x="30" y="307"/>
                  </a:cubicBezTo>
                  <a:cubicBezTo>
                    <a:pt x="27" y="315"/>
                    <a:pt x="24" y="323"/>
                    <a:pt x="18" y="327"/>
                  </a:cubicBezTo>
                  <a:cubicBezTo>
                    <a:pt x="14" y="330"/>
                    <a:pt x="10" y="331"/>
                    <a:pt x="6" y="334"/>
                  </a:cubicBezTo>
                  <a:cubicBezTo>
                    <a:pt x="4" y="336"/>
                    <a:pt x="2" y="339"/>
                    <a:pt x="0" y="342"/>
                  </a:cubicBezTo>
                  <a:cubicBezTo>
                    <a:pt x="0" y="526"/>
                    <a:pt x="0" y="526"/>
                    <a:pt x="0" y="526"/>
                  </a:cubicBezTo>
                  <a:cubicBezTo>
                    <a:pt x="1" y="526"/>
                    <a:pt x="2" y="527"/>
                    <a:pt x="2" y="527"/>
                  </a:cubicBezTo>
                  <a:cubicBezTo>
                    <a:pt x="9" y="527"/>
                    <a:pt x="15" y="526"/>
                    <a:pt x="22" y="526"/>
                  </a:cubicBezTo>
                  <a:cubicBezTo>
                    <a:pt x="21" y="519"/>
                    <a:pt x="20" y="513"/>
                    <a:pt x="20" y="506"/>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237"/>
            <p:cNvSpPr>
              <a:spLocks/>
            </p:cNvSpPr>
            <p:nvPr/>
          </p:nvSpPr>
          <p:spPr bwMode="auto">
            <a:xfrm>
              <a:off x="5942013" y="3563938"/>
              <a:ext cx="236538" cy="234950"/>
            </a:xfrm>
            <a:custGeom>
              <a:avLst/>
              <a:gdLst>
                <a:gd name="T0" fmla="*/ 297 w 595"/>
                <a:gd name="T1" fmla="*/ 561 h 595"/>
                <a:gd name="T2" fmla="*/ 81 w 595"/>
                <a:gd name="T3" fmla="*/ 147 h 595"/>
                <a:gd name="T4" fmla="*/ 138 w 595"/>
                <a:gd name="T5" fmla="*/ 199 h 595"/>
                <a:gd name="T6" fmla="*/ 152 w 595"/>
                <a:gd name="T7" fmla="*/ 202 h 595"/>
                <a:gd name="T8" fmla="*/ 169 w 595"/>
                <a:gd name="T9" fmla="*/ 232 h 595"/>
                <a:gd name="T10" fmla="*/ 178 w 595"/>
                <a:gd name="T11" fmla="*/ 256 h 595"/>
                <a:gd name="T12" fmla="*/ 210 w 595"/>
                <a:gd name="T13" fmla="*/ 343 h 595"/>
                <a:gd name="T14" fmla="*/ 203 w 595"/>
                <a:gd name="T15" fmla="*/ 432 h 595"/>
                <a:gd name="T16" fmla="*/ 213 w 595"/>
                <a:gd name="T17" fmla="*/ 497 h 595"/>
                <a:gd name="T18" fmla="*/ 232 w 595"/>
                <a:gd name="T19" fmla="*/ 493 h 595"/>
                <a:gd name="T20" fmla="*/ 290 w 595"/>
                <a:gd name="T21" fmla="*/ 387 h 595"/>
                <a:gd name="T22" fmla="*/ 313 w 595"/>
                <a:gd name="T23" fmla="*/ 361 h 595"/>
                <a:gd name="T24" fmla="*/ 340 w 595"/>
                <a:gd name="T25" fmla="*/ 301 h 595"/>
                <a:gd name="T26" fmla="*/ 335 w 595"/>
                <a:gd name="T27" fmla="*/ 283 h 595"/>
                <a:gd name="T28" fmla="*/ 286 w 595"/>
                <a:gd name="T29" fmla="*/ 260 h 595"/>
                <a:gd name="T30" fmla="*/ 216 w 595"/>
                <a:gd name="T31" fmla="*/ 210 h 595"/>
                <a:gd name="T32" fmla="*/ 199 w 595"/>
                <a:gd name="T33" fmla="*/ 216 h 595"/>
                <a:gd name="T34" fmla="*/ 173 w 595"/>
                <a:gd name="T35" fmla="*/ 223 h 595"/>
                <a:gd name="T36" fmla="*/ 178 w 595"/>
                <a:gd name="T37" fmla="*/ 195 h 595"/>
                <a:gd name="T38" fmla="*/ 171 w 595"/>
                <a:gd name="T39" fmla="*/ 193 h 595"/>
                <a:gd name="T40" fmla="*/ 162 w 595"/>
                <a:gd name="T41" fmla="*/ 173 h 595"/>
                <a:gd name="T42" fmla="*/ 160 w 595"/>
                <a:gd name="T43" fmla="*/ 172 h 595"/>
                <a:gd name="T44" fmla="*/ 146 w 595"/>
                <a:gd name="T45" fmla="*/ 176 h 595"/>
                <a:gd name="T46" fmla="*/ 137 w 595"/>
                <a:gd name="T47" fmla="*/ 186 h 595"/>
                <a:gd name="T48" fmla="*/ 121 w 595"/>
                <a:gd name="T49" fmla="*/ 178 h 595"/>
                <a:gd name="T50" fmla="*/ 125 w 595"/>
                <a:gd name="T51" fmla="*/ 149 h 595"/>
                <a:gd name="T52" fmla="*/ 160 w 595"/>
                <a:gd name="T53" fmla="*/ 135 h 595"/>
                <a:gd name="T54" fmla="*/ 177 w 595"/>
                <a:gd name="T55" fmla="*/ 156 h 595"/>
                <a:gd name="T56" fmla="*/ 181 w 595"/>
                <a:gd name="T57" fmla="*/ 150 h 595"/>
                <a:gd name="T58" fmla="*/ 189 w 595"/>
                <a:gd name="T59" fmla="*/ 123 h 595"/>
                <a:gd name="T60" fmla="*/ 209 w 595"/>
                <a:gd name="T61" fmla="*/ 118 h 595"/>
                <a:gd name="T62" fmla="*/ 236 w 595"/>
                <a:gd name="T63" fmla="*/ 95 h 595"/>
                <a:gd name="T64" fmla="*/ 275 w 595"/>
                <a:gd name="T65" fmla="*/ 77 h 595"/>
                <a:gd name="T66" fmla="*/ 278 w 595"/>
                <a:gd name="T67" fmla="*/ 72 h 595"/>
                <a:gd name="T68" fmla="*/ 256 w 595"/>
                <a:gd name="T69" fmla="*/ 60 h 595"/>
                <a:gd name="T70" fmla="*/ 252 w 595"/>
                <a:gd name="T71" fmla="*/ 44 h 595"/>
                <a:gd name="T72" fmla="*/ 384 w 595"/>
                <a:gd name="T73" fmla="*/ 49 h 595"/>
                <a:gd name="T74" fmla="*/ 442 w 595"/>
                <a:gd name="T75" fmla="*/ 78 h 595"/>
                <a:gd name="T76" fmla="*/ 464 w 595"/>
                <a:gd name="T77" fmla="*/ 95 h 595"/>
                <a:gd name="T78" fmla="*/ 495 w 595"/>
                <a:gd name="T79" fmla="*/ 125 h 595"/>
                <a:gd name="T80" fmla="*/ 436 w 595"/>
                <a:gd name="T81" fmla="*/ 140 h 595"/>
                <a:gd name="T82" fmla="*/ 423 w 595"/>
                <a:gd name="T83" fmla="*/ 158 h 595"/>
                <a:gd name="T84" fmla="*/ 400 w 595"/>
                <a:gd name="T85" fmla="*/ 210 h 595"/>
                <a:gd name="T86" fmla="*/ 407 w 595"/>
                <a:gd name="T87" fmla="*/ 237 h 595"/>
                <a:gd name="T88" fmla="*/ 435 w 595"/>
                <a:gd name="T89" fmla="*/ 264 h 595"/>
                <a:gd name="T90" fmla="*/ 466 w 595"/>
                <a:gd name="T91" fmla="*/ 258 h 595"/>
                <a:gd name="T92" fmla="*/ 477 w 595"/>
                <a:gd name="T93" fmla="*/ 261 h 595"/>
                <a:gd name="T94" fmla="*/ 503 w 595"/>
                <a:gd name="T95" fmla="*/ 326 h 595"/>
                <a:gd name="T96" fmla="*/ 507 w 595"/>
                <a:gd name="T97" fmla="*/ 376 h 595"/>
                <a:gd name="T98" fmla="*/ 595 w 595"/>
                <a:gd name="T99" fmla="*/ 297 h 595"/>
                <a:gd name="T100" fmla="*/ 0 w 595"/>
                <a:gd name="T101" fmla="*/ 297 h 595"/>
                <a:gd name="T102" fmla="*/ 324 w 595"/>
                <a:gd name="T103" fmla="*/ 594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595">
                  <a:moveTo>
                    <a:pt x="317" y="560"/>
                  </a:moveTo>
                  <a:cubicBezTo>
                    <a:pt x="310" y="560"/>
                    <a:pt x="304" y="561"/>
                    <a:pt x="297" y="561"/>
                  </a:cubicBezTo>
                  <a:cubicBezTo>
                    <a:pt x="152" y="561"/>
                    <a:pt x="34" y="442"/>
                    <a:pt x="34" y="297"/>
                  </a:cubicBezTo>
                  <a:cubicBezTo>
                    <a:pt x="34" y="243"/>
                    <a:pt x="51" y="191"/>
                    <a:pt x="81" y="147"/>
                  </a:cubicBezTo>
                  <a:cubicBezTo>
                    <a:pt x="80" y="150"/>
                    <a:pt x="81" y="153"/>
                    <a:pt x="82" y="156"/>
                  </a:cubicBezTo>
                  <a:cubicBezTo>
                    <a:pt x="90" y="180"/>
                    <a:pt x="113" y="197"/>
                    <a:pt x="138" y="199"/>
                  </a:cubicBezTo>
                  <a:cubicBezTo>
                    <a:pt x="142" y="199"/>
                    <a:pt x="145" y="199"/>
                    <a:pt x="149" y="200"/>
                  </a:cubicBezTo>
                  <a:cubicBezTo>
                    <a:pt x="150" y="201"/>
                    <a:pt x="151" y="201"/>
                    <a:pt x="152" y="202"/>
                  </a:cubicBezTo>
                  <a:cubicBezTo>
                    <a:pt x="157" y="206"/>
                    <a:pt x="153" y="213"/>
                    <a:pt x="155" y="218"/>
                  </a:cubicBezTo>
                  <a:cubicBezTo>
                    <a:pt x="158" y="225"/>
                    <a:pt x="164" y="228"/>
                    <a:pt x="169" y="232"/>
                  </a:cubicBezTo>
                  <a:cubicBezTo>
                    <a:pt x="174" y="235"/>
                    <a:pt x="180" y="238"/>
                    <a:pt x="182" y="243"/>
                  </a:cubicBezTo>
                  <a:cubicBezTo>
                    <a:pt x="183" y="248"/>
                    <a:pt x="180" y="252"/>
                    <a:pt x="178" y="256"/>
                  </a:cubicBezTo>
                  <a:cubicBezTo>
                    <a:pt x="163" y="282"/>
                    <a:pt x="178" y="310"/>
                    <a:pt x="197" y="328"/>
                  </a:cubicBezTo>
                  <a:cubicBezTo>
                    <a:pt x="202" y="333"/>
                    <a:pt x="207" y="337"/>
                    <a:pt x="210" y="343"/>
                  </a:cubicBezTo>
                  <a:cubicBezTo>
                    <a:pt x="212" y="350"/>
                    <a:pt x="212" y="357"/>
                    <a:pt x="211" y="364"/>
                  </a:cubicBezTo>
                  <a:cubicBezTo>
                    <a:pt x="209" y="387"/>
                    <a:pt x="207" y="410"/>
                    <a:pt x="203" y="432"/>
                  </a:cubicBezTo>
                  <a:cubicBezTo>
                    <a:pt x="202" y="444"/>
                    <a:pt x="200" y="455"/>
                    <a:pt x="201" y="466"/>
                  </a:cubicBezTo>
                  <a:cubicBezTo>
                    <a:pt x="202" y="477"/>
                    <a:pt x="205" y="489"/>
                    <a:pt x="213" y="497"/>
                  </a:cubicBezTo>
                  <a:cubicBezTo>
                    <a:pt x="220" y="505"/>
                    <a:pt x="233" y="510"/>
                    <a:pt x="244" y="506"/>
                  </a:cubicBezTo>
                  <a:cubicBezTo>
                    <a:pt x="237" y="505"/>
                    <a:pt x="233" y="499"/>
                    <a:pt x="232" y="493"/>
                  </a:cubicBezTo>
                  <a:cubicBezTo>
                    <a:pt x="230" y="486"/>
                    <a:pt x="232" y="480"/>
                    <a:pt x="234" y="474"/>
                  </a:cubicBezTo>
                  <a:cubicBezTo>
                    <a:pt x="246" y="442"/>
                    <a:pt x="275" y="418"/>
                    <a:pt x="290" y="387"/>
                  </a:cubicBezTo>
                  <a:cubicBezTo>
                    <a:pt x="293" y="380"/>
                    <a:pt x="295" y="373"/>
                    <a:pt x="301" y="368"/>
                  </a:cubicBezTo>
                  <a:cubicBezTo>
                    <a:pt x="305" y="365"/>
                    <a:pt x="309" y="364"/>
                    <a:pt x="313" y="361"/>
                  </a:cubicBezTo>
                  <a:cubicBezTo>
                    <a:pt x="319" y="357"/>
                    <a:pt x="322" y="349"/>
                    <a:pt x="325" y="341"/>
                  </a:cubicBezTo>
                  <a:cubicBezTo>
                    <a:pt x="330" y="328"/>
                    <a:pt x="335" y="314"/>
                    <a:pt x="340" y="301"/>
                  </a:cubicBezTo>
                  <a:cubicBezTo>
                    <a:pt x="342" y="297"/>
                    <a:pt x="344" y="292"/>
                    <a:pt x="341" y="288"/>
                  </a:cubicBezTo>
                  <a:cubicBezTo>
                    <a:pt x="340" y="286"/>
                    <a:pt x="337" y="284"/>
                    <a:pt x="335" y="283"/>
                  </a:cubicBezTo>
                  <a:cubicBezTo>
                    <a:pt x="325" y="279"/>
                    <a:pt x="315" y="274"/>
                    <a:pt x="305" y="271"/>
                  </a:cubicBezTo>
                  <a:cubicBezTo>
                    <a:pt x="299" y="269"/>
                    <a:pt x="289" y="268"/>
                    <a:pt x="286" y="260"/>
                  </a:cubicBezTo>
                  <a:cubicBezTo>
                    <a:pt x="281" y="245"/>
                    <a:pt x="258" y="232"/>
                    <a:pt x="252" y="228"/>
                  </a:cubicBezTo>
                  <a:cubicBezTo>
                    <a:pt x="239" y="221"/>
                    <a:pt x="230" y="213"/>
                    <a:pt x="216" y="210"/>
                  </a:cubicBezTo>
                  <a:cubicBezTo>
                    <a:pt x="213" y="210"/>
                    <a:pt x="206" y="212"/>
                    <a:pt x="203" y="213"/>
                  </a:cubicBezTo>
                  <a:cubicBezTo>
                    <a:pt x="202" y="214"/>
                    <a:pt x="200" y="215"/>
                    <a:pt x="199" y="216"/>
                  </a:cubicBezTo>
                  <a:cubicBezTo>
                    <a:pt x="196" y="220"/>
                    <a:pt x="192" y="224"/>
                    <a:pt x="188" y="227"/>
                  </a:cubicBezTo>
                  <a:cubicBezTo>
                    <a:pt x="185" y="236"/>
                    <a:pt x="176" y="228"/>
                    <a:pt x="173" y="223"/>
                  </a:cubicBezTo>
                  <a:cubicBezTo>
                    <a:pt x="166" y="213"/>
                    <a:pt x="176" y="207"/>
                    <a:pt x="178" y="197"/>
                  </a:cubicBezTo>
                  <a:cubicBezTo>
                    <a:pt x="178" y="196"/>
                    <a:pt x="178" y="195"/>
                    <a:pt x="178" y="195"/>
                  </a:cubicBezTo>
                  <a:cubicBezTo>
                    <a:pt x="178" y="193"/>
                    <a:pt x="176" y="193"/>
                    <a:pt x="175" y="193"/>
                  </a:cubicBezTo>
                  <a:cubicBezTo>
                    <a:pt x="174" y="192"/>
                    <a:pt x="172" y="193"/>
                    <a:pt x="171" y="193"/>
                  </a:cubicBezTo>
                  <a:cubicBezTo>
                    <a:pt x="166" y="194"/>
                    <a:pt x="162" y="192"/>
                    <a:pt x="161" y="187"/>
                  </a:cubicBezTo>
                  <a:cubicBezTo>
                    <a:pt x="160" y="182"/>
                    <a:pt x="163" y="178"/>
                    <a:pt x="162" y="173"/>
                  </a:cubicBezTo>
                  <a:cubicBezTo>
                    <a:pt x="162" y="172"/>
                    <a:pt x="162" y="172"/>
                    <a:pt x="162" y="172"/>
                  </a:cubicBezTo>
                  <a:cubicBezTo>
                    <a:pt x="161" y="171"/>
                    <a:pt x="161" y="172"/>
                    <a:pt x="160" y="172"/>
                  </a:cubicBezTo>
                  <a:cubicBezTo>
                    <a:pt x="158" y="172"/>
                    <a:pt x="155" y="173"/>
                    <a:pt x="153" y="173"/>
                  </a:cubicBezTo>
                  <a:cubicBezTo>
                    <a:pt x="150" y="174"/>
                    <a:pt x="148" y="175"/>
                    <a:pt x="146" y="176"/>
                  </a:cubicBezTo>
                  <a:cubicBezTo>
                    <a:pt x="144" y="178"/>
                    <a:pt x="143" y="180"/>
                    <a:pt x="142" y="182"/>
                  </a:cubicBezTo>
                  <a:cubicBezTo>
                    <a:pt x="141" y="184"/>
                    <a:pt x="139" y="185"/>
                    <a:pt x="137" y="186"/>
                  </a:cubicBezTo>
                  <a:cubicBezTo>
                    <a:pt x="133" y="188"/>
                    <a:pt x="128" y="185"/>
                    <a:pt x="125" y="183"/>
                  </a:cubicBezTo>
                  <a:cubicBezTo>
                    <a:pt x="123" y="181"/>
                    <a:pt x="122" y="180"/>
                    <a:pt x="121" y="178"/>
                  </a:cubicBezTo>
                  <a:cubicBezTo>
                    <a:pt x="121" y="177"/>
                    <a:pt x="121" y="175"/>
                    <a:pt x="120" y="174"/>
                  </a:cubicBezTo>
                  <a:cubicBezTo>
                    <a:pt x="120" y="165"/>
                    <a:pt x="120" y="156"/>
                    <a:pt x="125" y="149"/>
                  </a:cubicBezTo>
                  <a:cubicBezTo>
                    <a:pt x="129" y="144"/>
                    <a:pt x="135" y="141"/>
                    <a:pt x="141" y="139"/>
                  </a:cubicBezTo>
                  <a:cubicBezTo>
                    <a:pt x="147" y="137"/>
                    <a:pt x="154" y="135"/>
                    <a:pt x="160" y="135"/>
                  </a:cubicBezTo>
                  <a:cubicBezTo>
                    <a:pt x="169" y="136"/>
                    <a:pt x="170" y="146"/>
                    <a:pt x="174" y="153"/>
                  </a:cubicBezTo>
                  <a:cubicBezTo>
                    <a:pt x="175" y="154"/>
                    <a:pt x="176" y="155"/>
                    <a:pt x="177" y="156"/>
                  </a:cubicBezTo>
                  <a:cubicBezTo>
                    <a:pt x="178" y="156"/>
                    <a:pt x="180" y="155"/>
                    <a:pt x="180" y="154"/>
                  </a:cubicBezTo>
                  <a:cubicBezTo>
                    <a:pt x="181" y="153"/>
                    <a:pt x="181" y="151"/>
                    <a:pt x="181" y="150"/>
                  </a:cubicBezTo>
                  <a:cubicBezTo>
                    <a:pt x="182" y="144"/>
                    <a:pt x="182" y="139"/>
                    <a:pt x="183" y="133"/>
                  </a:cubicBezTo>
                  <a:cubicBezTo>
                    <a:pt x="184" y="130"/>
                    <a:pt x="186" y="125"/>
                    <a:pt x="189" y="123"/>
                  </a:cubicBezTo>
                  <a:cubicBezTo>
                    <a:pt x="192" y="120"/>
                    <a:pt x="195" y="121"/>
                    <a:pt x="198" y="121"/>
                  </a:cubicBezTo>
                  <a:cubicBezTo>
                    <a:pt x="203" y="121"/>
                    <a:pt x="205" y="120"/>
                    <a:pt x="209" y="118"/>
                  </a:cubicBezTo>
                  <a:cubicBezTo>
                    <a:pt x="216" y="114"/>
                    <a:pt x="222" y="109"/>
                    <a:pt x="227" y="104"/>
                  </a:cubicBezTo>
                  <a:cubicBezTo>
                    <a:pt x="230" y="101"/>
                    <a:pt x="233" y="98"/>
                    <a:pt x="236" y="95"/>
                  </a:cubicBezTo>
                  <a:cubicBezTo>
                    <a:pt x="243" y="90"/>
                    <a:pt x="251" y="86"/>
                    <a:pt x="259" y="83"/>
                  </a:cubicBezTo>
                  <a:cubicBezTo>
                    <a:pt x="264" y="82"/>
                    <a:pt x="270" y="79"/>
                    <a:pt x="275" y="77"/>
                  </a:cubicBezTo>
                  <a:cubicBezTo>
                    <a:pt x="276" y="77"/>
                    <a:pt x="277" y="77"/>
                    <a:pt x="278" y="76"/>
                  </a:cubicBezTo>
                  <a:cubicBezTo>
                    <a:pt x="279" y="75"/>
                    <a:pt x="279" y="73"/>
                    <a:pt x="278" y="72"/>
                  </a:cubicBezTo>
                  <a:cubicBezTo>
                    <a:pt x="277" y="66"/>
                    <a:pt x="272" y="61"/>
                    <a:pt x="265" y="60"/>
                  </a:cubicBezTo>
                  <a:cubicBezTo>
                    <a:pt x="262" y="59"/>
                    <a:pt x="259" y="60"/>
                    <a:pt x="256" y="60"/>
                  </a:cubicBezTo>
                  <a:cubicBezTo>
                    <a:pt x="252" y="60"/>
                    <a:pt x="249" y="60"/>
                    <a:pt x="247" y="57"/>
                  </a:cubicBezTo>
                  <a:cubicBezTo>
                    <a:pt x="242" y="52"/>
                    <a:pt x="247" y="47"/>
                    <a:pt x="252" y="44"/>
                  </a:cubicBezTo>
                  <a:cubicBezTo>
                    <a:pt x="272" y="34"/>
                    <a:pt x="293" y="33"/>
                    <a:pt x="315" y="35"/>
                  </a:cubicBezTo>
                  <a:cubicBezTo>
                    <a:pt x="339" y="36"/>
                    <a:pt x="362" y="41"/>
                    <a:pt x="384" y="49"/>
                  </a:cubicBezTo>
                  <a:cubicBezTo>
                    <a:pt x="398" y="54"/>
                    <a:pt x="411" y="60"/>
                    <a:pt x="423" y="66"/>
                  </a:cubicBezTo>
                  <a:cubicBezTo>
                    <a:pt x="430" y="70"/>
                    <a:pt x="436" y="74"/>
                    <a:pt x="442" y="78"/>
                  </a:cubicBezTo>
                  <a:cubicBezTo>
                    <a:pt x="448" y="83"/>
                    <a:pt x="454" y="87"/>
                    <a:pt x="461" y="92"/>
                  </a:cubicBezTo>
                  <a:cubicBezTo>
                    <a:pt x="462" y="93"/>
                    <a:pt x="463" y="94"/>
                    <a:pt x="464" y="95"/>
                  </a:cubicBezTo>
                  <a:cubicBezTo>
                    <a:pt x="475" y="103"/>
                    <a:pt x="484" y="112"/>
                    <a:pt x="493" y="122"/>
                  </a:cubicBezTo>
                  <a:cubicBezTo>
                    <a:pt x="494" y="123"/>
                    <a:pt x="495" y="124"/>
                    <a:pt x="495" y="125"/>
                  </a:cubicBezTo>
                  <a:cubicBezTo>
                    <a:pt x="484" y="124"/>
                    <a:pt x="475" y="123"/>
                    <a:pt x="465" y="126"/>
                  </a:cubicBezTo>
                  <a:cubicBezTo>
                    <a:pt x="455" y="129"/>
                    <a:pt x="445" y="134"/>
                    <a:pt x="436" y="140"/>
                  </a:cubicBezTo>
                  <a:cubicBezTo>
                    <a:pt x="433" y="142"/>
                    <a:pt x="431" y="144"/>
                    <a:pt x="429" y="147"/>
                  </a:cubicBezTo>
                  <a:cubicBezTo>
                    <a:pt x="426" y="150"/>
                    <a:pt x="425" y="154"/>
                    <a:pt x="423" y="158"/>
                  </a:cubicBezTo>
                  <a:cubicBezTo>
                    <a:pt x="417" y="170"/>
                    <a:pt x="406" y="180"/>
                    <a:pt x="402" y="193"/>
                  </a:cubicBezTo>
                  <a:cubicBezTo>
                    <a:pt x="400" y="198"/>
                    <a:pt x="400" y="204"/>
                    <a:pt x="400" y="210"/>
                  </a:cubicBezTo>
                  <a:cubicBezTo>
                    <a:pt x="399" y="216"/>
                    <a:pt x="399" y="221"/>
                    <a:pt x="400" y="226"/>
                  </a:cubicBezTo>
                  <a:cubicBezTo>
                    <a:pt x="401" y="231"/>
                    <a:pt x="404" y="233"/>
                    <a:pt x="407" y="237"/>
                  </a:cubicBezTo>
                  <a:cubicBezTo>
                    <a:pt x="415" y="245"/>
                    <a:pt x="423" y="253"/>
                    <a:pt x="431" y="261"/>
                  </a:cubicBezTo>
                  <a:cubicBezTo>
                    <a:pt x="433" y="262"/>
                    <a:pt x="434" y="263"/>
                    <a:pt x="435" y="264"/>
                  </a:cubicBezTo>
                  <a:cubicBezTo>
                    <a:pt x="437" y="264"/>
                    <a:pt x="439" y="264"/>
                    <a:pt x="441" y="264"/>
                  </a:cubicBezTo>
                  <a:cubicBezTo>
                    <a:pt x="450" y="262"/>
                    <a:pt x="458" y="260"/>
                    <a:pt x="466" y="258"/>
                  </a:cubicBezTo>
                  <a:cubicBezTo>
                    <a:pt x="468" y="258"/>
                    <a:pt x="471" y="257"/>
                    <a:pt x="473" y="258"/>
                  </a:cubicBezTo>
                  <a:cubicBezTo>
                    <a:pt x="474" y="259"/>
                    <a:pt x="476" y="260"/>
                    <a:pt x="477" y="261"/>
                  </a:cubicBezTo>
                  <a:cubicBezTo>
                    <a:pt x="485" y="270"/>
                    <a:pt x="490" y="282"/>
                    <a:pt x="495" y="293"/>
                  </a:cubicBezTo>
                  <a:cubicBezTo>
                    <a:pt x="499" y="303"/>
                    <a:pt x="504" y="315"/>
                    <a:pt x="503" y="326"/>
                  </a:cubicBezTo>
                  <a:cubicBezTo>
                    <a:pt x="502" y="333"/>
                    <a:pt x="498" y="340"/>
                    <a:pt x="498" y="347"/>
                  </a:cubicBezTo>
                  <a:cubicBezTo>
                    <a:pt x="498" y="357"/>
                    <a:pt x="504" y="366"/>
                    <a:pt x="507" y="376"/>
                  </a:cubicBezTo>
                  <a:cubicBezTo>
                    <a:pt x="532" y="380"/>
                    <a:pt x="555" y="389"/>
                    <a:pt x="576" y="403"/>
                  </a:cubicBezTo>
                  <a:cubicBezTo>
                    <a:pt x="588" y="370"/>
                    <a:pt x="595" y="335"/>
                    <a:pt x="595" y="297"/>
                  </a:cubicBezTo>
                  <a:cubicBezTo>
                    <a:pt x="595" y="133"/>
                    <a:pt x="461" y="0"/>
                    <a:pt x="297" y="0"/>
                  </a:cubicBezTo>
                  <a:cubicBezTo>
                    <a:pt x="133" y="0"/>
                    <a:pt x="0" y="133"/>
                    <a:pt x="0" y="297"/>
                  </a:cubicBezTo>
                  <a:cubicBezTo>
                    <a:pt x="0" y="461"/>
                    <a:pt x="133" y="595"/>
                    <a:pt x="297" y="595"/>
                  </a:cubicBezTo>
                  <a:cubicBezTo>
                    <a:pt x="306" y="595"/>
                    <a:pt x="315" y="595"/>
                    <a:pt x="324" y="594"/>
                  </a:cubicBezTo>
                  <a:cubicBezTo>
                    <a:pt x="321" y="583"/>
                    <a:pt x="318" y="572"/>
                    <a:pt x="317" y="560"/>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Oval 238"/>
            <p:cNvSpPr>
              <a:spLocks noChangeArrowheads="1"/>
            </p:cNvSpPr>
            <p:nvPr/>
          </p:nvSpPr>
          <p:spPr bwMode="auto">
            <a:xfrm>
              <a:off x="6081713" y="3725863"/>
              <a:ext cx="103188"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239"/>
            <p:cNvSpPr>
              <a:spLocks noEditPoints="1"/>
            </p:cNvSpPr>
            <p:nvPr/>
          </p:nvSpPr>
          <p:spPr bwMode="auto">
            <a:xfrm>
              <a:off x="6067426" y="3711575"/>
              <a:ext cx="131763" cy="131763"/>
            </a:xfrm>
            <a:custGeom>
              <a:avLst/>
              <a:gdLst>
                <a:gd name="T0" fmla="*/ 167 w 333"/>
                <a:gd name="T1" fmla="*/ 332 h 332"/>
                <a:gd name="T2" fmla="*/ 0 w 333"/>
                <a:gd name="T3" fmla="*/ 166 h 332"/>
                <a:gd name="T4" fmla="*/ 167 w 333"/>
                <a:gd name="T5" fmla="*/ 0 h 332"/>
                <a:gd name="T6" fmla="*/ 333 w 333"/>
                <a:gd name="T7" fmla="*/ 166 h 332"/>
                <a:gd name="T8" fmla="*/ 167 w 333"/>
                <a:gd name="T9" fmla="*/ 332 h 332"/>
                <a:gd name="T10" fmla="*/ 167 w 333"/>
                <a:gd name="T11" fmla="*/ 34 h 332"/>
                <a:gd name="T12" fmla="*/ 35 w 333"/>
                <a:gd name="T13" fmla="*/ 166 h 332"/>
                <a:gd name="T14" fmla="*/ 167 w 333"/>
                <a:gd name="T15" fmla="*/ 298 h 332"/>
                <a:gd name="T16" fmla="*/ 298 w 333"/>
                <a:gd name="T17" fmla="*/ 166 h 332"/>
                <a:gd name="T18" fmla="*/ 167 w 333"/>
                <a:gd name="T19" fmla="*/ 3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2">
                  <a:moveTo>
                    <a:pt x="167" y="332"/>
                  </a:moveTo>
                  <a:cubicBezTo>
                    <a:pt x="75" y="332"/>
                    <a:pt x="0" y="258"/>
                    <a:pt x="0" y="166"/>
                  </a:cubicBezTo>
                  <a:cubicBezTo>
                    <a:pt x="1" y="74"/>
                    <a:pt x="75" y="0"/>
                    <a:pt x="167" y="0"/>
                  </a:cubicBezTo>
                  <a:cubicBezTo>
                    <a:pt x="258" y="0"/>
                    <a:pt x="333" y="74"/>
                    <a:pt x="333" y="166"/>
                  </a:cubicBezTo>
                  <a:cubicBezTo>
                    <a:pt x="333" y="258"/>
                    <a:pt x="258" y="332"/>
                    <a:pt x="167" y="332"/>
                  </a:cubicBezTo>
                  <a:close/>
                  <a:moveTo>
                    <a:pt x="167" y="34"/>
                  </a:moveTo>
                  <a:cubicBezTo>
                    <a:pt x="94" y="34"/>
                    <a:pt x="35" y="94"/>
                    <a:pt x="35" y="166"/>
                  </a:cubicBezTo>
                  <a:cubicBezTo>
                    <a:pt x="35" y="239"/>
                    <a:pt x="94" y="298"/>
                    <a:pt x="167" y="298"/>
                  </a:cubicBezTo>
                  <a:cubicBezTo>
                    <a:pt x="239" y="298"/>
                    <a:pt x="298" y="239"/>
                    <a:pt x="298" y="166"/>
                  </a:cubicBezTo>
                  <a:cubicBezTo>
                    <a:pt x="298" y="94"/>
                    <a:pt x="239" y="34"/>
                    <a:pt x="167" y="34"/>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240"/>
            <p:cNvSpPr>
              <a:spLocks noEditPoints="1"/>
            </p:cNvSpPr>
            <p:nvPr/>
          </p:nvSpPr>
          <p:spPr bwMode="auto">
            <a:xfrm>
              <a:off x="6100763" y="3743325"/>
              <a:ext cx="66675" cy="63500"/>
            </a:xfrm>
            <a:custGeom>
              <a:avLst/>
              <a:gdLst>
                <a:gd name="T0" fmla="*/ 135 w 170"/>
                <a:gd name="T1" fmla="*/ 59 h 157"/>
                <a:gd name="T2" fmla="*/ 132 w 170"/>
                <a:gd name="T3" fmla="*/ 55 h 157"/>
                <a:gd name="T4" fmla="*/ 125 w 170"/>
                <a:gd name="T5" fmla="*/ 22 h 157"/>
                <a:gd name="T6" fmla="*/ 91 w 170"/>
                <a:gd name="T7" fmla="*/ 3 h 157"/>
                <a:gd name="T8" fmla="*/ 94 w 170"/>
                <a:gd name="T9" fmla="*/ 6 h 157"/>
                <a:gd name="T10" fmla="*/ 116 w 170"/>
                <a:gd name="T11" fmla="*/ 40 h 157"/>
                <a:gd name="T12" fmla="*/ 83 w 170"/>
                <a:gd name="T13" fmla="*/ 41 h 157"/>
                <a:gd name="T14" fmla="*/ 52 w 170"/>
                <a:gd name="T15" fmla="*/ 33 h 157"/>
                <a:gd name="T16" fmla="*/ 76 w 170"/>
                <a:gd name="T17" fmla="*/ 5 h 157"/>
                <a:gd name="T18" fmla="*/ 76 w 170"/>
                <a:gd name="T19" fmla="*/ 0 h 157"/>
                <a:gd name="T20" fmla="*/ 35 w 170"/>
                <a:gd name="T21" fmla="*/ 49 h 157"/>
                <a:gd name="T22" fmla="*/ 35 w 170"/>
                <a:gd name="T23" fmla="*/ 59 h 157"/>
                <a:gd name="T24" fmla="*/ 28 w 170"/>
                <a:gd name="T25" fmla="*/ 62 h 157"/>
                <a:gd name="T26" fmla="*/ 6 w 170"/>
                <a:gd name="T27" fmla="*/ 123 h 157"/>
                <a:gd name="T28" fmla="*/ 10 w 170"/>
                <a:gd name="T29" fmla="*/ 119 h 157"/>
                <a:gd name="T30" fmla="*/ 13 w 170"/>
                <a:gd name="T31" fmla="*/ 95 h 157"/>
                <a:gd name="T32" fmla="*/ 39 w 170"/>
                <a:gd name="T33" fmla="*/ 85 h 157"/>
                <a:gd name="T34" fmla="*/ 60 w 170"/>
                <a:gd name="T35" fmla="*/ 137 h 157"/>
                <a:gd name="T36" fmla="*/ 20 w 170"/>
                <a:gd name="T37" fmla="*/ 134 h 157"/>
                <a:gd name="T38" fmla="*/ 16 w 170"/>
                <a:gd name="T39" fmla="*/ 133 h 157"/>
                <a:gd name="T40" fmla="*/ 65 w 170"/>
                <a:gd name="T41" fmla="*/ 152 h 157"/>
                <a:gd name="T42" fmla="*/ 83 w 170"/>
                <a:gd name="T43" fmla="*/ 142 h 157"/>
                <a:gd name="T44" fmla="*/ 86 w 170"/>
                <a:gd name="T45" fmla="*/ 143 h 157"/>
                <a:gd name="T46" fmla="*/ 122 w 170"/>
                <a:gd name="T47" fmla="*/ 153 h 157"/>
                <a:gd name="T48" fmla="*/ 150 w 170"/>
                <a:gd name="T49" fmla="*/ 133 h 157"/>
                <a:gd name="T50" fmla="*/ 143 w 170"/>
                <a:gd name="T51" fmla="*/ 137 h 157"/>
                <a:gd name="T52" fmla="*/ 98 w 170"/>
                <a:gd name="T53" fmla="*/ 126 h 157"/>
                <a:gd name="T54" fmla="*/ 127 w 170"/>
                <a:gd name="T55" fmla="*/ 78 h 157"/>
                <a:gd name="T56" fmla="*/ 157 w 170"/>
                <a:gd name="T57" fmla="*/ 119 h 157"/>
                <a:gd name="T58" fmla="*/ 162 w 170"/>
                <a:gd name="T59" fmla="*/ 123 h 157"/>
                <a:gd name="T60" fmla="*/ 83 w 170"/>
                <a:gd name="T61" fmla="*/ 53 h 157"/>
                <a:gd name="T62" fmla="*/ 104 w 170"/>
                <a:gd name="T63" fmla="*/ 62 h 157"/>
                <a:gd name="T64" fmla="*/ 83 w 170"/>
                <a:gd name="T65" fmla="*/ 53 h 157"/>
                <a:gd name="T66" fmla="*/ 52 w 170"/>
                <a:gd name="T67" fmla="*/ 80 h 157"/>
                <a:gd name="T68" fmla="*/ 67 w 170"/>
                <a:gd name="T69" fmla="*/ 92 h 157"/>
                <a:gd name="T70" fmla="*/ 70 w 170"/>
                <a:gd name="T71" fmla="*/ 96 h 157"/>
                <a:gd name="T72" fmla="*/ 52 w 170"/>
                <a:gd name="T73" fmla="*/ 85 h 157"/>
                <a:gd name="T74" fmla="*/ 94 w 170"/>
                <a:gd name="T75" fmla="*/ 104 h 157"/>
                <a:gd name="T76" fmla="*/ 100 w 170"/>
                <a:gd name="T77" fmla="*/ 91 h 157"/>
                <a:gd name="T78" fmla="*/ 110 w 170"/>
                <a:gd name="T79" fmla="*/ 82 h 157"/>
                <a:gd name="T80" fmla="*/ 115 w 170"/>
                <a:gd name="T81"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7">
                  <a:moveTo>
                    <a:pt x="141" y="62"/>
                  </a:moveTo>
                  <a:cubicBezTo>
                    <a:pt x="139" y="61"/>
                    <a:pt x="137" y="60"/>
                    <a:pt x="135" y="59"/>
                  </a:cubicBezTo>
                  <a:cubicBezTo>
                    <a:pt x="133" y="59"/>
                    <a:pt x="132" y="59"/>
                    <a:pt x="131" y="58"/>
                  </a:cubicBezTo>
                  <a:cubicBezTo>
                    <a:pt x="131" y="57"/>
                    <a:pt x="132" y="56"/>
                    <a:pt x="132" y="55"/>
                  </a:cubicBezTo>
                  <a:cubicBezTo>
                    <a:pt x="132" y="50"/>
                    <a:pt x="132" y="46"/>
                    <a:pt x="132" y="42"/>
                  </a:cubicBezTo>
                  <a:cubicBezTo>
                    <a:pt x="131" y="35"/>
                    <a:pt x="129" y="28"/>
                    <a:pt x="125" y="22"/>
                  </a:cubicBezTo>
                  <a:cubicBezTo>
                    <a:pt x="117" y="10"/>
                    <a:pt x="105" y="2"/>
                    <a:pt x="91" y="0"/>
                  </a:cubicBezTo>
                  <a:cubicBezTo>
                    <a:pt x="91" y="3"/>
                    <a:pt x="91" y="3"/>
                    <a:pt x="91" y="3"/>
                  </a:cubicBezTo>
                  <a:cubicBezTo>
                    <a:pt x="91" y="5"/>
                    <a:pt x="91" y="5"/>
                    <a:pt x="91" y="5"/>
                  </a:cubicBezTo>
                  <a:cubicBezTo>
                    <a:pt x="91" y="6"/>
                    <a:pt x="93" y="6"/>
                    <a:pt x="94" y="6"/>
                  </a:cubicBezTo>
                  <a:cubicBezTo>
                    <a:pt x="98" y="8"/>
                    <a:pt x="103" y="10"/>
                    <a:pt x="106" y="14"/>
                  </a:cubicBezTo>
                  <a:cubicBezTo>
                    <a:pt x="113" y="21"/>
                    <a:pt x="117" y="31"/>
                    <a:pt x="116" y="40"/>
                  </a:cubicBezTo>
                  <a:cubicBezTo>
                    <a:pt x="115" y="44"/>
                    <a:pt x="114" y="48"/>
                    <a:pt x="112" y="52"/>
                  </a:cubicBezTo>
                  <a:cubicBezTo>
                    <a:pt x="104" y="45"/>
                    <a:pt x="94" y="41"/>
                    <a:pt x="83" y="41"/>
                  </a:cubicBezTo>
                  <a:cubicBezTo>
                    <a:pt x="72" y="41"/>
                    <a:pt x="63" y="45"/>
                    <a:pt x="55" y="51"/>
                  </a:cubicBezTo>
                  <a:cubicBezTo>
                    <a:pt x="52" y="46"/>
                    <a:pt x="51" y="39"/>
                    <a:pt x="52" y="33"/>
                  </a:cubicBezTo>
                  <a:cubicBezTo>
                    <a:pt x="53" y="25"/>
                    <a:pt x="57" y="17"/>
                    <a:pt x="63" y="12"/>
                  </a:cubicBezTo>
                  <a:cubicBezTo>
                    <a:pt x="66" y="9"/>
                    <a:pt x="71" y="7"/>
                    <a:pt x="76" y="5"/>
                  </a:cubicBezTo>
                  <a:cubicBezTo>
                    <a:pt x="77" y="5"/>
                    <a:pt x="76" y="4"/>
                    <a:pt x="76" y="3"/>
                  </a:cubicBezTo>
                  <a:cubicBezTo>
                    <a:pt x="76" y="0"/>
                    <a:pt x="76" y="0"/>
                    <a:pt x="76" y="0"/>
                  </a:cubicBezTo>
                  <a:cubicBezTo>
                    <a:pt x="58" y="2"/>
                    <a:pt x="42" y="16"/>
                    <a:pt x="37" y="34"/>
                  </a:cubicBezTo>
                  <a:cubicBezTo>
                    <a:pt x="35" y="39"/>
                    <a:pt x="35" y="44"/>
                    <a:pt x="35" y="49"/>
                  </a:cubicBezTo>
                  <a:cubicBezTo>
                    <a:pt x="35" y="52"/>
                    <a:pt x="35" y="55"/>
                    <a:pt x="36" y="58"/>
                  </a:cubicBezTo>
                  <a:cubicBezTo>
                    <a:pt x="36" y="59"/>
                    <a:pt x="36" y="59"/>
                    <a:pt x="35" y="59"/>
                  </a:cubicBezTo>
                  <a:cubicBezTo>
                    <a:pt x="34" y="59"/>
                    <a:pt x="33" y="60"/>
                    <a:pt x="33" y="60"/>
                  </a:cubicBezTo>
                  <a:cubicBezTo>
                    <a:pt x="31" y="61"/>
                    <a:pt x="29" y="61"/>
                    <a:pt x="28" y="62"/>
                  </a:cubicBezTo>
                  <a:cubicBezTo>
                    <a:pt x="19" y="67"/>
                    <a:pt x="12" y="74"/>
                    <a:pt x="8" y="83"/>
                  </a:cubicBezTo>
                  <a:cubicBezTo>
                    <a:pt x="1" y="95"/>
                    <a:pt x="0" y="110"/>
                    <a:pt x="6" y="123"/>
                  </a:cubicBezTo>
                  <a:cubicBezTo>
                    <a:pt x="7" y="122"/>
                    <a:pt x="8" y="121"/>
                    <a:pt x="10" y="121"/>
                  </a:cubicBezTo>
                  <a:cubicBezTo>
                    <a:pt x="11" y="120"/>
                    <a:pt x="10" y="120"/>
                    <a:pt x="10" y="119"/>
                  </a:cubicBezTo>
                  <a:cubicBezTo>
                    <a:pt x="9" y="117"/>
                    <a:pt x="9" y="114"/>
                    <a:pt x="9" y="112"/>
                  </a:cubicBezTo>
                  <a:cubicBezTo>
                    <a:pt x="9" y="106"/>
                    <a:pt x="10" y="100"/>
                    <a:pt x="13" y="95"/>
                  </a:cubicBezTo>
                  <a:cubicBezTo>
                    <a:pt x="19" y="85"/>
                    <a:pt x="29" y="79"/>
                    <a:pt x="40" y="79"/>
                  </a:cubicBezTo>
                  <a:cubicBezTo>
                    <a:pt x="39" y="81"/>
                    <a:pt x="39" y="83"/>
                    <a:pt x="39" y="85"/>
                  </a:cubicBezTo>
                  <a:cubicBezTo>
                    <a:pt x="39" y="104"/>
                    <a:pt x="52" y="121"/>
                    <a:pt x="69" y="126"/>
                  </a:cubicBezTo>
                  <a:cubicBezTo>
                    <a:pt x="67" y="131"/>
                    <a:pt x="64" y="134"/>
                    <a:pt x="60" y="137"/>
                  </a:cubicBezTo>
                  <a:cubicBezTo>
                    <a:pt x="52" y="143"/>
                    <a:pt x="41" y="144"/>
                    <a:pt x="32" y="142"/>
                  </a:cubicBezTo>
                  <a:cubicBezTo>
                    <a:pt x="27" y="140"/>
                    <a:pt x="23" y="138"/>
                    <a:pt x="20" y="134"/>
                  </a:cubicBezTo>
                  <a:cubicBezTo>
                    <a:pt x="17" y="133"/>
                    <a:pt x="17" y="133"/>
                    <a:pt x="17" y="133"/>
                  </a:cubicBezTo>
                  <a:cubicBezTo>
                    <a:pt x="17" y="133"/>
                    <a:pt x="17" y="133"/>
                    <a:pt x="16" y="133"/>
                  </a:cubicBezTo>
                  <a:cubicBezTo>
                    <a:pt x="15" y="134"/>
                    <a:pt x="14" y="135"/>
                    <a:pt x="13" y="135"/>
                  </a:cubicBezTo>
                  <a:cubicBezTo>
                    <a:pt x="25" y="151"/>
                    <a:pt x="46" y="157"/>
                    <a:pt x="65" y="152"/>
                  </a:cubicBezTo>
                  <a:cubicBezTo>
                    <a:pt x="70" y="150"/>
                    <a:pt x="75" y="148"/>
                    <a:pt x="79" y="144"/>
                  </a:cubicBezTo>
                  <a:cubicBezTo>
                    <a:pt x="81" y="144"/>
                    <a:pt x="82" y="143"/>
                    <a:pt x="83" y="142"/>
                  </a:cubicBezTo>
                  <a:cubicBezTo>
                    <a:pt x="84" y="141"/>
                    <a:pt x="84" y="141"/>
                    <a:pt x="84" y="141"/>
                  </a:cubicBezTo>
                  <a:cubicBezTo>
                    <a:pt x="85" y="142"/>
                    <a:pt x="85" y="142"/>
                    <a:pt x="86" y="143"/>
                  </a:cubicBezTo>
                  <a:cubicBezTo>
                    <a:pt x="88" y="145"/>
                    <a:pt x="91" y="146"/>
                    <a:pt x="94" y="148"/>
                  </a:cubicBezTo>
                  <a:cubicBezTo>
                    <a:pt x="102" y="152"/>
                    <a:pt x="112" y="154"/>
                    <a:pt x="122" y="153"/>
                  </a:cubicBezTo>
                  <a:cubicBezTo>
                    <a:pt x="135" y="151"/>
                    <a:pt x="147" y="145"/>
                    <a:pt x="154" y="135"/>
                  </a:cubicBezTo>
                  <a:cubicBezTo>
                    <a:pt x="153" y="134"/>
                    <a:pt x="152" y="133"/>
                    <a:pt x="150" y="133"/>
                  </a:cubicBezTo>
                  <a:cubicBezTo>
                    <a:pt x="149" y="132"/>
                    <a:pt x="149" y="133"/>
                    <a:pt x="148" y="134"/>
                  </a:cubicBezTo>
                  <a:cubicBezTo>
                    <a:pt x="147" y="135"/>
                    <a:pt x="145" y="136"/>
                    <a:pt x="143" y="137"/>
                  </a:cubicBezTo>
                  <a:cubicBezTo>
                    <a:pt x="135" y="142"/>
                    <a:pt x="125" y="144"/>
                    <a:pt x="115" y="141"/>
                  </a:cubicBezTo>
                  <a:cubicBezTo>
                    <a:pt x="108" y="138"/>
                    <a:pt x="102" y="133"/>
                    <a:pt x="98" y="126"/>
                  </a:cubicBezTo>
                  <a:cubicBezTo>
                    <a:pt x="115" y="120"/>
                    <a:pt x="127" y="104"/>
                    <a:pt x="127" y="85"/>
                  </a:cubicBezTo>
                  <a:cubicBezTo>
                    <a:pt x="127" y="82"/>
                    <a:pt x="127" y="80"/>
                    <a:pt x="127" y="78"/>
                  </a:cubicBezTo>
                  <a:cubicBezTo>
                    <a:pt x="141" y="78"/>
                    <a:pt x="154" y="89"/>
                    <a:pt x="158" y="104"/>
                  </a:cubicBezTo>
                  <a:cubicBezTo>
                    <a:pt x="159" y="109"/>
                    <a:pt x="158" y="114"/>
                    <a:pt x="157" y="119"/>
                  </a:cubicBezTo>
                  <a:cubicBezTo>
                    <a:pt x="157" y="120"/>
                    <a:pt x="158" y="120"/>
                    <a:pt x="159" y="121"/>
                  </a:cubicBezTo>
                  <a:cubicBezTo>
                    <a:pt x="160" y="121"/>
                    <a:pt x="161" y="122"/>
                    <a:pt x="162" y="123"/>
                  </a:cubicBezTo>
                  <a:cubicBezTo>
                    <a:pt x="170" y="100"/>
                    <a:pt x="161" y="74"/>
                    <a:pt x="141" y="62"/>
                  </a:cubicBezTo>
                  <a:close/>
                  <a:moveTo>
                    <a:pt x="83" y="53"/>
                  </a:moveTo>
                  <a:cubicBezTo>
                    <a:pt x="91" y="53"/>
                    <a:pt x="99" y="56"/>
                    <a:pt x="104" y="61"/>
                  </a:cubicBezTo>
                  <a:cubicBezTo>
                    <a:pt x="104" y="62"/>
                    <a:pt x="104" y="62"/>
                    <a:pt x="104" y="62"/>
                  </a:cubicBezTo>
                  <a:cubicBezTo>
                    <a:pt x="100" y="65"/>
                    <a:pt x="82" y="76"/>
                    <a:pt x="63" y="61"/>
                  </a:cubicBezTo>
                  <a:cubicBezTo>
                    <a:pt x="68" y="56"/>
                    <a:pt x="75" y="53"/>
                    <a:pt x="83" y="53"/>
                  </a:cubicBezTo>
                  <a:close/>
                  <a:moveTo>
                    <a:pt x="52" y="85"/>
                  </a:moveTo>
                  <a:cubicBezTo>
                    <a:pt x="52" y="83"/>
                    <a:pt x="52" y="82"/>
                    <a:pt x="52" y="80"/>
                  </a:cubicBezTo>
                  <a:cubicBezTo>
                    <a:pt x="56" y="82"/>
                    <a:pt x="60" y="84"/>
                    <a:pt x="64" y="87"/>
                  </a:cubicBezTo>
                  <a:cubicBezTo>
                    <a:pt x="64" y="88"/>
                    <a:pt x="66" y="90"/>
                    <a:pt x="67" y="92"/>
                  </a:cubicBezTo>
                  <a:cubicBezTo>
                    <a:pt x="68" y="93"/>
                    <a:pt x="69" y="94"/>
                    <a:pt x="70" y="96"/>
                  </a:cubicBezTo>
                  <a:cubicBezTo>
                    <a:pt x="70" y="96"/>
                    <a:pt x="70" y="96"/>
                    <a:pt x="70" y="96"/>
                  </a:cubicBezTo>
                  <a:cubicBezTo>
                    <a:pt x="72" y="101"/>
                    <a:pt x="74" y="107"/>
                    <a:pt x="73" y="115"/>
                  </a:cubicBezTo>
                  <a:cubicBezTo>
                    <a:pt x="61" y="110"/>
                    <a:pt x="52" y="99"/>
                    <a:pt x="52" y="85"/>
                  </a:cubicBezTo>
                  <a:close/>
                  <a:moveTo>
                    <a:pt x="94" y="114"/>
                  </a:moveTo>
                  <a:cubicBezTo>
                    <a:pt x="94" y="111"/>
                    <a:pt x="94" y="107"/>
                    <a:pt x="94" y="104"/>
                  </a:cubicBezTo>
                  <a:cubicBezTo>
                    <a:pt x="95" y="101"/>
                    <a:pt x="96" y="99"/>
                    <a:pt x="97" y="96"/>
                  </a:cubicBezTo>
                  <a:cubicBezTo>
                    <a:pt x="98" y="94"/>
                    <a:pt x="99" y="93"/>
                    <a:pt x="100" y="91"/>
                  </a:cubicBezTo>
                  <a:cubicBezTo>
                    <a:pt x="101" y="90"/>
                    <a:pt x="101" y="90"/>
                    <a:pt x="101" y="90"/>
                  </a:cubicBezTo>
                  <a:cubicBezTo>
                    <a:pt x="104" y="87"/>
                    <a:pt x="106" y="85"/>
                    <a:pt x="110" y="82"/>
                  </a:cubicBezTo>
                  <a:cubicBezTo>
                    <a:pt x="111" y="81"/>
                    <a:pt x="113" y="81"/>
                    <a:pt x="114" y="80"/>
                  </a:cubicBezTo>
                  <a:cubicBezTo>
                    <a:pt x="115" y="82"/>
                    <a:pt x="115" y="83"/>
                    <a:pt x="115" y="85"/>
                  </a:cubicBezTo>
                  <a:cubicBezTo>
                    <a:pt x="115" y="98"/>
                    <a:pt x="106" y="110"/>
                    <a:pt x="94" y="1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69072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out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barn(outVertical)">
                                      <p:cBhvr>
                                        <p:cTn id="17"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8" grpId="0"/>
      <p:bldP spid="3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ilbheUpdat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8001" y="919163"/>
            <a:ext cx="8310563" cy="3506391"/>
          </a:xfrm>
        </p:spPr>
      </p:pic>
    </p:spTree>
    <p:extLst>
      <p:ext uri="{BB962C8B-B14F-4D97-AF65-F5344CB8AC3E}">
        <p14:creationId xmlns:p14="http://schemas.microsoft.com/office/powerpoint/2010/main" val="319590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Responsibility In…</a:t>
            </a:r>
          </a:p>
        </p:txBody>
      </p:sp>
      <p:grpSp>
        <p:nvGrpSpPr>
          <p:cNvPr id="264" name="Group 263"/>
          <p:cNvGrpSpPr/>
          <p:nvPr/>
        </p:nvGrpSpPr>
        <p:grpSpPr>
          <a:xfrm>
            <a:off x="924180" y="11481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2921060"/>
            <a:ext cx="2476500" cy="759253"/>
          </a:xfrm>
        </p:spPr>
        <p:txBody>
          <a:bodyPr/>
          <a:lstStyle/>
          <a:p>
            <a:pPr algn="ctr"/>
            <a:r>
              <a:rPr lang="en-US" sz="1800" dirty="0"/>
              <a:t>What do I do to </a:t>
            </a:r>
            <a:br>
              <a:rPr lang="en-US" sz="1800" dirty="0"/>
            </a:br>
            <a:r>
              <a:rPr lang="en-US" sz="1800" dirty="0"/>
              <a:t>keep </a:t>
            </a:r>
            <a:r>
              <a:rPr lang="en-US" sz="1800" b="1" dirty="0">
                <a:solidFill>
                  <a:schemeClr val="bg2"/>
                </a:solidFill>
              </a:rPr>
              <a:t>my stuff</a:t>
            </a:r>
            <a:r>
              <a:rPr lang="en-US" sz="1800" dirty="0"/>
              <a:t> safe?</a:t>
            </a:r>
          </a:p>
        </p:txBody>
      </p:sp>
      <p:sp>
        <p:nvSpPr>
          <p:cNvPr id="332" name="Text Placeholder 1"/>
          <p:cNvSpPr>
            <a:spLocks noGrp="1"/>
          </p:cNvSpPr>
          <p:nvPr>
            <p:ph type="body" sz="quarter" idx="13"/>
          </p:nvPr>
        </p:nvSpPr>
        <p:spPr>
          <a:xfrm>
            <a:off x="3348811" y="3013423"/>
            <a:ext cx="2438590" cy="666890"/>
          </a:xfrm>
        </p:spPr>
        <p:txBody>
          <a:bodyPr/>
          <a:lstStyle/>
          <a:p>
            <a:pPr algn="ctr"/>
            <a:r>
              <a:rPr lang="en-US" sz="1800" dirty="0"/>
              <a:t>What do I do to keep </a:t>
            </a:r>
            <a:r>
              <a:rPr lang="en-US" sz="1800" b="1" dirty="0">
                <a:solidFill>
                  <a:schemeClr val="bg2"/>
                </a:solidFill>
              </a:rPr>
              <a:t>myself</a:t>
            </a:r>
            <a:r>
              <a:rPr lang="en-US" sz="1800" dirty="0"/>
              <a:t> safe?</a:t>
            </a:r>
          </a:p>
        </p:txBody>
      </p:sp>
      <p:grpSp>
        <p:nvGrpSpPr>
          <p:cNvPr id="385" name="Group 384"/>
          <p:cNvGrpSpPr/>
          <p:nvPr/>
        </p:nvGrpSpPr>
        <p:grpSpPr>
          <a:xfrm>
            <a:off x="4127080" y="10700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062563"/>
            <a:ext cx="2295053" cy="616239"/>
          </a:xfrm>
        </p:spPr>
        <p:txBody>
          <a:bodyPr/>
          <a:lstStyle/>
          <a:p>
            <a:pPr algn="ctr"/>
            <a:r>
              <a:rPr lang="en-US" sz="1800" dirty="0"/>
              <a:t>How do I </a:t>
            </a:r>
            <a:r>
              <a:rPr lang="en-US" sz="1800" b="1" dirty="0">
                <a:solidFill>
                  <a:schemeClr val="bg2"/>
                </a:solidFill>
              </a:rPr>
              <a:t>treat others </a:t>
            </a:r>
            <a:r>
              <a:rPr lang="en-US" sz="1800" dirty="0"/>
              <a:t>online?</a:t>
            </a:r>
          </a:p>
        </p:txBody>
      </p:sp>
      <p:cxnSp>
        <p:nvCxnSpPr>
          <p:cNvPr id="515" name="Straight Connector 514"/>
          <p:cNvCxnSpPr/>
          <p:nvPr/>
        </p:nvCxnSpPr>
        <p:spPr>
          <a:xfrm>
            <a:off x="591595" y="296263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312659"/>
            <a:ext cx="2741756" cy="479909"/>
          </a:xfrm>
        </p:spPr>
        <p:txBody>
          <a:bodyPr/>
          <a:lstStyle/>
          <a:p>
            <a:pPr algn="ctr"/>
            <a:r>
              <a:rPr lang="en-US" sz="2400" b="1" dirty="0">
                <a:solidFill>
                  <a:schemeClr val="bg2"/>
                </a:solidFill>
              </a:rPr>
              <a:t>Cyber Security</a:t>
            </a:r>
          </a:p>
        </p:txBody>
      </p:sp>
      <p:cxnSp>
        <p:nvCxnSpPr>
          <p:cNvPr id="520" name="Straight Connector 519"/>
          <p:cNvCxnSpPr/>
          <p:nvPr/>
        </p:nvCxnSpPr>
        <p:spPr>
          <a:xfrm>
            <a:off x="3471679" y="296240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312429"/>
            <a:ext cx="2741756" cy="479909"/>
          </a:xfrm>
        </p:spPr>
        <p:txBody>
          <a:bodyPr/>
          <a:lstStyle/>
          <a:p>
            <a:pPr algn="ctr"/>
            <a:r>
              <a:rPr lang="en-US" sz="2400" b="1" dirty="0">
                <a:solidFill>
                  <a:schemeClr val="bg2"/>
                </a:solidFill>
              </a:rPr>
              <a:t>Cyber Safety</a:t>
            </a:r>
          </a:p>
        </p:txBody>
      </p:sp>
      <p:cxnSp>
        <p:nvCxnSpPr>
          <p:cNvPr id="522" name="Straight Connector 521"/>
          <p:cNvCxnSpPr/>
          <p:nvPr/>
        </p:nvCxnSpPr>
        <p:spPr>
          <a:xfrm>
            <a:off x="6369763" y="296171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311740"/>
            <a:ext cx="2741756" cy="479909"/>
          </a:xfrm>
        </p:spPr>
        <p:txBody>
          <a:bodyPr/>
          <a:lstStyle/>
          <a:p>
            <a:pPr algn="ctr"/>
            <a:r>
              <a:rPr lang="en-US" sz="2400" b="1" dirty="0">
                <a:solidFill>
                  <a:schemeClr val="bg2"/>
                </a:solidFill>
              </a:rPr>
              <a:t>Cyber Ethics</a:t>
            </a:r>
          </a:p>
        </p:txBody>
      </p:sp>
      <p:grpSp>
        <p:nvGrpSpPr>
          <p:cNvPr id="626" name="Group 625"/>
          <p:cNvGrpSpPr/>
          <p:nvPr/>
        </p:nvGrpSpPr>
        <p:grpSpPr>
          <a:xfrm>
            <a:off x="6867120" y="1070023"/>
            <a:ext cx="1034670" cy="1111629"/>
            <a:chOff x="7458384" y="1651942"/>
            <a:chExt cx="384175" cy="412750"/>
          </a:xfrm>
        </p:grpSpPr>
        <p:sp>
          <p:nvSpPr>
            <p:cNvPr id="62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73" name="Rectangle 772"/>
          <p:cNvSpPr/>
          <p:nvPr/>
        </p:nvSpPr>
        <p:spPr>
          <a:xfrm>
            <a:off x="124072" y="890534"/>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800" name="Rectangle 799"/>
          <p:cNvSpPr/>
          <p:nvPr/>
        </p:nvSpPr>
        <p:spPr>
          <a:xfrm>
            <a:off x="3130789" y="650580"/>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801" name="Group 800"/>
          <p:cNvGrpSpPr/>
          <p:nvPr/>
        </p:nvGrpSpPr>
        <p:grpSpPr>
          <a:xfrm>
            <a:off x="5941403" y="392989"/>
            <a:ext cx="2661653" cy="318616"/>
            <a:chOff x="5941403" y="392989"/>
            <a:chExt cx="2661653" cy="318616"/>
          </a:xfrm>
        </p:grpSpPr>
        <p:sp>
          <p:nvSpPr>
            <p:cNvPr id="802" name="Rectangle 801"/>
            <p:cNvSpPr/>
            <p:nvPr/>
          </p:nvSpPr>
          <p:spPr>
            <a:xfrm>
              <a:off x="6276393" y="403828"/>
              <a:ext cx="2326663" cy="307777"/>
            </a:xfrm>
            <a:prstGeom prst="rect">
              <a:avLst/>
            </a:prstGeom>
          </p:spPr>
          <p:txBody>
            <a:bodyPr wrap="none">
              <a:spAutoFit/>
            </a:bodyPr>
            <a:lstStyle/>
            <a:p>
              <a:r>
                <a:rPr lang="en-IE" sz="1400" dirty="0">
                  <a:solidFill>
                    <a:schemeClr val="bg2"/>
                  </a:solidFill>
                </a:rPr>
                <a:t>STOP. THINK. CONNECT.™</a:t>
              </a:r>
            </a:p>
          </p:txBody>
        </p:sp>
        <p:cxnSp>
          <p:nvCxnSpPr>
            <p:cNvPr id="803" name="Straight Connector 802"/>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05" name="Group 804"/>
            <p:cNvGrpSpPr/>
            <p:nvPr/>
          </p:nvGrpSpPr>
          <p:grpSpPr>
            <a:xfrm>
              <a:off x="5941403" y="392989"/>
              <a:ext cx="316624" cy="316624"/>
              <a:chOff x="6854825" y="3514231"/>
              <a:chExt cx="423863" cy="423863"/>
            </a:xfrm>
          </p:grpSpPr>
          <p:sp>
            <p:nvSpPr>
              <p:cNvPr id="806" name="Oval 805"/>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72"/>
              <p:cNvGrpSpPr>
                <a:grpSpLocks noChangeAspect="1"/>
              </p:cNvGrpSpPr>
              <p:nvPr/>
            </p:nvGrpSpPr>
            <p:grpSpPr bwMode="auto">
              <a:xfrm>
                <a:off x="6854825" y="3514231"/>
                <a:ext cx="423863" cy="423863"/>
                <a:chOff x="4318" y="830"/>
                <a:chExt cx="267" cy="267"/>
              </a:xfrm>
            </p:grpSpPr>
            <p:sp>
              <p:nvSpPr>
                <p:cNvPr id="808"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65700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3"/>
                                        </p:tgtEl>
                                        <p:attrNameLst>
                                          <p:attrName>style.visibility</p:attrName>
                                        </p:attrNameLst>
                                      </p:cBhvr>
                                      <p:to>
                                        <p:strVal val="visible"/>
                                      </p:to>
                                    </p:set>
                                    <p:animEffect transition="in" filter="fade">
                                      <p:cBhvr>
                                        <p:cTn id="33" dur="500"/>
                                        <p:tgtEl>
                                          <p:spTgt spid="7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0"/>
                                        </p:tgtEl>
                                        <p:attrNameLst>
                                          <p:attrName>style.visibility</p:attrName>
                                        </p:attrNameLst>
                                      </p:cBhvr>
                                      <p:to>
                                        <p:strVal val="visible"/>
                                      </p:to>
                                    </p:set>
                                    <p:animEffect transition="in" filter="fade">
                                      <p:cBhvr>
                                        <p:cTn id="38" dur="500"/>
                                        <p:tgtEl>
                                          <p:spTgt spid="8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0">
                                            <p:txEl>
                                              <p:pRg st="0" end="0"/>
                                            </p:txEl>
                                          </p:spTgt>
                                        </p:tgtEl>
                                        <p:attrNameLst>
                                          <p:attrName>style.visibility</p:attrName>
                                        </p:attrNameLst>
                                      </p:cBhvr>
                                      <p:to>
                                        <p:strVal val="visible"/>
                                      </p:to>
                                    </p:set>
                                    <p:animEffect transition="in" filter="fade">
                                      <p:cBhvr>
                                        <p:cTn id="41" dur="500"/>
                                        <p:tgtEl>
                                          <p:spTgt spid="41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
                                        </p:tgtEl>
                                        <p:attrNameLst>
                                          <p:attrName>style.visibility</p:attrName>
                                        </p:attrNameLst>
                                      </p:cBhvr>
                                      <p:to>
                                        <p:strVal val="visible"/>
                                      </p:to>
                                    </p:set>
                                    <p:animEffect transition="in" filter="fade">
                                      <p:cBhvr>
                                        <p:cTn id="44" dur="500"/>
                                        <p:tgtEl>
                                          <p:spTgt spid="5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3">
                                            <p:txEl>
                                              <p:pRg st="0" end="0"/>
                                            </p:txEl>
                                          </p:spTgt>
                                        </p:tgtEl>
                                        <p:attrNameLst>
                                          <p:attrName>style.visibility</p:attrName>
                                        </p:attrNameLst>
                                      </p:cBhvr>
                                      <p:to>
                                        <p:strVal val="visible"/>
                                      </p:to>
                                    </p:set>
                                    <p:animEffect transition="in" filter="fade">
                                      <p:cBhvr>
                                        <p:cTn id="47" dur="500"/>
                                        <p:tgtEl>
                                          <p:spTgt spid="523">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26"/>
                                        </p:tgtEl>
                                        <p:attrNameLst>
                                          <p:attrName>style.visibility</p:attrName>
                                        </p:attrNameLst>
                                      </p:cBhvr>
                                      <p:to>
                                        <p:strVal val="visible"/>
                                      </p:to>
                                    </p:set>
                                    <p:animEffect transition="in" filter="fade">
                                      <p:cBhvr>
                                        <p:cTn id="50"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P spid="773" grpId="0" animBg="1"/>
      <p:bldP spid="8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a:xfrm>
            <a:off x="448225" y="394562"/>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Security Threats</a:t>
            </a:r>
          </a:p>
        </p:txBody>
      </p:sp>
      <p:sp>
        <p:nvSpPr>
          <p:cNvPr id="32" name="Rectangle 31"/>
          <p:cNvSpPr/>
          <p:nvPr/>
        </p:nvSpPr>
        <p:spPr>
          <a:xfrm>
            <a:off x="-4260" y="3134973"/>
            <a:ext cx="4571892"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0" name="Rectangle 29"/>
          <p:cNvSpPr/>
          <p:nvPr/>
        </p:nvSpPr>
        <p:spPr>
          <a:xfrm>
            <a:off x="4567632" y="3123629"/>
            <a:ext cx="4576368" cy="1808147"/>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1" name="Rectangle 30"/>
          <p:cNvSpPr/>
          <p:nvPr/>
        </p:nvSpPr>
        <p:spPr>
          <a:xfrm>
            <a:off x="-3609" y="1346244"/>
            <a:ext cx="4575390" cy="1787229"/>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3" name="Rectangle 32"/>
          <p:cNvSpPr/>
          <p:nvPr/>
        </p:nvSpPr>
        <p:spPr>
          <a:xfrm>
            <a:off x="4568121" y="1347683"/>
            <a:ext cx="4575390"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52" name="Group 51"/>
          <p:cNvGrpSpPr/>
          <p:nvPr/>
        </p:nvGrpSpPr>
        <p:grpSpPr>
          <a:xfrm>
            <a:off x="645592" y="3491329"/>
            <a:ext cx="1107020" cy="1107017"/>
            <a:chOff x="5892800" y="3459163"/>
            <a:chExt cx="357188" cy="357187"/>
          </a:xfrm>
        </p:grpSpPr>
        <p:sp>
          <p:nvSpPr>
            <p:cNvPr id="53" name="Freeform 1136"/>
            <p:cNvSpPr>
              <a:spLocks noChangeArrowheads="1"/>
            </p:cNvSpPr>
            <p:nvPr/>
          </p:nvSpPr>
          <p:spPr bwMode="auto">
            <a:xfrm>
              <a:off x="5902325" y="3468688"/>
              <a:ext cx="341313" cy="339725"/>
            </a:xfrm>
            <a:custGeom>
              <a:avLst/>
              <a:gdLst>
                <a:gd name="T0" fmla="*/ 947 w 948"/>
                <a:gd name="T1" fmla="*/ 470 h 944"/>
                <a:gd name="T2" fmla="*/ 947 w 948"/>
                <a:gd name="T3" fmla="*/ 470 h 944"/>
                <a:gd name="T4" fmla="*/ 472 w 948"/>
                <a:gd name="T5" fmla="*/ 943 h 944"/>
                <a:gd name="T6" fmla="*/ 0 w 948"/>
                <a:gd name="T7" fmla="*/ 470 h 944"/>
                <a:gd name="T8" fmla="*/ 472 w 948"/>
                <a:gd name="T9" fmla="*/ 0 h 944"/>
                <a:gd name="T10" fmla="*/ 947 w 948"/>
                <a:gd name="T11" fmla="*/ 470 h 944"/>
              </a:gdLst>
              <a:ahLst/>
              <a:cxnLst>
                <a:cxn ang="0">
                  <a:pos x="T0" y="T1"/>
                </a:cxn>
                <a:cxn ang="0">
                  <a:pos x="T2" y="T3"/>
                </a:cxn>
                <a:cxn ang="0">
                  <a:pos x="T4" y="T5"/>
                </a:cxn>
                <a:cxn ang="0">
                  <a:pos x="T6" y="T7"/>
                </a:cxn>
                <a:cxn ang="0">
                  <a:pos x="T8" y="T9"/>
                </a:cxn>
                <a:cxn ang="0">
                  <a:pos x="T10" y="T11"/>
                </a:cxn>
              </a:cxnLst>
              <a:rect l="0" t="0" r="r" b="b"/>
              <a:pathLst>
                <a:path w="948" h="944">
                  <a:moveTo>
                    <a:pt x="947" y="470"/>
                  </a:moveTo>
                  <a:lnTo>
                    <a:pt x="947" y="470"/>
                  </a:lnTo>
                  <a:cubicBezTo>
                    <a:pt x="947" y="732"/>
                    <a:pt x="735" y="943"/>
                    <a:pt x="472" y="943"/>
                  </a:cubicBezTo>
                  <a:cubicBezTo>
                    <a:pt x="212" y="943"/>
                    <a:pt x="0" y="732"/>
                    <a:pt x="0" y="470"/>
                  </a:cubicBezTo>
                  <a:cubicBezTo>
                    <a:pt x="0" y="211"/>
                    <a:pt x="212" y="0"/>
                    <a:pt x="472" y="0"/>
                  </a:cubicBezTo>
                  <a:cubicBezTo>
                    <a:pt x="735" y="0"/>
                    <a:pt x="947" y="211"/>
                    <a:pt x="947" y="47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1137"/>
            <p:cNvSpPr>
              <a:spLocks noChangeArrowheads="1"/>
            </p:cNvSpPr>
            <p:nvPr/>
          </p:nvSpPr>
          <p:spPr bwMode="auto">
            <a:xfrm>
              <a:off x="6072188" y="3468688"/>
              <a:ext cx="171450" cy="339725"/>
            </a:xfrm>
            <a:custGeom>
              <a:avLst/>
              <a:gdLst>
                <a:gd name="T0" fmla="*/ 0 w 476"/>
                <a:gd name="T1" fmla="*/ 0 h 944"/>
                <a:gd name="T2" fmla="*/ 0 w 476"/>
                <a:gd name="T3" fmla="*/ 0 h 944"/>
                <a:gd name="T4" fmla="*/ 0 w 476"/>
                <a:gd name="T5" fmla="*/ 943 h 944"/>
                <a:gd name="T6" fmla="*/ 475 w 476"/>
                <a:gd name="T7" fmla="*/ 470 h 944"/>
                <a:gd name="T8" fmla="*/ 0 w 476"/>
                <a:gd name="T9" fmla="*/ 0 h 944"/>
              </a:gdLst>
              <a:ahLst/>
              <a:cxnLst>
                <a:cxn ang="0">
                  <a:pos x="T0" y="T1"/>
                </a:cxn>
                <a:cxn ang="0">
                  <a:pos x="T2" y="T3"/>
                </a:cxn>
                <a:cxn ang="0">
                  <a:pos x="T4" y="T5"/>
                </a:cxn>
                <a:cxn ang="0">
                  <a:pos x="T6" y="T7"/>
                </a:cxn>
                <a:cxn ang="0">
                  <a:pos x="T8" y="T9"/>
                </a:cxn>
              </a:cxnLst>
              <a:rect l="0" t="0" r="r" b="b"/>
              <a:pathLst>
                <a:path w="476" h="944">
                  <a:moveTo>
                    <a:pt x="0" y="0"/>
                  </a:moveTo>
                  <a:lnTo>
                    <a:pt x="0" y="0"/>
                  </a:lnTo>
                  <a:cubicBezTo>
                    <a:pt x="0" y="943"/>
                    <a:pt x="0" y="943"/>
                    <a:pt x="0" y="943"/>
                  </a:cubicBezTo>
                  <a:cubicBezTo>
                    <a:pt x="263" y="943"/>
                    <a:pt x="475" y="732"/>
                    <a:pt x="475" y="470"/>
                  </a:cubicBezTo>
                  <a:cubicBezTo>
                    <a:pt x="475" y="211"/>
                    <a:pt x="263"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138"/>
            <p:cNvSpPr>
              <a:spLocks noChangeArrowheads="1"/>
            </p:cNvSpPr>
            <p:nvPr/>
          </p:nvSpPr>
          <p:spPr bwMode="auto">
            <a:xfrm>
              <a:off x="5951538" y="3519488"/>
              <a:ext cx="238125" cy="204787"/>
            </a:xfrm>
            <a:custGeom>
              <a:avLst/>
              <a:gdLst>
                <a:gd name="T0" fmla="*/ 519 w 662"/>
                <a:gd name="T1" fmla="*/ 412 h 569"/>
                <a:gd name="T2" fmla="*/ 519 w 662"/>
                <a:gd name="T3" fmla="*/ 412 h 569"/>
                <a:gd name="T4" fmla="*/ 519 w 662"/>
                <a:gd name="T5" fmla="*/ 376 h 569"/>
                <a:gd name="T6" fmla="*/ 649 w 662"/>
                <a:gd name="T7" fmla="*/ 376 h 569"/>
                <a:gd name="T8" fmla="*/ 649 w 662"/>
                <a:gd name="T9" fmla="*/ 329 h 569"/>
                <a:gd name="T10" fmla="*/ 519 w 662"/>
                <a:gd name="T11" fmla="*/ 329 h 569"/>
                <a:gd name="T12" fmla="*/ 519 w 662"/>
                <a:gd name="T13" fmla="*/ 294 h 569"/>
                <a:gd name="T14" fmla="*/ 563 w 662"/>
                <a:gd name="T15" fmla="*/ 286 h 569"/>
                <a:gd name="T16" fmla="*/ 661 w 662"/>
                <a:gd name="T17" fmla="*/ 188 h 569"/>
                <a:gd name="T18" fmla="*/ 630 w 662"/>
                <a:gd name="T19" fmla="*/ 153 h 569"/>
                <a:gd name="T20" fmla="*/ 543 w 662"/>
                <a:gd name="T21" fmla="*/ 243 h 569"/>
                <a:gd name="T22" fmla="*/ 519 w 662"/>
                <a:gd name="T23" fmla="*/ 247 h 569"/>
                <a:gd name="T24" fmla="*/ 519 w 662"/>
                <a:gd name="T25" fmla="*/ 177 h 569"/>
                <a:gd name="T26" fmla="*/ 464 w 662"/>
                <a:gd name="T27" fmla="*/ 177 h 569"/>
                <a:gd name="T28" fmla="*/ 464 w 662"/>
                <a:gd name="T29" fmla="*/ 134 h 569"/>
                <a:gd name="T30" fmla="*/ 335 w 662"/>
                <a:gd name="T31" fmla="*/ 0 h 569"/>
                <a:gd name="T32" fmla="*/ 201 w 662"/>
                <a:gd name="T33" fmla="*/ 134 h 569"/>
                <a:gd name="T34" fmla="*/ 248 w 662"/>
                <a:gd name="T35" fmla="*/ 134 h 569"/>
                <a:gd name="T36" fmla="*/ 335 w 662"/>
                <a:gd name="T37" fmla="*/ 47 h 569"/>
                <a:gd name="T38" fmla="*/ 417 w 662"/>
                <a:gd name="T39" fmla="*/ 134 h 569"/>
                <a:gd name="T40" fmla="*/ 417 w 662"/>
                <a:gd name="T41" fmla="*/ 177 h 569"/>
                <a:gd name="T42" fmla="*/ 150 w 662"/>
                <a:gd name="T43" fmla="*/ 177 h 569"/>
                <a:gd name="T44" fmla="*/ 150 w 662"/>
                <a:gd name="T45" fmla="*/ 247 h 569"/>
                <a:gd name="T46" fmla="*/ 122 w 662"/>
                <a:gd name="T47" fmla="*/ 243 h 569"/>
                <a:gd name="T48" fmla="*/ 36 w 662"/>
                <a:gd name="T49" fmla="*/ 153 h 569"/>
                <a:gd name="T50" fmla="*/ 0 w 662"/>
                <a:gd name="T51" fmla="*/ 188 h 569"/>
                <a:gd name="T52" fmla="*/ 103 w 662"/>
                <a:gd name="T53" fmla="*/ 286 h 569"/>
                <a:gd name="T54" fmla="*/ 150 w 662"/>
                <a:gd name="T55" fmla="*/ 294 h 569"/>
                <a:gd name="T56" fmla="*/ 150 w 662"/>
                <a:gd name="T57" fmla="*/ 329 h 569"/>
                <a:gd name="T58" fmla="*/ 16 w 662"/>
                <a:gd name="T59" fmla="*/ 329 h 569"/>
                <a:gd name="T60" fmla="*/ 16 w 662"/>
                <a:gd name="T61" fmla="*/ 376 h 569"/>
                <a:gd name="T62" fmla="*/ 150 w 662"/>
                <a:gd name="T63" fmla="*/ 376 h 569"/>
                <a:gd name="T64" fmla="*/ 150 w 662"/>
                <a:gd name="T65" fmla="*/ 412 h 569"/>
                <a:gd name="T66" fmla="*/ 103 w 662"/>
                <a:gd name="T67" fmla="*/ 420 h 569"/>
                <a:gd name="T68" fmla="*/ 0 w 662"/>
                <a:gd name="T69" fmla="*/ 517 h 569"/>
                <a:gd name="T70" fmla="*/ 36 w 662"/>
                <a:gd name="T71" fmla="*/ 549 h 569"/>
                <a:gd name="T72" fmla="*/ 122 w 662"/>
                <a:gd name="T73" fmla="*/ 463 h 569"/>
                <a:gd name="T74" fmla="*/ 150 w 662"/>
                <a:gd name="T75" fmla="*/ 459 h 569"/>
                <a:gd name="T76" fmla="*/ 150 w 662"/>
                <a:gd name="T77" fmla="*/ 568 h 569"/>
                <a:gd name="T78" fmla="*/ 519 w 662"/>
                <a:gd name="T79" fmla="*/ 568 h 569"/>
                <a:gd name="T80" fmla="*/ 519 w 662"/>
                <a:gd name="T81" fmla="*/ 459 h 569"/>
                <a:gd name="T82" fmla="*/ 543 w 662"/>
                <a:gd name="T83" fmla="*/ 463 h 569"/>
                <a:gd name="T84" fmla="*/ 630 w 662"/>
                <a:gd name="T85" fmla="*/ 549 h 569"/>
                <a:gd name="T86" fmla="*/ 661 w 662"/>
                <a:gd name="T87" fmla="*/ 517 h 569"/>
                <a:gd name="T88" fmla="*/ 563 w 662"/>
                <a:gd name="T89" fmla="*/ 420 h 569"/>
                <a:gd name="T90" fmla="*/ 519 w 662"/>
                <a:gd name="T91" fmla="*/ 412 h 569"/>
                <a:gd name="T92" fmla="*/ 295 w 662"/>
                <a:gd name="T93" fmla="*/ 337 h 569"/>
                <a:gd name="T94" fmla="*/ 295 w 662"/>
                <a:gd name="T95" fmla="*/ 337 h 569"/>
                <a:gd name="T96" fmla="*/ 335 w 662"/>
                <a:gd name="T97" fmla="*/ 298 h 569"/>
                <a:gd name="T98" fmla="*/ 374 w 662"/>
                <a:gd name="T99" fmla="*/ 337 h 569"/>
                <a:gd name="T100" fmla="*/ 346 w 662"/>
                <a:gd name="T101" fmla="*/ 373 h 569"/>
                <a:gd name="T102" fmla="*/ 346 w 662"/>
                <a:gd name="T103" fmla="*/ 435 h 569"/>
                <a:gd name="T104" fmla="*/ 319 w 662"/>
                <a:gd name="T105" fmla="*/ 435 h 569"/>
                <a:gd name="T106" fmla="*/ 319 w 662"/>
                <a:gd name="T107" fmla="*/ 373 h 569"/>
                <a:gd name="T108" fmla="*/ 295 w 662"/>
                <a:gd name="T109" fmla="*/ 3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2" h="569">
                  <a:moveTo>
                    <a:pt x="519" y="412"/>
                  </a:moveTo>
                  <a:lnTo>
                    <a:pt x="519" y="412"/>
                  </a:lnTo>
                  <a:cubicBezTo>
                    <a:pt x="519" y="376"/>
                    <a:pt x="519" y="376"/>
                    <a:pt x="519" y="376"/>
                  </a:cubicBezTo>
                  <a:cubicBezTo>
                    <a:pt x="649" y="376"/>
                    <a:pt x="649" y="376"/>
                    <a:pt x="649" y="376"/>
                  </a:cubicBezTo>
                  <a:cubicBezTo>
                    <a:pt x="649" y="329"/>
                    <a:pt x="649" y="329"/>
                    <a:pt x="649" y="329"/>
                  </a:cubicBezTo>
                  <a:cubicBezTo>
                    <a:pt x="519" y="329"/>
                    <a:pt x="519" y="329"/>
                    <a:pt x="519" y="329"/>
                  </a:cubicBezTo>
                  <a:cubicBezTo>
                    <a:pt x="519" y="294"/>
                    <a:pt x="519" y="294"/>
                    <a:pt x="519" y="294"/>
                  </a:cubicBezTo>
                  <a:cubicBezTo>
                    <a:pt x="563" y="286"/>
                    <a:pt x="563" y="286"/>
                    <a:pt x="563" y="286"/>
                  </a:cubicBezTo>
                  <a:cubicBezTo>
                    <a:pt x="661" y="188"/>
                    <a:pt x="661" y="188"/>
                    <a:pt x="661" y="188"/>
                  </a:cubicBezTo>
                  <a:cubicBezTo>
                    <a:pt x="630" y="153"/>
                    <a:pt x="630" y="153"/>
                    <a:pt x="630" y="153"/>
                  </a:cubicBezTo>
                  <a:cubicBezTo>
                    <a:pt x="543" y="243"/>
                    <a:pt x="543" y="243"/>
                    <a:pt x="543" y="243"/>
                  </a:cubicBezTo>
                  <a:cubicBezTo>
                    <a:pt x="519" y="247"/>
                    <a:pt x="519" y="247"/>
                    <a:pt x="519" y="247"/>
                  </a:cubicBezTo>
                  <a:cubicBezTo>
                    <a:pt x="519" y="177"/>
                    <a:pt x="519" y="177"/>
                    <a:pt x="519" y="177"/>
                  </a:cubicBezTo>
                  <a:cubicBezTo>
                    <a:pt x="464" y="177"/>
                    <a:pt x="464" y="177"/>
                    <a:pt x="464" y="177"/>
                  </a:cubicBezTo>
                  <a:cubicBezTo>
                    <a:pt x="464" y="134"/>
                    <a:pt x="464" y="134"/>
                    <a:pt x="464" y="134"/>
                  </a:cubicBezTo>
                  <a:cubicBezTo>
                    <a:pt x="464" y="59"/>
                    <a:pt x="405" y="0"/>
                    <a:pt x="335" y="0"/>
                  </a:cubicBezTo>
                  <a:cubicBezTo>
                    <a:pt x="260" y="0"/>
                    <a:pt x="201" y="59"/>
                    <a:pt x="201" y="134"/>
                  </a:cubicBezTo>
                  <a:cubicBezTo>
                    <a:pt x="248" y="134"/>
                    <a:pt x="248" y="134"/>
                    <a:pt x="248" y="134"/>
                  </a:cubicBezTo>
                  <a:cubicBezTo>
                    <a:pt x="248" y="87"/>
                    <a:pt x="287" y="47"/>
                    <a:pt x="335" y="47"/>
                  </a:cubicBezTo>
                  <a:cubicBezTo>
                    <a:pt x="382" y="47"/>
                    <a:pt x="417" y="87"/>
                    <a:pt x="417" y="134"/>
                  </a:cubicBezTo>
                  <a:cubicBezTo>
                    <a:pt x="417" y="177"/>
                    <a:pt x="417" y="177"/>
                    <a:pt x="417" y="177"/>
                  </a:cubicBezTo>
                  <a:cubicBezTo>
                    <a:pt x="150" y="177"/>
                    <a:pt x="150" y="177"/>
                    <a:pt x="150" y="177"/>
                  </a:cubicBezTo>
                  <a:cubicBezTo>
                    <a:pt x="150" y="247"/>
                    <a:pt x="150" y="247"/>
                    <a:pt x="150" y="247"/>
                  </a:cubicBezTo>
                  <a:cubicBezTo>
                    <a:pt x="122" y="243"/>
                    <a:pt x="122" y="243"/>
                    <a:pt x="122" y="243"/>
                  </a:cubicBezTo>
                  <a:cubicBezTo>
                    <a:pt x="36" y="153"/>
                    <a:pt x="36" y="153"/>
                    <a:pt x="36" y="153"/>
                  </a:cubicBezTo>
                  <a:cubicBezTo>
                    <a:pt x="0" y="188"/>
                    <a:pt x="0" y="188"/>
                    <a:pt x="0" y="188"/>
                  </a:cubicBezTo>
                  <a:cubicBezTo>
                    <a:pt x="103" y="286"/>
                    <a:pt x="103" y="286"/>
                    <a:pt x="103" y="286"/>
                  </a:cubicBezTo>
                  <a:cubicBezTo>
                    <a:pt x="150" y="294"/>
                    <a:pt x="150" y="294"/>
                    <a:pt x="150" y="294"/>
                  </a:cubicBezTo>
                  <a:cubicBezTo>
                    <a:pt x="150" y="329"/>
                    <a:pt x="150" y="329"/>
                    <a:pt x="150" y="329"/>
                  </a:cubicBezTo>
                  <a:cubicBezTo>
                    <a:pt x="16" y="329"/>
                    <a:pt x="16" y="329"/>
                    <a:pt x="16" y="329"/>
                  </a:cubicBezTo>
                  <a:cubicBezTo>
                    <a:pt x="16" y="376"/>
                    <a:pt x="16" y="376"/>
                    <a:pt x="16" y="376"/>
                  </a:cubicBezTo>
                  <a:cubicBezTo>
                    <a:pt x="150" y="376"/>
                    <a:pt x="150" y="376"/>
                    <a:pt x="150" y="376"/>
                  </a:cubicBezTo>
                  <a:cubicBezTo>
                    <a:pt x="150" y="412"/>
                    <a:pt x="150" y="412"/>
                    <a:pt x="150" y="412"/>
                  </a:cubicBezTo>
                  <a:cubicBezTo>
                    <a:pt x="103" y="420"/>
                    <a:pt x="103" y="420"/>
                    <a:pt x="103" y="420"/>
                  </a:cubicBezTo>
                  <a:cubicBezTo>
                    <a:pt x="0" y="517"/>
                    <a:pt x="0" y="517"/>
                    <a:pt x="0" y="517"/>
                  </a:cubicBezTo>
                  <a:cubicBezTo>
                    <a:pt x="36" y="549"/>
                    <a:pt x="36" y="549"/>
                    <a:pt x="36" y="549"/>
                  </a:cubicBezTo>
                  <a:cubicBezTo>
                    <a:pt x="122" y="463"/>
                    <a:pt x="122" y="463"/>
                    <a:pt x="122" y="463"/>
                  </a:cubicBezTo>
                  <a:cubicBezTo>
                    <a:pt x="150" y="459"/>
                    <a:pt x="150" y="459"/>
                    <a:pt x="150" y="459"/>
                  </a:cubicBezTo>
                  <a:cubicBezTo>
                    <a:pt x="150" y="568"/>
                    <a:pt x="150" y="568"/>
                    <a:pt x="150" y="568"/>
                  </a:cubicBezTo>
                  <a:cubicBezTo>
                    <a:pt x="519" y="568"/>
                    <a:pt x="519" y="568"/>
                    <a:pt x="519" y="568"/>
                  </a:cubicBezTo>
                  <a:cubicBezTo>
                    <a:pt x="519" y="459"/>
                    <a:pt x="519" y="459"/>
                    <a:pt x="519" y="459"/>
                  </a:cubicBezTo>
                  <a:cubicBezTo>
                    <a:pt x="543" y="463"/>
                    <a:pt x="543" y="463"/>
                    <a:pt x="543" y="463"/>
                  </a:cubicBezTo>
                  <a:cubicBezTo>
                    <a:pt x="630" y="549"/>
                    <a:pt x="630" y="549"/>
                    <a:pt x="630" y="549"/>
                  </a:cubicBezTo>
                  <a:cubicBezTo>
                    <a:pt x="661" y="517"/>
                    <a:pt x="661" y="517"/>
                    <a:pt x="661" y="517"/>
                  </a:cubicBezTo>
                  <a:cubicBezTo>
                    <a:pt x="563" y="420"/>
                    <a:pt x="563" y="420"/>
                    <a:pt x="563" y="420"/>
                  </a:cubicBezTo>
                  <a:lnTo>
                    <a:pt x="519" y="412"/>
                  </a:lnTo>
                  <a:close/>
                  <a:moveTo>
                    <a:pt x="295" y="337"/>
                  </a:moveTo>
                  <a:lnTo>
                    <a:pt x="295" y="337"/>
                  </a:lnTo>
                  <a:cubicBezTo>
                    <a:pt x="295" y="314"/>
                    <a:pt x="311" y="298"/>
                    <a:pt x="335" y="298"/>
                  </a:cubicBezTo>
                  <a:cubicBezTo>
                    <a:pt x="354" y="298"/>
                    <a:pt x="374" y="314"/>
                    <a:pt x="374" y="337"/>
                  </a:cubicBezTo>
                  <a:cubicBezTo>
                    <a:pt x="374" y="353"/>
                    <a:pt x="362" y="369"/>
                    <a:pt x="346" y="373"/>
                  </a:cubicBezTo>
                  <a:cubicBezTo>
                    <a:pt x="346" y="435"/>
                    <a:pt x="346" y="435"/>
                    <a:pt x="346" y="435"/>
                  </a:cubicBezTo>
                  <a:cubicBezTo>
                    <a:pt x="319" y="435"/>
                    <a:pt x="319" y="435"/>
                    <a:pt x="319" y="435"/>
                  </a:cubicBezTo>
                  <a:cubicBezTo>
                    <a:pt x="319" y="373"/>
                    <a:pt x="319" y="373"/>
                    <a:pt x="319" y="373"/>
                  </a:cubicBezTo>
                  <a:cubicBezTo>
                    <a:pt x="307" y="369"/>
                    <a:pt x="295" y="353"/>
                    <a:pt x="295" y="337"/>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139"/>
            <p:cNvSpPr>
              <a:spLocks noChangeArrowheads="1"/>
            </p:cNvSpPr>
            <p:nvPr/>
          </p:nvSpPr>
          <p:spPr bwMode="auto">
            <a:xfrm>
              <a:off x="5892800" y="3459163"/>
              <a:ext cx="357188"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944 h 992"/>
                <a:gd name="T14" fmla="*/ 496 w 992"/>
                <a:gd name="T15" fmla="*/ 944 h 992"/>
                <a:gd name="T16" fmla="*/ 43 w 992"/>
                <a:gd name="T17" fmla="*/ 494 h 992"/>
                <a:gd name="T18" fmla="*/ 496 w 992"/>
                <a:gd name="T19" fmla="*/ 47 h 992"/>
                <a:gd name="T20" fmla="*/ 948 w 992"/>
                <a:gd name="T21" fmla="*/ 494 h 992"/>
                <a:gd name="T22" fmla="*/ 496 w 992"/>
                <a:gd name="T23"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944"/>
                  </a:moveTo>
                  <a:lnTo>
                    <a:pt x="496" y="944"/>
                  </a:lnTo>
                  <a:cubicBezTo>
                    <a:pt x="248" y="944"/>
                    <a:pt x="43" y="740"/>
                    <a:pt x="43" y="494"/>
                  </a:cubicBezTo>
                  <a:cubicBezTo>
                    <a:pt x="43" y="247"/>
                    <a:pt x="248" y="47"/>
                    <a:pt x="496" y="47"/>
                  </a:cubicBezTo>
                  <a:cubicBezTo>
                    <a:pt x="743" y="47"/>
                    <a:pt x="948" y="247"/>
                    <a:pt x="948" y="494"/>
                  </a:cubicBezTo>
                  <a:cubicBezTo>
                    <a:pt x="948" y="740"/>
                    <a:pt x="743" y="944"/>
                    <a:pt x="496" y="944"/>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58" name="Group 57"/>
          <p:cNvGrpSpPr/>
          <p:nvPr/>
        </p:nvGrpSpPr>
        <p:grpSpPr>
          <a:xfrm>
            <a:off x="646081" y="1676676"/>
            <a:ext cx="1107020" cy="1107020"/>
            <a:chOff x="4257675" y="3521074"/>
            <a:chExt cx="357188" cy="357188"/>
          </a:xfrm>
        </p:grpSpPr>
        <p:sp>
          <p:nvSpPr>
            <p:cNvPr id="59" name="Freeform 457"/>
            <p:cNvSpPr>
              <a:spLocks noChangeArrowheads="1"/>
            </p:cNvSpPr>
            <p:nvPr/>
          </p:nvSpPr>
          <p:spPr bwMode="auto">
            <a:xfrm>
              <a:off x="4257675" y="3521074"/>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8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9 h 992"/>
                <a:gd name="T36" fmla="*/ 496 w 992"/>
                <a:gd name="T37" fmla="*/ 991 h 992"/>
                <a:gd name="T38" fmla="*/ 845 w 992"/>
                <a:gd name="T39" fmla="*/ 849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8"/>
                    <a:pt x="496" y="948"/>
                  </a:cubicBezTo>
                  <a:cubicBezTo>
                    <a:pt x="370" y="948"/>
                    <a:pt x="260" y="897"/>
                    <a:pt x="177" y="814"/>
                  </a:cubicBezTo>
                  <a:cubicBezTo>
                    <a:pt x="94" y="732"/>
                    <a:pt x="47" y="621"/>
                    <a:pt x="47" y="496"/>
                  </a:cubicBezTo>
                  <a:cubicBezTo>
                    <a:pt x="47" y="374"/>
                    <a:pt x="94" y="260"/>
                    <a:pt x="177" y="177"/>
                  </a:cubicBezTo>
                  <a:cubicBezTo>
                    <a:pt x="260" y="98"/>
                    <a:pt x="370" y="47"/>
                    <a:pt x="496" y="47"/>
                  </a:cubicBezTo>
                  <a:cubicBezTo>
                    <a:pt x="621" y="47"/>
                    <a:pt x="731" y="98"/>
                    <a:pt x="814" y="177"/>
                  </a:cubicBezTo>
                  <a:cubicBezTo>
                    <a:pt x="897" y="260"/>
                    <a:pt x="944" y="374"/>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9"/>
                    <a:pt x="146" y="849"/>
                  </a:cubicBezTo>
                  <a:cubicBezTo>
                    <a:pt x="236" y="936"/>
                    <a:pt x="358" y="991"/>
                    <a:pt x="496" y="991"/>
                  </a:cubicBezTo>
                  <a:cubicBezTo>
                    <a:pt x="633" y="991"/>
                    <a:pt x="755" y="936"/>
                    <a:pt x="845" y="849"/>
                  </a:cubicBezTo>
                  <a:cubicBezTo>
                    <a:pt x="936" y="759"/>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458"/>
            <p:cNvSpPr>
              <a:spLocks noChangeArrowheads="1"/>
            </p:cNvSpPr>
            <p:nvPr/>
          </p:nvSpPr>
          <p:spPr bwMode="auto">
            <a:xfrm>
              <a:off x="4273550" y="3538537"/>
              <a:ext cx="323850" cy="325437"/>
            </a:xfrm>
            <a:custGeom>
              <a:avLst/>
              <a:gdLst>
                <a:gd name="T0" fmla="*/ 449 w 898"/>
                <a:gd name="T1" fmla="*/ 0 h 902"/>
                <a:gd name="T2" fmla="*/ 449 w 898"/>
                <a:gd name="T3" fmla="*/ 0 h 902"/>
                <a:gd name="T4" fmla="*/ 0 w 898"/>
                <a:gd name="T5" fmla="*/ 449 h 902"/>
                <a:gd name="T6" fmla="*/ 449 w 898"/>
                <a:gd name="T7" fmla="*/ 901 h 902"/>
                <a:gd name="T8" fmla="*/ 897 w 898"/>
                <a:gd name="T9" fmla="*/ 449 h 902"/>
                <a:gd name="T10" fmla="*/ 449 w 898"/>
                <a:gd name="T11" fmla="*/ 0 h 902"/>
              </a:gdLst>
              <a:ahLst/>
              <a:cxnLst>
                <a:cxn ang="0">
                  <a:pos x="T0" y="T1"/>
                </a:cxn>
                <a:cxn ang="0">
                  <a:pos x="T2" y="T3"/>
                </a:cxn>
                <a:cxn ang="0">
                  <a:pos x="T4" y="T5"/>
                </a:cxn>
                <a:cxn ang="0">
                  <a:pos x="T6" y="T7"/>
                </a:cxn>
                <a:cxn ang="0">
                  <a:pos x="T8" y="T9"/>
                </a:cxn>
                <a:cxn ang="0">
                  <a:pos x="T10" y="T11"/>
                </a:cxn>
              </a:cxnLst>
              <a:rect l="0" t="0" r="r" b="b"/>
              <a:pathLst>
                <a:path w="898" h="902">
                  <a:moveTo>
                    <a:pt x="449" y="0"/>
                  </a:moveTo>
                  <a:lnTo>
                    <a:pt x="449" y="0"/>
                  </a:lnTo>
                  <a:cubicBezTo>
                    <a:pt x="201" y="0"/>
                    <a:pt x="0" y="201"/>
                    <a:pt x="0" y="449"/>
                  </a:cubicBezTo>
                  <a:cubicBezTo>
                    <a:pt x="0" y="696"/>
                    <a:pt x="201" y="901"/>
                    <a:pt x="449" y="901"/>
                  </a:cubicBezTo>
                  <a:cubicBezTo>
                    <a:pt x="696" y="901"/>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459"/>
            <p:cNvSpPr>
              <a:spLocks noChangeArrowheads="1"/>
            </p:cNvSpPr>
            <p:nvPr/>
          </p:nvSpPr>
          <p:spPr bwMode="auto">
            <a:xfrm>
              <a:off x="4295775" y="3590924"/>
              <a:ext cx="114300" cy="74613"/>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43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200"/>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6"/>
                    <a:pt x="268" y="110"/>
                  </a:cubicBezTo>
                  <a:cubicBezTo>
                    <a:pt x="268" y="98"/>
                    <a:pt x="264" y="82"/>
                    <a:pt x="252" y="74"/>
                  </a:cubicBezTo>
                  <a:cubicBezTo>
                    <a:pt x="228" y="51"/>
                    <a:pt x="228" y="51"/>
                    <a:pt x="228" y="51"/>
                  </a:cubicBezTo>
                  <a:cubicBezTo>
                    <a:pt x="260" y="16"/>
                    <a:pt x="260" y="16"/>
                    <a:pt x="260" y="16"/>
                  </a:cubicBezTo>
                  <a:cubicBezTo>
                    <a:pt x="287" y="43"/>
                    <a:pt x="287" y="43"/>
                    <a:pt x="287" y="43"/>
                  </a:cubicBezTo>
                  <a:cubicBezTo>
                    <a:pt x="303" y="59"/>
                    <a:pt x="315" y="86"/>
                    <a:pt x="315" y="110"/>
                  </a:cubicBezTo>
                  <a:cubicBezTo>
                    <a:pt x="315" y="137"/>
                    <a:pt x="303" y="161"/>
                    <a:pt x="287" y="181"/>
                  </a:cubicBezTo>
                  <a:cubicBezTo>
                    <a:pt x="268" y="200"/>
                    <a:pt x="240" y="208"/>
                    <a:pt x="217" y="208"/>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460"/>
            <p:cNvSpPr>
              <a:spLocks noChangeArrowheads="1"/>
            </p:cNvSpPr>
            <p:nvPr/>
          </p:nvSpPr>
          <p:spPr bwMode="auto">
            <a:xfrm>
              <a:off x="4435475" y="3538537"/>
              <a:ext cx="161925" cy="325437"/>
            </a:xfrm>
            <a:custGeom>
              <a:avLst/>
              <a:gdLst>
                <a:gd name="T0" fmla="*/ 0 w 449"/>
                <a:gd name="T1" fmla="*/ 0 h 902"/>
                <a:gd name="T2" fmla="*/ 0 w 449"/>
                <a:gd name="T3" fmla="*/ 0 h 902"/>
                <a:gd name="T4" fmla="*/ 0 w 449"/>
                <a:gd name="T5" fmla="*/ 901 h 902"/>
                <a:gd name="T6" fmla="*/ 448 w 449"/>
                <a:gd name="T7" fmla="*/ 449 h 902"/>
                <a:gd name="T8" fmla="*/ 0 w 449"/>
                <a:gd name="T9" fmla="*/ 0 h 902"/>
              </a:gdLst>
              <a:ahLst/>
              <a:cxnLst>
                <a:cxn ang="0">
                  <a:pos x="T0" y="T1"/>
                </a:cxn>
                <a:cxn ang="0">
                  <a:pos x="T2" y="T3"/>
                </a:cxn>
                <a:cxn ang="0">
                  <a:pos x="T4" y="T5"/>
                </a:cxn>
                <a:cxn ang="0">
                  <a:pos x="T6" y="T7"/>
                </a:cxn>
                <a:cxn ang="0">
                  <a:pos x="T8" y="T9"/>
                </a:cxn>
              </a:cxnLst>
              <a:rect l="0" t="0" r="r" b="b"/>
              <a:pathLst>
                <a:path w="449" h="902">
                  <a:moveTo>
                    <a:pt x="0" y="0"/>
                  </a:moveTo>
                  <a:lnTo>
                    <a:pt x="0" y="0"/>
                  </a:lnTo>
                  <a:cubicBezTo>
                    <a:pt x="0" y="901"/>
                    <a:pt x="0" y="901"/>
                    <a:pt x="0" y="901"/>
                  </a:cubicBezTo>
                  <a:cubicBezTo>
                    <a:pt x="247" y="901"/>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461"/>
            <p:cNvSpPr>
              <a:spLocks noChangeArrowheads="1"/>
            </p:cNvSpPr>
            <p:nvPr/>
          </p:nvSpPr>
          <p:spPr bwMode="auto">
            <a:xfrm>
              <a:off x="4364038" y="3621087"/>
              <a:ext cx="141287" cy="142875"/>
            </a:xfrm>
            <a:custGeom>
              <a:avLst/>
              <a:gdLst>
                <a:gd name="T0" fmla="*/ 393 w 394"/>
                <a:gd name="T1" fmla="*/ 370 h 398"/>
                <a:gd name="T2" fmla="*/ 393 w 394"/>
                <a:gd name="T3" fmla="*/ 370 h 398"/>
                <a:gd name="T4" fmla="*/ 299 w 394"/>
                <a:gd name="T5" fmla="*/ 99 h 398"/>
                <a:gd name="T6" fmla="*/ 299 w 394"/>
                <a:gd name="T7" fmla="*/ 99 h 398"/>
                <a:gd name="T8" fmla="*/ 24 w 394"/>
                <a:gd name="T9" fmla="*/ 0 h 398"/>
                <a:gd name="T10" fmla="*/ 0 w 394"/>
                <a:gd name="T11" fmla="*/ 0 h 398"/>
                <a:gd name="T12" fmla="*/ 0 w 394"/>
                <a:gd name="T13" fmla="*/ 24 h 398"/>
                <a:gd name="T14" fmla="*/ 98 w 394"/>
                <a:gd name="T15" fmla="*/ 299 h 398"/>
                <a:gd name="T16" fmla="*/ 370 w 394"/>
                <a:gd name="T17" fmla="*/ 394 h 398"/>
                <a:gd name="T18" fmla="*/ 393 w 394"/>
                <a:gd name="T19" fmla="*/ 397 h 398"/>
                <a:gd name="T20" fmla="*/ 393 w 394"/>
                <a:gd name="T21" fmla="*/ 37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8">
                  <a:moveTo>
                    <a:pt x="393" y="370"/>
                  </a:moveTo>
                  <a:lnTo>
                    <a:pt x="393" y="370"/>
                  </a:lnTo>
                  <a:cubicBezTo>
                    <a:pt x="393" y="256"/>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7"/>
                    <a:pt x="393" y="397"/>
                    <a:pt x="393" y="397"/>
                  </a:cubicBezTo>
                  <a:lnTo>
                    <a:pt x="393" y="37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462"/>
            <p:cNvSpPr>
              <a:spLocks noChangeArrowheads="1"/>
            </p:cNvSpPr>
            <p:nvPr/>
          </p:nvSpPr>
          <p:spPr bwMode="auto">
            <a:xfrm>
              <a:off x="4491038" y="37480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463"/>
            <p:cNvSpPr>
              <a:spLocks noChangeArrowheads="1"/>
            </p:cNvSpPr>
            <p:nvPr/>
          </p:nvSpPr>
          <p:spPr bwMode="auto">
            <a:xfrm>
              <a:off x="4392613" y="3649662"/>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5"/>
                    <a:pt x="51" y="20"/>
                    <a:pt x="43" y="8"/>
                  </a:cubicBezTo>
                  <a:cubicBezTo>
                    <a:pt x="31" y="0"/>
                    <a:pt x="19" y="0"/>
                    <a:pt x="7" y="8"/>
                  </a:cubicBezTo>
                  <a:cubicBezTo>
                    <a:pt x="0" y="20"/>
                    <a:pt x="0" y="35"/>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64"/>
            <p:cNvSpPr>
              <a:spLocks noChangeArrowheads="1"/>
            </p:cNvSpPr>
            <p:nvPr/>
          </p:nvSpPr>
          <p:spPr bwMode="auto">
            <a:xfrm>
              <a:off x="4257675" y="3521074"/>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8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8"/>
                    <a:pt x="496" y="948"/>
                  </a:cubicBezTo>
                  <a:cubicBezTo>
                    <a:pt x="743" y="948"/>
                    <a:pt x="944" y="743"/>
                    <a:pt x="944" y="496"/>
                  </a:cubicBezTo>
                  <a:cubicBezTo>
                    <a:pt x="944" y="248"/>
                    <a:pt x="743" y="47"/>
                    <a:pt x="496" y="47"/>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 name="Group 6"/>
          <p:cNvGrpSpPr/>
          <p:nvPr/>
        </p:nvGrpSpPr>
        <p:grpSpPr>
          <a:xfrm>
            <a:off x="5086988" y="3374911"/>
            <a:ext cx="1465848" cy="1326534"/>
            <a:chOff x="1220061" y="3376042"/>
            <a:chExt cx="384175" cy="347663"/>
          </a:xfrm>
        </p:grpSpPr>
        <p:grpSp>
          <p:nvGrpSpPr>
            <p:cNvPr id="67" name="Group 66"/>
            <p:cNvGrpSpPr/>
            <p:nvPr/>
          </p:nvGrpSpPr>
          <p:grpSpPr>
            <a:xfrm>
              <a:off x="1220061" y="3376042"/>
              <a:ext cx="384175" cy="347663"/>
              <a:chOff x="7451726" y="3566648"/>
              <a:chExt cx="384175" cy="347663"/>
            </a:xfrm>
          </p:grpSpPr>
          <p:sp>
            <p:nvSpPr>
              <p:cNvPr id="68" name="Freeform 1278"/>
              <p:cNvSpPr>
                <a:spLocks noChangeArrowheads="1"/>
              </p:cNvSpPr>
              <p:nvPr/>
            </p:nvSpPr>
            <p:spPr bwMode="auto">
              <a:xfrm>
                <a:off x="7553326" y="3574586"/>
                <a:ext cx="274638" cy="271462"/>
              </a:xfrm>
              <a:custGeom>
                <a:avLst/>
                <a:gdLst>
                  <a:gd name="T0" fmla="*/ 761 w 762"/>
                  <a:gd name="T1" fmla="*/ 377 h 755"/>
                  <a:gd name="T2" fmla="*/ 761 w 762"/>
                  <a:gd name="T3" fmla="*/ 377 h 755"/>
                  <a:gd name="T4" fmla="*/ 380 w 762"/>
                  <a:gd name="T5" fmla="*/ 754 h 755"/>
                  <a:gd name="T6" fmla="*/ 0 w 762"/>
                  <a:gd name="T7" fmla="*/ 377 h 755"/>
                  <a:gd name="T8" fmla="*/ 380 w 762"/>
                  <a:gd name="T9" fmla="*/ 0 h 755"/>
                  <a:gd name="T10" fmla="*/ 761 w 762"/>
                  <a:gd name="T11" fmla="*/ 377 h 755"/>
                </a:gdLst>
                <a:ahLst/>
                <a:cxnLst>
                  <a:cxn ang="0">
                    <a:pos x="T0" y="T1"/>
                  </a:cxn>
                  <a:cxn ang="0">
                    <a:pos x="T2" y="T3"/>
                  </a:cxn>
                  <a:cxn ang="0">
                    <a:pos x="T4" y="T5"/>
                  </a:cxn>
                  <a:cxn ang="0">
                    <a:pos x="T6" y="T7"/>
                  </a:cxn>
                  <a:cxn ang="0">
                    <a:pos x="T8" y="T9"/>
                  </a:cxn>
                  <a:cxn ang="0">
                    <a:pos x="T10" y="T11"/>
                  </a:cxn>
                </a:cxnLst>
                <a:rect l="0" t="0" r="r" b="b"/>
                <a:pathLst>
                  <a:path w="762" h="755">
                    <a:moveTo>
                      <a:pt x="761" y="377"/>
                    </a:moveTo>
                    <a:lnTo>
                      <a:pt x="761" y="377"/>
                    </a:lnTo>
                    <a:cubicBezTo>
                      <a:pt x="761" y="584"/>
                      <a:pt x="589" y="754"/>
                      <a:pt x="380" y="754"/>
                    </a:cubicBezTo>
                    <a:cubicBezTo>
                      <a:pt x="168" y="754"/>
                      <a:pt x="0" y="584"/>
                      <a:pt x="0" y="377"/>
                    </a:cubicBezTo>
                    <a:cubicBezTo>
                      <a:pt x="0" y="170"/>
                      <a:pt x="168" y="0"/>
                      <a:pt x="380" y="0"/>
                    </a:cubicBezTo>
                    <a:cubicBezTo>
                      <a:pt x="589" y="0"/>
                      <a:pt x="761" y="170"/>
                      <a:pt x="761" y="377"/>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1279"/>
              <p:cNvSpPr>
                <a:spLocks noChangeArrowheads="1"/>
              </p:cNvSpPr>
              <p:nvPr/>
            </p:nvSpPr>
            <p:spPr bwMode="auto">
              <a:xfrm>
                <a:off x="7545389" y="3566648"/>
                <a:ext cx="290512" cy="287338"/>
              </a:xfrm>
              <a:custGeom>
                <a:avLst/>
                <a:gdLst>
                  <a:gd name="T0" fmla="*/ 403 w 807"/>
                  <a:gd name="T1" fmla="*/ 799 h 800"/>
                  <a:gd name="T2" fmla="*/ 403 w 807"/>
                  <a:gd name="T3" fmla="*/ 799 h 800"/>
                  <a:gd name="T4" fmla="*/ 0 w 807"/>
                  <a:gd name="T5" fmla="*/ 399 h 800"/>
                  <a:gd name="T6" fmla="*/ 403 w 807"/>
                  <a:gd name="T7" fmla="*/ 0 h 800"/>
                  <a:gd name="T8" fmla="*/ 806 w 807"/>
                  <a:gd name="T9" fmla="*/ 399 h 800"/>
                  <a:gd name="T10" fmla="*/ 403 w 807"/>
                  <a:gd name="T11" fmla="*/ 799 h 800"/>
                  <a:gd name="T12" fmla="*/ 403 w 807"/>
                  <a:gd name="T13" fmla="*/ 44 h 800"/>
                  <a:gd name="T14" fmla="*/ 403 w 807"/>
                  <a:gd name="T15" fmla="*/ 44 h 800"/>
                  <a:gd name="T16" fmla="*/ 45 w 807"/>
                  <a:gd name="T17" fmla="*/ 399 h 800"/>
                  <a:gd name="T18" fmla="*/ 403 w 807"/>
                  <a:gd name="T19" fmla="*/ 754 h 800"/>
                  <a:gd name="T20" fmla="*/ 761 w 807"/>
                  <a:gd name="T21" fmla="*/ 399 h 800"/>
                  <a:gd name="T22" fmla="*/ 403 w 807"/>
                  <a:gd name="T23" fmla="*/ 44 h 800"/>
                  <a:gd name="T24" fmla="*/ 403 w 807"/>
                  <a:gd name="T25" fmla="*/ 799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7" h="800">
                    <a:moveTo>
                      <a:pt x="403" y="799"/>
                    </a:moveTo>
                    <a:lnTo>
                      <a:pt x="403" y="799"/>
                    </a:lnTo>
                    <a:cubicBezTo>
                      <a:pt x="179" y="799"/>
                      <a:pt x="0" y="621"/>
                      <a:pt x="0" y="399"/>
                    </a:cubicBezTo>
                    <a:cubicBezTo>
                      <a:pt x="0" y="181"/>
                      <a:pt x="179" y="0"/>
                      <a:pt x="403" y="0"/>
                    </a:cubicBezTo>
                    <a:cubicBezTo>
                      <a:pt x="623" y="0"/>
                      <a:pt x="806" y="181"/>
                      <a:pt x="806" y="399"/>
                    </a:cubicBezTo>
                    <a:cubicBezTo>
                      <a:pt x="806" y="621"/>
                      <a:pt x="623" y="799"/>
                      <a:pt x="403" y="799"/>
                    </a:cubicBezTo>
                    <a:lnTo>
                      <a:pt x="403" y="44"/>
                    </a:lnTo>
                    <a:lnTo>
                      <a:pt x="403" y="44"/>
                    </a:lnTo>
                    <a:cubicBezTo>
                      <a:pt x="205" y="44"/>
                      <a:pt x="45" y="203"/>
                      <a:pt x="45" y="399"/>
                    </a:cubicBezTo>
                    <a:cubicBezTo>
                      <a:pt x="45" y="595"/>
                      <a:pt x="205" y="754"/>
                      <a:pt x="403" y="754"/>
                    </a:cubicBezTo>
                    <a:cubicBezTo>
                      <a:pt x="601" y="754"/>
                      <a:pt x="761" y="595"/>
                      <a:pt x="761" y="399"/>
                    </a:cubicBezTo>
                    <a:cubicBezTo>
                      <a:pt x="761" y="203"/>
                      <a:pt x="601" y="44"/>
                      <a:pt x="403" y="44"/>
                    </a:cubicBezTo>
                    <a:lnTo>
                      <a:pt x="403" y="799"/>
                    </a:lnTo>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1280"/>
              <p:cNvSpPr>
                <a:spLocks noChangeArrowheads="1"/>
              </p:cNvSpPr>
              <p:nvPr/>
            </p:nvSpPr>
            <p:spPr bwMode="auto">
              <a:xfrm>
                <a:off x="7689851" y="3582523"/>
                <a:ext cx="128588" cy="255588"/>
              </a:xfrm>
              <a:custGeom>
                <a:avLst/>
                <a:gdLst>
                  <a:gd name="T0" fmla="*/ 0 w 359"/>
                  <a:gd name="T1" fmla="*/ 0 h 711"/>
                  <a:gd name="T2" fmla="*/ 0 w 359"/>
                  <a:gd name="T3" fmla="*/ 0 h 711"/>
                  <a:gd name="T4" fmla="*/ 0 w 359"/>
                  <a:gd name="T5" fmla="*/ 710 h 711"/>
                  <a:gd name="T6" fmla="*/ 358 w 359"/>
                  <a:gd name="T7" fmla="*/ 355 h 711"/>
                  <a:gd name="T8" fmla="*/ 0 w 359"/>
                  <a:gd name="T9" fmla="*/ 0 h 711"/>
                </a:gdLst>
                <a:ahLst/>
                <a:cxnLst>
                  <a:cxn ang="0">
                    <a:pos x="T0" y="T1"/>
                  </a:cxn>
                  <a:cxn ang="0">
                    <a:pos x="T2" y="T3"/>
                  </a:cxn>
                  <a:cxn ang="0">
                    <a:pos x="T4" y="T5"/>
                  </a:cxn>
                  <a:cxn ang="0">
                    <a:pos x="T6" y="T7"/>
                  </a:cxn>
                  <a:cxn ang="0">
                    <a:pos x="T8" y="T9"/>
                  </a:cxn>
                </a:cxnLst>
                <a:rect l="0" t="0" r="r" b="b"/>
                <a:pathLst>
                  <a:path w="359" h="711">
                    <a:moveTo>
                      <a:pt x="0" y="0"/>
                    </a:moveTo>
                    <a:lnTo>
                      <a:pt x="0" y="0"/>
                    </a:lnTo>
                    <a:cubicBezTo>
                      <a:pt x="0" y="710"/>
                      <a:pt x="0" y="710"/>
                      <a:pt x="0" y="710"/>
                    </a:cubicBezTo>
                    <a:cubicBezTo>
                      <a:pt x="198" y="710"/>
                      <a:pt x="358" y="551"/>
                      <a:pt x="358" y="355"/>
                    </a:cubicBezTo>
                    <a:cubicBezTo>
                      <a:pt x="358" y="159"/>
                      <a:pt x="198"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1281"/>
              <p:cNvSpPr>
                <a:spLocks noChangeArrowheads="1"/>
              </p:cNvSpPr>
              <p:nvPr/>
            </p:nvSpPr>
            <p:spPr bwMode="auto">
              <a:xfrm>
                <a:off x="7675564" y="3741273"/>
                <a:ext cx="28575" cy="28575"/>
              </a:xfrm>
              <a:custGeom>
                <a:avLst/>
                <a:gdLst>
                  <a:gd name="T0" fmla="*/ 78 w 79"/>
                  <a:gd name="T1" fmla="*/ 37 h 79"/>
                  <a:gd name="T2" fmla="*/ 78 w 79"/>
                  <a:gd name="T3" fmla="*/ 37 h 79"/>
                  <a:gd name="T4" fmla="*/ 41 w 79"/>
                  <a:gd name="T5" fmla="*/ 78 h 79"/>
                  <a:gd name="T6" fmla="*/ 0 w 79"/>
                  <a:gd name="T7" fmla="*/ 37 h 79"/>
                  <a:gd name="T8" fmla="*/ 41 w 79"/>
                  <a:gd name="T9" fmla="*/ 0 h 79"/>
                  <a:gd name="T10" fmla="*/ 78 w 79"/>
                  <a:gd name="T11" fmla="*/ 37 h 79"/>
                </a:gdLst>
                <a:ahLst/>
                <a:cxnLst>
                  <a:cxn ang="0">
                    <a:pos x="T0" y="T1"/>
                  </a:cxn>
                  <a:cxn ang="0">
                    <a:pos x="T2" y="T3"/>
                  </a:cxn>
                  <a:cxn ang="0">
                    <a:pos x="T4" y="T5"/>
                  </a:cxn>
                  <a:cxn ang="0">
                    <a:pos x="T6" y="T7"/>
                  </a:cxn>
                  <a:cxn ang="0">
                    <a:pos x="T8" y="T9"/>
                  </a:cxn>
                  <a:cxn ang="0">
                    <a:pos x="T10" y="T11"/>
                  </a:cxn>
                </a:cxnLst>
                <a:rect l="0" t="0" r="r" b="b"/>
                <a:pathLst>
                  <a:path w="79" h="79">
                    <a:moveTo>
                      <a:pt x="78" y="37"/>
                    </a:moveTo>
                    <a:lnTo>
                      <a:pt x="78" y="37"/>
                    </a:lnTo>
                    <a:cubicBezTo>
                      <a:pt x="78" y="59"/>
                      <a:pt x="63" y="78"/>
                      <a:pt x="41" y="78"/>
                    </a:cubicBezTo>
                    <a:cubicBezTo>
                      <a:pt x="19" y="78"/>
                      <a:pt x="0" y="59"/>
                      <a:pt x="0" y="37"/>
                    </a:cubicBezTo>
                    <a:cubicBezTo>
                      <a:pt x="0" y="19"/>
                      <a:pt x="19" y="0"/>
                      <a:pt x="41" y="0"/>
                    </a:cubicBezTo>
                    <a:cubicBezTo>
                      <a:pt x="63" y="0"/>
                      <a:pt x="78" y="19"/>
                      <a:pt x="78" y="37"/>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1282"/>
              <p:cNvSpPr>
                <a:spLocks noChangeArrowheads="1"/>
              </p:cNvSpPr>
              <p:nvPr/>
            </p:nvSpPr>
            <p:spPr bwMode="auto">
              <a:xfrm>
                <a:off x="7602539" y="3646023"/>
                <a:ext cx="173037" cy="52388"/>
              </a:xfrm>
              <a:custGeom>
                <a:avLst/>
                <a:gdLst>
                  <a:gd name="T0" fmla="*/ 447 w 482"/>
                  <a:gd name="T1" fmla="*/ 144 h 145"/>
                  <a:gd name="T2" fmla="*/ 447 w 482"/>
                  <a:gd name="T3" fmla="*/ 144 h 145"/>
                  <a:gd name="T4" fmla="*/ 242 w 482"/>
                  <a:gd name="T5" fmla="*/ 44 h 145"/>
                  <a:gd name="T6" fmla="*/ 37 w 482"/>
                  <a:gd name="T7" fmla="*/ 144 h 145"/>
                  <a:gd name="T8" fmla="*/ 0 w 482"/>
                  <a:gd name="T9" fmla="*/ 118 h 145"/>
                  <a:gd name="T10" fmla="*/ 242 w 482"/>
                  <a:gd name="T11" fmla="*/ 0 h 145"/>
                  <a:gd name="T12" fmla="*/ 481 w 482"/>
                  <a:gd name="T13" fmla="*/ 118 h 145"/>
                  <a:gd name="T14" fmla="*/ 447 w 482"/>
                  <a:gd name="T15" fmla="*/ 144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2" h="145">
                    <a:moveTo>
                      <a:pt x="447" y="144"/>
                    </a:moveTo>
                    <a:lnTo>
                      <a:pt x="447" y="144"/>
                    </a:lnTo>
                    <a:cubicBezTo>
                      <a:pt x="399" y="81"/>
                      <a:pt x="320" y="44"/>
                      <a:pt x="242" y="44"/>
                    </a:cubicBezTo>
                    <a:cubicBezTo>
                      <a:pt x="160" y="44"/>
                      <a:pt x="85" y="81"/>
                      <a:pt x="37" y="144"/>
                    </a:cubicBezTo>
                    <a:cubicBezTo>
                      <a:pt x="0" y="118"/>
                      <a:pt x="0" y="118"/>
                      <a:pt x="0" y="118"/>
                    </a:cubicBezTo>
                    <a:cubicBezTo>
                      <a:pt x="59" y="44"/>
                      <a:pt x="149" y="0"/>
                      <a:pt x="242" y="0"/>
                    </a:cubicBezTo>
                    <a:cubicBezTo>
                      <a:pt x="335" y="0"/>
                      <a:pt x="425" y="44"/>
                      <a:pt x="481" y="118"/>
                    </a:cubicBezTo>
                    <a:lnTo>
                      <a:pt x="447" y="14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1283"/>
              <p:cNvSpPr>
                <a:spLocks noChangeArrowheads="1"/>
              </p:cNvSpPr>
              <p:nvPr/>
            </p:nvSpPr>
            <p:spPr bwMode="auto">
              <a:xfrm>
                <a:off x="7627939" y="3679361"/>
                <a:ext cx="123825" cy="39687"/>
              </a:xfrm>
              <a:custGeom>
                <a:avLst/>
                <a:gdLst>
                  <a:gd name="T0" fmla="*/ 310 w 345"/>
                  <a:gd name="T1" fmla="*/ 111 h 112"/>
                  <a:gd name="T2" fmla="*/ 310 w 345"/>
                  <a:gd name="T3" fmla="*/ 111 h 112"/>
                  <a:gd name="T4" fmla="*/ 172 w 345"/>
                  <a:gd name="T5" fmla="*/ 44 h 112"/>
                  <a:gd name="T6" fmla="*/ 34 w 345"/>
                  <a:gd name="T7" fmla="*/ 111 h 112"/>
                  <a:gd name="T8" fmla="*/ 0 w 345"/>
                  <a:gd name="T9" fmla="*/ 81 h 112"/>
                  <a:gd name="T10" fmla="*/ 172 w 345"/>
                  <a:gd name="T11" fmla="*/ 0 h 112"/>
                  <a:gd name="T12" fmla="*/ 344 w 345"/>
                  <a:gd name="T13" fmla="*/ 81 h 112"/>
                  <a:gd name="T14" fmla="*/ 310 w 345"/>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5" h="112">
                    <a:moveTo>
                      <a:pt x="310" y="111"/>
                    </a:moveTo>
                    <a:lnTo>
                      <a:pt x="310" y="111"/>
                    </a:lnTo>
                    <a:cubicBezTo>
                      <a:pt x="277" y="66"/>
                      <a:pt x="224" y="44"/>
                      <a:pt x="172" y="44"/>
                    </a:cubicBezTo>
                    <a:cubicBezTo>
                      <a:pt x="116" y="44"/>
                      <a:pt x="68" y="66"/>
                      <a:pt x="34" y="111"/>
                    </a:cubicBezTo>
                    <a:cubicBezTo>
                      <a:pt x="0" y="81"/>
                      <a:pt x="0" y="81"/>
                      <a:pt x="0" y="81"/>
                    </a:cubicBezTo>
                    <a:cubicBezTo>
                      <a:pt x="42" y="29"/>
                      <a:pt x="105" y="0"/>
                      <a:pt x="172" y="0"/>
                    </a:cubicBezTo>
                    <a:cubicBezTo>
                      <a:pt x="239" y="0"/>
                      <a:pt x="303" y="29"/>
                      <a:pt x="344" y="81"/>
                    </a:cubicBezTo>
                    <a:lnTo>
                      <a:pt x="310" y="111"/>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1284"/>
              <p:cNvSpPr>
                <a:spLocks noChangeArrowheads="1"/>
              </p:cNvSpPr>
              <p:nvPr/>
            </p:nvSpPr>
            <p:spPr bwMode="auto">
              <a:xfrm>
                <a:off x="7653339" y="3709523"/>
                <a:ext cx="74612" cy="28575"/>
              </a:xfrm>
              <a:custGeom>
                <a:avLst/>
                <a:gdLst>
                  <a:gd name="T0" fmla="*/ 171 w 206"/>
                  <a:gd name="T1" fmla="*/ 77 h 78"/>
                  <a:gd name="T2" fmla="*/ 171 w 206"/>
                  <a:gd name="T3" fmla="*/ 77 h 78"/>
                  <a:gd name="T4" fmla="*/ 104 w 206"/>
                  <a:gd name="T5" fmla="*/ 44 h 78"/>
                  <a:gd name="T6" fmla="*/ 37 w 206"/>
                  <a:gd name="T7" fmla="*/ 77 h 78"/>
                  <a:gd name="T8" fmla="*/ 0 w 206"/>
                  <a:gd name="T9" fmla="*/ 51 h 78"/>
                  <a:gd name="T10" fmla="*/ 104 w 206"/>
                  <a:gd name="T11" fmla="*/ 0 h 78"/>
                  <a:gd name="T12" fmla="*/ 205 w 206"/>
                  <a:gd name="T13" fmla="*/ 51 h 78"/>
                  <a:gd name="T14" fmla="*/ 171 w 20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78">
                    <a:moveTo>
                      <a:pt x="171" y="77"/>
                    </a:moveTo>
                    <a:lnTo>
                      <a:pt x="171" y="77"/>
                    </a:lnTo>
                    <a:cubicBezTo>
                      <a:pt x="156" y="55"/>
                      <a:pt x="130" y="44"/>
                      <a:pt x="104" y="44"/>
                    </a:cubicBezTo>
                    <a:cubicBezTo>
                      <a:pt x="78" y="44"/>
                      <a:pt x="52" y="55"/>
                      <a:pt x="37" y="77"/>
                    </a:cubicBezTo>
                    <a:cubicBezTo>
                      <a:pt x="0" y="51"/>
                      <a:pt x="0" y="51"/>
                      <a:pt x="0" y="51"/>
                    </a:cubicBezTo>
                    <a:cubicBezTo>
                      <a:pt x="26" y="18"/>
                      <a:pt x="63" y="0"/>
                      <a:pt x="104" y="0"/>
                    </a:cubicBezTo>
                    <a:cubicBezTo>
                      <a:pt x="145" y="0"/>
                      <a:pt x="182" y="18"/>
                      <a:pt x="205" y="51"/>
                    </a:cubicBezTo>
                    <a:lnTo>
                      <a:pt x="171" y="7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1285"/>
              <p:cNvSpPr>
                <a:spLocks noChangeArrowheads="1"/>
              </p:cNvSpPr>
              <p:nvPr/>
            </p:nvSpPr>
            <p:spPr bwMode="auto">
              <a:xfrm>
                <a:off x="7451726" y="3722223"/>
                <a:ext cx="193675" cy="192088"/>
              </a:xfrm>
              <a:custGeom>
                <a:avLst/>
                <a:gdLst>
                  <a:gd name="T0" fmla="*/ 269 w 538"/>
                  <a:gd name="T1" fmla="*/ 532 h 533"/>
                  <a:gd name="T2" fmla="*/ 269 w 538"/>
                  <a:gd name="T3" fmla="*/ 532 h 533"/>
                  <a:gd name="T4" fmla="*/ 0 w 538"/>
                  <a:gd name="T5" fmla="*/ 266 h 533"/>
                  <a:gd name="T6" fmla="*/ 269 w 538"/>
                  <a:gd name="T7" fmla="*/ 0 h 533"/>
                  <a:gd name="T8" fmla="*/ 537 w 538"/>
                  <a:gd name="T9" fmla="*/ 266 h 533"/>
                  <a:gd name="T10" fmla="*/ 269 w 538"/>
                  <a:gd name="T11" fmla="*/ 532 h 533"/>
                  <a:gd name="T12" fmla="*/ 269 w 538"/>
                  <a:gd name="T13" fmla="*/ 40 h 533"/>
                  <a:gd name="T14" fmla="*/ 269 w 538"/>
                  <a:gd name="T15" fmla="*/ 40 h 533"/>
                  <a:gd name="T16" fmla="*/ 45 w 538"/>
                  <a:gd name="T17" fmla="*/ 266 h 533"/>
                  <a:gd name="T18" fmla="*/ 269 w 538"/>
                  <a:gd name="T19" fmla="*/ 488 h 533"/>
                  <a:gd name="T20" fmla="*/ 492 w 538"/>
                  <a:gd name="T21" fmla="*/ 266 h 533"/>
                  <a:gd name="T22" fmla="*/ 269 w 538"/>
                  <a:gd name="T23" fmla="*/ 4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 h="533">
                    <a:moveTo>
                      <a:pt x="269" y="532"/>
                    </a:moveTo>
                    <a:lnTo>
                      <a:pt x="269" y="532"/>
                    </a:lnTo>
                    <a:cubicBezTo>
                      <a:pt x="119" y="532"/>
                      <a:pt x="0" y="410"/>
                      <a:pt x="0" y="266"/>
                    </a:cubicBezTo>
                    <a:cubicBezTo>
                      <a:pt x="0" y="118"/>
                      <a:pt x="119" y="0"/>
                      <a:pt x="269" y="0"/>
                    </a:cubicBezTo>
                    <a:cubicBezTo>
                      <a:pt x="414" y="0"/>
                      <a:pt x="537" y="118"/>
                      <a:pt x="537" y="266"/>
                    </a:cubicBezTo>
                    <a:cubicBezTo>
                      <a:pt x="537" y="410"/>
                      <a:pt x="414" y="532"/>
                      <a:pt x="269" y="532"/>
                    </a:cubicBezTo>
                    <a:close/>
                    <a:moveTo>
                      <a:pt x="269" y="40"/>
                    </a:moveTo>
                    <a:lnTo>
                      <a:pt x="269" y="40"/>
                    </a:lnTo>
                    <a:cubicBezTo>
                      <a:pt x="146" y="40"/>
                      <a:pt x="45" y="140"/>
                      <a:pt x="45" y="266"/>
                    </a:cubicBezTo>
                    <a:cubicBezTo>
                      <a:pt x="45" y="388"/>
                      <a:pt x="146" y="488"/>
                      <a:pt x="269" y="488"/>
                    </a:cubicBezTo>
                    <a:cubicBezTo>
                      <a:pt x="392" y="488"/>
                      <a:pt x="492" y="388"/>
                      <a:pt x="492" y="266"/>
                    </a:cubicBezTo>
                    <a:cubicBezTo>
                      <a:pt x="492" y="140"/>
                      <a:pt x="392" y="40"/>
                      <a:pt x="269" y="40"/>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1286"/>
              <p:cNvSpPr>
                <a:spLocks noChangeArrowheads="1"/>
              </p:cNvSpPr>
              <p:nvPr/>
            </p:nvSpPr>
            <p:spPr bwMode="auto">
              <a:xfrm>
                <a:off x="7467601" y="3736511"/>
                <a:ext cx="161925" cy="161925"/>
              </a:xfrm>
              <a:custGeom>
                <a:avLst/>
                <a:gdLst>
                  <a:gd name="T0" fmla="*/ 224 w 448"/>
                  <a:gd name="T1" fmla="*/ 0 h 449"/>
                  <a:gd name="T2" fmla="*/ 224 w 448"/>
                  <a:gd name="T3" fmla="*/ 0 h 449"/>
                  <a:gd name="T4" fmla="*/ 0 w 448"/>
                  <a:gd name="T5" fmla="*/ 226 h 449"/>
                  <a:gd name="T6" fmla="*/ 224 w 448"/>
                  <a:gd name="T7" fmla="*/ 448 h 449"/>
                  <a:gd name="T8" fmla="*/ 447 w 448"/>
                  <a:gd name="T9" fmla="*/ 226 h 449"/>
                  <a:gd name="T10" fmla="*/ 224 w 448"/>
                  <a:gd name="T11" fmla="*/ 0 h 449"/>
                </a:gdLst>
                <a:ahLst/>
                <a:cxnLst>
                  <a:cxn ang="0">
                    <a:pos x="T0" y="T1"/>
                  </a:cxn>
                  <a:cxn ang="0">
                    <a:pos x="T2" y="T3"/>
                  </a:cxn>
                  <a:cxn ang="0">
                    <a:pos x="T4" y="T5"/>
                  </a:cxn>
                  <a:cxn ang="0">
                    <a:pos x="T6" y="T7"/>
                  </a:cxn>
                  <a:cxn ang="0">
                    <a:pos x="T8" y="T9"/>
                  </a:cxn>
                  <a:cxn ang="0">
                    <a:pos x="T10" y="T11"/>
                  </a:cxn>
                </a:cxnLst>
                <a:rect l="0" t="0" r="r" b="b"/>
                <a:pathLst>
                  <a:path w="448" h="449">
                    <a:moveTo>
                      <a:pt x="224" y="0"/>
                    </a:moveTo>
                    <a:lnTo>
                      <a:pt x="224" y="0"/>
                    </a:lnTo>
                    <a:cubicBezTo>
                      <a:pt x="101" y="0"/>
                      <a:pt x="0" y="100"/>
                      <a:pt x="0" y="226"/>
                    </a:cubicBezTo>
                    <a:cubicBezTo>
                      <a:pt x="0" y="348"/>
                      <a:pt x="101" y="448"/>
                      <a:pt x="224" y="448"/>
                    </a:cubicBezTo>
                    <a:cubicBezTo>
                      <a:pt x="347" y="448"/>
                      <a:pt x="447" y="348"/>
                      <a:pt x="447" y="226"/>
                    </a:cubicBezTo>
                    <a:cubicBezTo>
                      <a:pt x="447" y="100"/>
                      <a:pt x="347" y="0"/>
                      <a:pt x="224"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77" name="Group 34"/>
            <p:cNvGrpSpPr>
              <a:grpSpLocks noChangeAspect="1"/>
            </p:cNvGrpSpPr>
            <p:nvPr/>
          </p:nvGrpSpPr>
          <p:grpSpPr bwMode="auto">
            <a:xfrm>
              <a:off x="1276259" y="3567580"/>
              <a:ext cx="78432" cy="103981"/>
              <a:chOff x="2750" y="1441"/>
              <a:chExt cx="264" cy="350"/>
            </a:xfrm>
          </p:grpSpPr>
          <p:sp>
            <p:nvSpPr>
              <p:cNvPr id="78" name="Rectangle 35"/>
              <p:cNvSpPr>
                <a:spLocks noChangeArrowheads="1"/>
              </p:cNvSpPr>
              <p:nvPr/>
            </p:nvSpPr>
            <p:spPr bwMode="auto">
              <a:xfrm>
                <a:off x="2766" y="1598"/>
                <a:ext cx="228" cy="1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6"/>
              <p:cNvSpPr>
                <a:spLocks noChangeArrowheads="1"/>
              </p:cNvSpPr>
              <p:nvPr/>
            </p:nvSpPr>
            <p:spPr bwMode="auto">
              <a:xfrm>
                <a:off x="2880" y="1598"/>
                <a:ext cx="114" cy="17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p:cNvSpPr>
              <p:nvPr/>
            </p:nvSpPr>
            <p:spPr bwMode="auto">
              <a:xfrm>
                <a:off x="2856" y="1638"/>
                <a:ext cx="52" cy="93"/>
              </a:xfrm>
              <a:custGeom>
                <a:avLst/>
                <a:gdLst>
                  <a:gd name="T0" fmla="*/ 6 w 13"/>
                  <a:gd name="T1" fmla="*/ 0 h 23"/>
                  <a:gd name="T2" fmla="*/ 0 w 13"/>
                  <a:gd name="T3" fmla="*/ 7 h 23"/>
                  <a:gd name="T4" fmla="*/ 4 w 13"/>
                  <a:gd name="T5" fmla="*/ 13 h 23"/>
                  <a:gd name="T6" fmla="*/ 4 w 13"/>
                  <a:gd name="T7" fmla="*/ 23 h 23"/>
                  <a:gd name="T8" fmla="*/ 9 w 13"/>
                  <a:gd name="T9" fmla="*/ 23 h 23"/>
                  <a:gd name="T10" fmla="*/ 9 w 13"/>
                  <a:gd name="T11" fmla="*/ 13 h 23"/>
                  <a:gd name="T12" fmla="*/ 13 w 13"/>
                  <a:gd name="T13" fmla="*/ 7 h 23"/>
                  <a:gd name="T14" fmla="*/ 6 w 1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3">
                    <a:moveTo>
                      <a:pt x="6" y="0"/>
                    </a:moveTo>
                    <a:cubicBezTo>
                      <a:pt x="3" y="0"/>
                      <a:pt x="0" y="3"/>
                      <a:pt x="0" y="7"/>
                    </a:cubicBezTo>
                    <a:cubicBezTo>
                      <a:pt x="0" y="9"/>
                      <a:pt x="2" y="12"/>
                      <a:pt x="4" y="13"/>
                    </a:cubicBezTo>
                    <a:cubicBezTo>
                      <a:pt x="4" y="23"/>
                      <a:pt x="4" y="23"/>
                      <a:pt x="4" y="23"/>
                    </a:cubicBezTo>
                    <a:cubicBezTo>
                      <a:pt x="9" y="23"/>
                      <a:pt x="9" y="23"/>
                      <a:pt x="9" y="23"/>
                    </a:cubicBezTo>
                    <a:cubicBezTo>
                      <a:pt x="9" y="13"/>
                      <a:pt x="9" y="13"/>
                      <a:pt x="9" y="13"/>
                    </a:cubicBezTo>
                    <a:cubicBezTo>
                      <a:pt x="11" y="12"/>
                      <a:pt x="13" y="9"/>
                      <a:pt x="13" y="7"/>
                    </a:cubicBezTo>
                    <a:cubicBezTo>
                      <a:pt x="13" y="3"/>
                      <a:pt x="10" y="0"/>
                      <a:pt x="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p:nvSpPr>
            <p:spPr bwMode="auto">
              <a:xfrm>
                <a:off x="2750" y="1441"/>
                <a:ext cx="264" cy="350"/>
              </a:xfrm>
              <a:custGeom>
                <a:avLst/>
                <a:gdLst>
                  <a:gd name="T0" fmla="*/ 15 w 65"/>
                  <a:gd name="T1" fmla="*/ 34 h 87"/>
                  <a:gd name="T2" fmla="*/ 15 w 65"/>
                  <a:gd name="T3" fmla="*/ 24 h 87"/>
                  <a:gd name="T4" fmla="*/ 32 w 65"/>
                  <a:gd name="T5" fmla="*/ 7 h 87"/>
                  <a:gd name="T6" fmla="*/ 50 w 65"/>
                  <a:gd name="T7" fmla="*/ 24 h 87"/>
                  <a:gd name="T8" fmla="*/ 56 w 65"/>
                  <a:gd name="T9" fmla="*/ 24 h 87"/>
                  <a:gd name="T10" fmla="*/ 32 w 65"/>
                  <a:gd name="T11" fmla="*/ 0 h 87"/>
                  <a:gd name="T12" fmla="*/ 9 w 65"/>
                  <a:gd name="T13" fmla="*/ 24 h 87"/>
                  <a:gd name="T14" fmla="*/ 9 w 65"/>
                  <a:gd name="T15" fmla="*/ 34 h 87"/>
                  <a:gd name="T16" fmla="*/ 0 w 65"/>
                  <a:gd name="T17" fmla="*/ 34 h 87"/>
                  <a:gd name="T18" fmla="*/ 0 w 65"/>
                  <a:gd name="T19" fmla="*/ 87 h 87"/>
                  <a:gd name="T20" fmla="*/ 65 w 65"/>
                  <a:gd name="T21" fmla="*/ 87 h 87"/>
                  <a:gd name="T22" fmla="*/ 65 w 65"/>
                  <a:gd name="T23" fmla="*/ 34 h 87"/>
                  <a:gd name="T24" fmla="*/ 15 w 65"/>
                  <a:gd name="T25" fmla="*/ 34 h 87"/>
                  <a:gd name="T26" fmla="*/ 60 w 65"/>
                  <a:gd name="T27" fmla="*/ 83 h 87"/>
                  <a:gd name="T28" fmla="*/ 5 w 65"/>
                  <a:gd name="T29" fmla="*/ 83 h 87"/>
                  <a:gd name="T30" fmla="*/ 5 w 65"/>
                  <a:gd name="T31" fmla="*/ 39 h 87"/>
                  <a:gd name="T32" fmla="*/ 60 w 65"/>
                  <a:gd name="T33" fmla="*/ 39 h 87"/>
                  <a:gd name="T34" fmla="*/ 60 w 65"/>
                  <a:gd name="T3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87">
                    <a:moveTo>
                      <a:pt x="15" y="34"/>
                    </a:moveTo>
                    <a:cubicBezTo>
                      <a:pt x="15" y="24"/>
                      <a:pt x="15" y="24"/>
                      <a:pt x="15" y="24"/>
                    </a:cubicBezTo>
                    <a:cubicBezTo>
                      <a:pt x="15" y="15"/>
                      <a:pt x="23" y="7"/>
                      <a:pt x="32" y="7"/>
                    </a:cubicBezTo>
                    <a:cubicBezTo>
                      <a:pt x="42" y="7"/>
                      <a:pt x="49" y="14"/>
                      <a:pt x="50" y="24"/>
                    </a:cubicBezTo>
                    <a:cubicBezTo>
                      <a:pt x="56" y="24"/>
                      <a:pt x="56" y="24"/>
                      <a:pt x="56" y="24"/>
                    </a:cubicBezTo>
                    <a:cubicBezTo>
                      <a:pt x="56" y="11"/>
                      <a:pt x="45" y="0"/>
                      <a:pt x="32" y="0"/>
                    </a:cubicBezTo>
                    <a:cubicBezTo>
                      <a:pt x="19" y="0"/>
                      <a:pt x="9" y="11"/>
                      <a:pt x="9" y="24"/>
                    </a:cubicBezTo>
                    <a:cubicBezTo>
                      <a:pt x="9" y="34"/>
                      <a:pt x="9" y="34"/>
                      <a:pt x="9" y="34"/>
                    </a:cubicBezTo>
                    <a:cubicBezTo>
                      <a:pt x="0" y="34"/>
                      <a:pt x="0" y="34"/>
                      <a:pt x="0" y="34"/>
                    </a:cubicBezTo>
                    <a:cubicBezTo>
                      <a:pt x="0" y="87"/>
                      <a:pt x="0" y="87"/>
                      <a:pt x="0" y="87"/>
                    </a:cubicBezTo>
                    <a:cubicBezTo>
                      <a:pt x="65" y="87"/>
                      <a:pt x="65" y="87"/>
                      <a:pt x="65" y="87"/>
                    </a:cubicBezTo>
                    <a:cubicBezTo>
                      <a:pt x="65" y="34"/>
                      <a:pt x="65" y="34"/>
                      <a:pt x="65" y="34"/>
                    </a:cubicBezTo>
                    <a:lnTo>
                      <a:pt x="15" y="34"/>
                    </a:lnTo>
                    <a:close/>
                    <a:moveTo>
                      <a:pt x="60" y="83"/>
                    </a:moveTo>
                    <a:cubicBezTo>
                      <a:pt x="5" y="83"/>
                      <a:pt x="5" y="83"/>
                      <a:pt x="5" y="83"/>
                    </a:cubicBezTo>
                    <a:cubicBezTo>
                      <a:pt x="5" y="39"/>
                      <a:pt x="5" y="39"/>
                      <a:pt x="5" y="39"/>
                    </a:cubicBezTo>
                    <a:cubicBezTo>
                      <a:pt x="60" y="39"/>
                      <a:pt x="60" y="39"/>
                      <a:pt x="60" y="39"/>
                    </a:cubicBezTo>
                    <a:lnTo>
                      <a:pt x="60" y="8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8" name="Group 87"/>
          <p:cNvGrpSpPr/>
          <p:nvPr/>
        </p:nvGrpSpPr>
        <p:grpSpPr>
          <a:xfrm>
            <a:off x="5279027" y="1592026"/>
            <a:ext cx="993857" cy="1274303"/>
            <a:chOff x="3475088" y="3528139"/>
            <a:chExt cx="320675" cy="411163"/>
          </a:xfrm>
        </p:grpSpPr>
        <p:sp>
          <p:nvSpPr>
            <p:cNvPr id="89" name="Freeform 85"/>
            <p:cNvSpPr>
              <a:spLocks noChangeArrowheads="1"/>
            </p:cNvSpPr>
            <p:nvPr/>
          </p:nvSpPr>
          <p:spPr bwMode="auto">
            <a:xfrm>
              <a:off x="3594151" y="3698002"/>
              <a:ext cx="182562" cy="223837"/>
            </a:xfrm>
            <a:custGeom>
              <a:avLst/>
              <a:gdLst>
                <a:gd name="T0" fmla="*/ 17 w 506"/>
                <a:gd name="T1" fmla="*/ 325 h 621"/>
                <a:gd name="T2" fmla="*/ 17 w 506"/>
                <a:gd name="T3" fmla="*/ 325 h 621"/>
                <a:gd name="T4" fmla="*/ 299 w 506"/>
                <a:gd name="T5" fmla="*/ 620 h 621"/>
                <a:gd name="T6" fmla="*/ 505 w 506"/>
                <a:gd name="T7" fmla="*/ 620 h 621"/>
                <a:gd name="T8" fmla="*/ 505 w 506"/>
                <a:gd name="T9" fmla="*/ 245 h 621"/>
                <a:gd name="T10" fmla="*/ 257 w 506"/>
                <a:gd name="T11" fmla="*/ 0 h 621"/>
                <a:gd name="T12" fmla="*/ 257 w 506"/>
                <a:gd name="T13" fmla="*/ 388 h 621"/>
                <a:gd name="T14" fmla="*/ 105 w 506"/>
                <a:gd name="T15" fmla="*/ 237 h 621"/>
                <a:gd name="T16" fmla="*/ 17 w 506"/>
                <a:gd name="T17" fmla="*/ 237 h 621"/>
                <a:gd name="T18" fmla="*/ 0 w 506"/>
                <a:gd name="T19" fmla="*/ 279 h 621"/>
                <a:gd name="T20" fmla="*/ 17 w 506"/>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621">
                  <a:moveTo>
                    <a:pt x="17" y="325"/>
                  </a:moveTo>
                  <a:lnTo>
                    <a:pt x="17" y="325"/>
                  </a:lnTo>
                  <a:cubicBezTo>
                    <a:pt x="299" y="620"/>
                    <a:pt x="299" y="620"/>
                    <a:pt x="299" y="620"/>
                  </a:cubicBezTo>
                  <a:cubicBezTo>
                    <a:pt x="505" y="620"/>
                    <a:pt x="505" y="620"/>
                    <a:pt x="505" y="620"/>
                  </a:cubicBezTo>
                  <a:cubicBezTo>
                    <a:pt x="505" y="245"/>
                    <a:pt x="505" y="245"/>
                    <a:pt x="505" y="245"/>
                  </a:cubicBezTo>
                  <a:cubicBezTo>
                    <a:pt x="257" y="0"/>
                    <a:pt x="257" y="0"/>
                    <a:pt x="257" y="0"/>
                  </a:cubicBezTo>
                  <a:cubicBezTo>
                    <a:pt x="257" y="388"/>
                    <a:pt x="257" y="388"/>
                    <a:pt x="257" y="388"/>
                  </a:cubicBezTo>
                  <a:cubicBezTo>
                    <a:pt x="105" y="237"/>
                    <a:pt x="105" y="237"/>
                    <a:pt x="105" y="237"/>
                  </a:cubicBezTo>
                  <a:cubicBezTo>
                    <a:pt x="84" y="216"/>
                    <a:pt x="42" y="211"/>
                    <a:pt x="17" y="237"/>
                  </a:cubicBezTo>
                  <a:cubicBezTo>
                    <a:pt x="8" y="249"/>
                    <a:pt x="0" y="262"/>
                    <a:pt x="0" y="279"/>
                  </a:cubicBezTo>
                  <a:cubicBezTo>
                    <a:pt x="0" y="296"/>
                    <a:pt x="4"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6"/>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7"/>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8"/>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9"/>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0"/>
            <p:cNvSpPr>
              <a:spLocks noChangeArrowheads="1"/>
            </p:cNvSpPr>
            <p:nvPr/>
          </p:nvSpPr>
          <p:spPr bwMode="auto">
            <a:xfrm>
              <a:off x="3581451" y="3815477"/>
              <a:ext cx="12700" cy="17462"/>
            </a:xfrm>
            <a:custGeom>
              <a:avLst/>
              <a:gdLst>
                <a:gd name="T0" fmla="*/ 0 w 35"/>
                <a:gd name="T1" fmla="*/ 0 h 48"/>
                <a:gd name="T2" fmla="*/ 0 w 35"/>
                <a:gd name="T3" fmla="*/ 0 h 48"/>
                <a:gd name="T4" fmla="*/ 0 w 35"/>
                <a:gd name="T5" fmla="*/ 47 h 48"/>
                <a:gd name="T6" fmla="*/ 34 w 35"/>
                <a:gd name="T7" fmla="*/ 47 h 48"/>
                <a:gd name="T8" fmla="*/ 17 w 35"/>
                <a:gd name="T9" fmla="*/ 30 h 48"/>
                <a:gd name="T10" fmla="*/ 17 w 35"/>
                <a:gd name="T11" fmla="*/ 30 h 48"/>
                <a:gd name="T12" fmla="*/ 0 w 3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35" h="48">
                  <a:moveTo>
                    <a:pt x="0" y="0"/>
                  </a:moveTo>
                  <a:lnTo>
                    <a:pt x="0" y="0"/>
                  </a:lnTo>
                  <a:cubicBezTo>
                    <a:pt x="0" y="47"/>
                    <a:pt x="0" y="47"/>
                    <a:pt x="0" y="47"/>
                  </a:cubicBezTo>
                  <a:cubicBezTo>
                    <a:pt x="34" y="47"/>
                    <a:pt x="34" y="47"/>
                    <a:pt x="34" y="47"/>
                  </a:cubicBezTo>
                  <a:cubicBezTo>
                    <a:pt x="17" y="30"/>
                    <a:pt x="17" y="30"/>
                    <a:pt x="17" y="30"/>
                  </a:cubicBezTo>
                  <a:lnTo>
                    <a:pt x="17" y="30"/>
                  </a:lnTo>
                  <a:cubicBezTo>
                    <a:pt x="8" y="21"/>
                    <a:pt x="4" y="13"/>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1"/>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2"/>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3"/>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4"/>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5"/>
            <p:cNvSpPr>
              <a:spLocks noChangeArrowheads="1"/>
            </p:cNvSpPr>
            <p:nvPr/>
          </p:nvSpPr>
          <p:spPr bwMode="auto">
            <a:xfrm>
              <a:off x="3581451" y="3815477"/>
              <a:ext cx="6350" cy="11112"/>
            </a:xfrm>
            <a:custGeom>
              <a:avLst/>
              <a:gdLst>
                <a:gd name="T0" fmla="*/ 0 w 18"/>
                <a:gd name="T1" fmla="*/ 0 h 31"/>
                <a:gd name="T2" fmla="*/ 0 w 18"/>
                <a:gd name="T3" fmla="*/ 0 h 31"/>
                <a:gd name="T4" fmla="*/ 0 w 18"/>
                <a:gd name="T5" fmla="*/ 0 h 31"/>
                <a:gd name="T6" fmla="*/ 17 w 18"/>
                <a:gd name="T7" fmla="*/ 30 h 31"/>
                <a:gd name="T8" fmla="*/ 0 w 18"/>
                <a:gd name="T9" fmla="*/ 0 h 31"/>
              </a:gdLst>
              <a:ahLst/>
              <a:cxnLst>
                <a:cxn ang="0">
                  <a:pos x="T0" y="T1"/>
                </a:cxn>
                <a:cxn ang="0">
                  <a:pos x="T2" y="T3"/>
                </a:cxn>
                <a:cxn ang="0">
                  <a:pos x="T4" y="T5"/>
                </a:cxn>
                <a:cxn ang="0">
                  <a:pos x="T6" y="T7"/>
                </a:cxn>
                <a:cxn ang="0">
                  <a:pos x="T8" y="T9"/>
                </a:cxn>
              </a:cxnLst>
              <a:rect l="0" t="0" r="r" b="b"/>
              <a:pathLst>
                <a:path w="18" h="31">
                  <a:moveTo>
                    <a:pt x="0" y="0"/>
                  </a:moveTo>
                  <a:lnTo>
                    <a:pt x="0" y="0"/>
                  </a:lnTo>
                  <a:lnTo>
                    <a:pt x="0" y="0"/>
                  </a:lnTo>
                  <a:cubicBezTo>
                    <a:pt x="4" y="13"/>
                    <a:pt x="8" y="21"/>
                    <a:pt x="17" y="30"/>
                  </a:cubicBezTo>
                  <a:cubicBezTo>
                    <a:pt x="8" y="21"/>
                    <a:pt x="4" y="13"/>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6"/>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7"/>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8"/>
            <p:cNvSpPr>
              <a:spLocks noChangeArrowheads="1"/>
            </p:cNvSpPr>
            <p:nvPr/>
          </p:nvSpPr>
          <p:spPr bwMode="auto">
            <a:xfrm>
              <a:off x="3581451" y="3545602"/>
              <a:ext cx="88900" cy="249237"/>
            </a:xfrm>
            <a:custGeom>
              <a:avLst/>
              <a:gdLst>
                <a:gd name="T0" fmla="*/ 244 w 245"/>
                <a:gd name="T1" fmla="*/ 0 h 692"/>
                <a:gd name="T2" fmla="*/ 244 w 245"/>
                <a:gd name="T3" fmla="*/ 0 h 692"/>
                <a:gd name="T4" fmla="*/ 0 w 245"/>
                <a:gd name="T5" fmla="*/ 0 h 692"/>
                <a:gd name="T6" fmla="*/ 0 w 245"/>
                <a:gd name="T7" fmla="*/ 653 h 692"/>
                <a:gd name="T8" fmla="*/ 21 w 245"/>
                <a:gd name="T9" fmla="*/ 620 h 692"/>
                <a:gd name="T10" fmla="*/ 21 w 245"/>
                <a:gd name="T11" fmla="*/ 620 h 692"/>
                <a:gd name="T12" fmla="*/ 21 w 245"/>
                <a:gd name="T13" fmla="*/ 620 h 692"/>
                <a:gd name="T14" fmla="*/ 101 w 245"/>
                <a:gd name="T15" fmla="*/ 590 h 692"/>
                <a:gd name="T16" fmla="*/ 181 w 245"/>
                <a:gd name="T17" fmla="*/ 624 h 692"/>
                <a:gd name="T18" fmla="*/ 244 w 245"/>
                <a:gd name="T19" fmla="*/ 691 h 692"/>
                <a:gd name="T20" fmla="*/ 244 w 245"/>
                <a:gd name="T21" fmla="*/ 303 h 692"/>
                <a:gd name="T22" fmla="*/ 244 w 245"/>
                <a:gd name="T23" fmla="*/ 303 h 692"/>
                <a:gd name="T24" fmla="*/ 244 w 245"/>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692">
                  <a:moveTo>
                    <a:pt x="244" y="0"/>
                  </a:moveTo>
                  <a:lnTo>
                    <a:pt x="244" y="0"/>
                  </a:lnTo>
                  <a:cubicBezTo>
                    <a:pt x="0" y="0"/>
                    <a:pt x="0" y="0"/>
                    <a:pt x="0" y="0"/>
                  </a:cubicBezTo>
                  <a:cubicBezTo>
                    <a:pt x="0" y="653"/>
                    <a:pt x="0" y="653"/>
                    <a:pt x="0" y="653"/>
                  </a:cubicBezTo>
                  <a:cubicBezTo>
                    <a:pt x="4" y="641"/>
                    <a:pt x="13" y="632"/>
                    <a:pt x="21" y="620"/>
                  </a:cubicBezTo>
                  <a:lnTo>
                    <a:pt x="21" y="620"/>
                  </a:lnTo>
                  <a:lnTo>
                    <a:pt x="21" y="620"/>
                  </a:lnTo>
                  <a:cubicBezTo>
                    <a:pt x="42" y="603"/>
                    <a:pt x="72" y="590"/>
                    <a:pt x="101" y="590"/>
                  </a:cubicBezTo>
                  <a:cubicBezTo>
                    <a:pt x="130" y="590"/>
                    <a:pt x="160" y="603"/>
                    <a:pt x="181" y="624"/>
                  </a:cubicBezTo>
                  <a:cubicBezTo>
                    <a:pt x="244" y="691"/>
                    <a:pt x="244" y="691"/>
                    <a:pt x="244" y="691"/>
                  </a:cubicBezTo>
                  <a:cubicBezTo>
                    <a:pt x="244" y="303"/>
                    <a:pt x="244" y="303"/>
                    <a:pt x="244" y="303"/>
                  </a:cubicBezTo>
                  <a:lnTo>
                    <a:pt x="244" y="303"/>
                  </a:lnTo>
                  <a:cubicBezTo>
                    <a:pt x="244" y="0"/>
                    <a:pt x="244" y="0"/>
                    <a:pt x="24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9"/>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 name="T8" fmla="*/ 0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lnTo>
                    <a:pt x="0" y="0"/>
                  </a:lnTo>
                  <a:lnTo>
                    <a:pt x="13" y="13"/>
                  </a:lnTo>
                  <a:lnTo>
                    <a:pt x="0" y="0"/>
                  </a:lnTo>
                  <a:close/>
                  <a:moveTo>
                    <a:pt x="0" y="0"/>
                  </a:moveTo>
                  <a:lnTo>
                    <a:pt x="0" y="0"/>
                  </a:lnTo>
                  <a:close/>
                </a:path>
              </a:pathLst>
            </a:custGeom>
            <a:solidFill>
              <a:srgbClr val="7D7F8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100"/>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Lst>
              <a:ahLst/>
              <a:cxnLst>
                <a:cxn ang="0">
                  <a:pos x="T0" y="T1"/>
                </a:cxn>
                <a:cxn ang="0">
                  <a:pos x="T2" y="T3"/>
                </a:cxn>
                <a:cxn ang="0">
                  <a:pos x="T4" y="T5"/>
                </a:cxn>
                <a:cxn ang="0">
                  <a:pos x="T6" y="T7"/>
                </a:cxn>
              </a:cxnLst>
              <a:rect l="0" t="0" r="r" b="b"/>
              <a:pathLst>
                <a:path w="14" h="14">
                  <a:moveTo>
                    <a:pt x="0" y="0"/>
                  </a:moveTo>
                  <a:lnTo>
                    <a:pt x="0" y="0"/>
                  </a:lnTo>
                  <a:lnTo>
                    <a:pt x="13" y="13"/>
                  </a:lnTo>
                  <a:lnTo>
                    <a:pt x="0" y="0"/>
                  </a:lnTo>
                </a:path>
              </a:pathLst>
            </a:custGeom>
            <a:solidFill>
              <a:srgbClr val="7D7F8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101"/>
            <p:cNvSpPr>
              <a:spLocks noChangeArrowheads="1"/>
            </p:cNvSpPr>
            <p:nvPr/>
          </p:nvSpPr>
          <p:spPr bwMode="auto">
            <a:xfrm>
              <a:off x="3668763" y="3655139"/>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7D7F8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102"/>
            <p:cNvSpPr>
              <a:spLocks noChangeArrowheads="1"/>
            </p:cNvSpPr>
            <p:nvPr/>
          </p:nvSpPr>
          <p:spPr bwMode="auto">
            <a:xfrm>
              <a:off x="3581451" y="3758327"/>
              <a:ext cx="88900" cy="36512"/>
            </a:xfrm>
            <a:custGeom>
              <a:avLst/>
              <a:gdLst>
                <a:gd name="T0" fmla="*/ 21 w 245"/>
                <a:gd name="T1" fmla="*/ 30 h 102"/>
                <a:gd name="T2" fmla="*/ 21 w 245"/>
                <a:gd name="T3" fmla="*/ 30 h 102"/>
                <a:gd name="T4" fmla="*/ 0 w 245"/>
                <a:gd name="T5" fmla="*/ 63 h 102"/>
                <a:gd name="T6" fmla="*/ 0 w 245"/>
                <a:gd name="T7" fmla="*/ 63 h 102"/>
                <a:gd name="T8" fmla="*/ 21 w 245"/>
                <a:gd name="T9" fmla="*/ 30 h 102"/>
                <a:gd name="T10" fmla="*/ 101 w 245"/>
                <a:gd name="T11" fmla="*/ 0 h 102"/>
                <a:gd name="T12" fmla="*/ 101 w 245"/>
                <a:gd name="T13" fmla="*/ 0 h 102"/>
                <a:gd name="T14" fmla="*/ 21 w 245"/>
                <a:gd name="T15" fmla="*/ 30 h 102"/>
                <a:gd name="T16" fmla="*/ 21 w 245"/>
                <a:gd name="T17" fmla="*/ 30 h 102"/>
                <a:gd name="T18" fmla="*/ 21 w 245"/>
                <a:gd name="T19" fmla="*/ 30 h 102"/>
                <a:gd name="T20" fmla="*/ 101 w 245"/>
                <a:gd name="T21" fmla="*/ 0 h 102"/>
                <a:gd name="T22" fmla="*/ 181 w 245"/>
                <a:gd name="T23" fmla="*/ 34 h 102"/>
                <a:gd name="T24" fmla="*/ 244 w 245"/>
                <a:gd name="T25" fmla="*/ 101 h 102"/>
                <a:gd name="T26" fmla="*/ 181 w 245"/>
                <a:gd name="T27" fmla="*/ 34 h 102"/>
                <a:gd name="T28" fmla="*/ 101 w 245"/>
                <a:gd name="T29" fmla="*/ 0 h 102"/>
                <a:gd name="T30" fmla="*/ 21 w 245"/>
                <a:gd name="T31"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102">
                  <a:moveTo>
                    <a:pt x="21" y="30"/>
                  </a:moveTo>
                  <a:lnTo>
                    <a:pt x="21" y="30"/>
                  </a:lnTo>
                  <a:cubicBezTo>
                    <a:pt x="13" y="42"/>
                    <a:pt x="4" y="51"/>
                    <a:pt x="0" y="63"/>
                  </a:cubicBezTo>
                  <a:lnTo>
                    <a:pt x="0" y="63"/>
                  </a:lnTo>
                  <a:cubicBezTo>
                    <a:pt x="4" y="51"/>
                    <a:pt x="13" y="42"/>
                    <a:pt x="21" y="30"/>
                  </a:cubicBezTo>
                  <a:lnTo>
                    <a:pt x="101" y="0"/>
                  </a:lnTo>
                  <a:lnTo>
                    <a:pt x="101" y="0"/>
                  </a:lnTo>
                  <a:cubicBezTo>
                    <a:pt x="72" y="0"/>
                    <a:pt x="42" y="13"/>
                    <a:pt x="21" y="30"/>
                  </a:cubicBezTo>
                  <a:lnTo>
                    <a:pt x="21" y="30"/>
                  </a:lnTo>
                  <a:lnTo>
                    <a:pt x="21" y="30"/>
                  </a:lnTo>
                  <a:cubicBezTo>
                    <a:pt x="42" y="13"/>
                    <a:pt x="72" y="0"/>
                    <a:pt x="101" y="0"/>
                  </a:cubicBezTo>
                  <a:cubicBezTo>
                    <a:pt x="130" y="0"/>
                    <a:pt x="160" y="13"/>
                    <a:pt x="181" y="34"/>
                  </a:cubicBezTo>
                  <a:cubicBezTo>
                    <a:pt x="244" y="101"/>
                    <a:pt x="244" y="101"/>
                    <a:pt x="244" y="101"/>
                  </a:cubicBezTo>
                  <a:cubicBezTo>
                    <a:pt x="181" y="34"/>
                    <a:pt x="181" y="34"/>
                    <a:pt x="181" y="34"/>
                  </a:cubicBezTo>
                  <a:cubicBezTo>
                    <a:pt x="160" y="13"/>
                    <a:pt x="130" y="0"/>
                    <a:pt x="101" y="0"/>
                  </a:cubicBezTo>
                  <a:lnTo>
                    <a:pt x="21" y="3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103"/>
            <p:cNvSpPr>
              <a:spLocks noChangeArrowheads="1"/>
            </p:cNvSpPr>
            <p:nvPr/>
          </p:nvSpPr>
          <p:spPr bwMode="auto">
            <a:xfrm>
              <a:off x="3573513" y="3840877"/>
              <a:ext cx="15875" cy="15875"/>
            </a:xfrm>
            <a:custGeom>
              <a:avLst/>
              <a:gdLst>
                <a:gd name="T0" fmla="*/ 21 w 43"/>
                <a:gd name="T1" fmla="*/ 42 h 43"/>
                <a:gd name="T2" fmla="*/ 21 w 43"/>
                <a:gd name="T3" fmla="*/ 42 h 43"/>
                <a:gd name="T4" fmla="*/ 42 w 43"/>
                <a:gd name="T5" fmla="*/ 21 h 43"/>
                <a:gd name="T6" fmla="*/ 21 w 43"/>
                <a:gd name="T7" fmla="*/ 0 h 43"/>
                <a:gd name="T8" fmla="*/ 0 w 43"/>
                <a:gd name="T9" fmla="*/ 21 h 43"/>
                <a:gd name="T10" fmla="*/ 21 w 43"/>
                <a:gd name="T11" fmla="*/ 42 h 43"/>
              </a:gdLst>
              <a:ahLst/>
              <a:cxnLst>
                <a:cxn ang="0">
                  <a:pos x="T0" y="T1"/>
                </a:cxn>
                <a:cxn ang="0">
                  <a:pos x="T2" y="T3"/>
                </a:cxn>
                <a:cxn ang="0">
                  <a:pos x="T4" y="T5"/>
                </a:cxn>
                <a:cxn ang="0">
                  <a:pos x="T6" y="T7"/>
                </a:cxn>
                <a:cxn ang="0">
                  <a:pos x="T8" y="T9"/>
                </a:cxn>
                <a:cxn ang="0">
                  <a:pos x="T10" y="T11"/>
                </a:cxn>
              </a:cxnLst>
              <a:rect l="0" t="0" r="r" b="b"/>
              <a:pathLst>
                <a:path w="43" h="43">
                  <a:moveTo>
                    <a:pt x="21" y="42"/>
                  </a:moveTo>
                  <a:lnTo>
                    <a:pt x="21" y="42"/>
                  </a:lnTo>
                  <a:cubicBezTo>
                    <a:pt x="34" y="42"/>
                    <a:pt x="42" y="34"/>
                    <a:pt x="42" y="21"/>
                  </a:cubicBezTo>
                  <a:cubicBezTo>
                    <a:pt x="42" y="8"/>
                    <a:pt x="34" y="0"/>
                    <a:pt x="21" y="0"/>
                  </a:cubicBezTo>
                  <a:cubicBezTo>
                    <a:pt x="8" y="0"/>
                    <a:pt x="0" y="8"/>
                    <a:pt x="0" y="21"/>
                  </a:cubicBezTo>
                  <a:cubicBezTo>
                    <a:pt x="0" y="34"/>
                    <a:pt x="8"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104"/>
            <p:cNvSpPr>
              <a:spLocks noChangeArrowheads="1"/>
            </p:cNvSpPr>
            <p:nvPr/>
          </p:nvSpPr>
          <p:spPr bwMode="auto">
            <a:xfrm>
              <a:off x="3576688" y="3655139"/>
              <a:ext cx="219075" cy="284163"/>
            </a:xfrm>
            <a:custGeom>
              <a:avLst/>
              <a:gdLst>
                <a:gd name="T0" fmla="*/ 607 w 608"/>
                <a:gd name="T1" fmla="*/ 789 h 790"/>
                <a:gd name="T2" fmla="*/ 607 w 608"/>
                <a:gd name="T3" fmla="*/ 789 h 790"/>
                <a:gd name="T4" fmla="*/ 329 w 608"/>
                <a:gd name="T5" fmla="*/ 789 h 790"/>
                <a:gd name="T6" fmla="*/ 30 w 608"/>
                <a:gd name="T7" fmla="*/ 477 h 790"/>
                <a:gd name="T8" fmla="*/ 0 w 608"/>
                <a:gd name="T9" fmla="*/ 397 h 790"/>
                <a:gd name="T10" fmla="*/ 34 w 608"/>
                <a:gd name="T11" fmla="*/ 317 h 790"/>
                <a:gd name="T12" fmla="*/ 194 w 608"/>
                <a:gd name="T13" fmla="*/ 321 h 790"/>
                <a:gd name="T14" fmla="*/ 257 w 608"/>
                <a:gd name="T15" fmla="*/ 388 h 790"/>
                <a:gd name="T16" fmla="*/ 257 w 608"/>
                <a:gd name="T17" fmla="*/ 0 h 790"/>
                <a:gd name="T18" fmla="*/ 607 w 608"/>
                <a:gd name="T19" fmla="*/ 342 h 790"/>
                <a:gd name="T20" fmla="*/ 607 w 608"/>
                <a:gd name="T21" fmla="*/ 789 h 790"/>
                <a:gd name="T22" fmla="*/ 350 w 608"/>
                <a:gd name="T23" fmla="*/ 738 h 790"/>
                <a:gd name="T24" fmla="*/ 350 w 608"/>
                <a:gd name="T25" fmla="*/ 738 h 790"/>
                <a:gd name="T26" fmla="*/ 556 w 608"/>
                <a:gd name="T27" fmla="*/ 738 h 790"/>
                <a:gd name="T28" fmla="*/ 556 w 608"/>
                <a:gd name="T29" fmla="*/ 363 h 790"/>
                <a:gd name="T30" fmla="*/ 308 w 608"/>
                <a:gd name="T31" fmla="*/ 118 h 790"/>
                <a:gd name="T32" fmla="*/ 308 w 608"/>
                <a:gd name="T33" fmla="*/ 506 h 790"/>
                <a:gd name="T34" fmla="*/ 156 w 608"/>
                <a:gd name="T35" fmla="*/ 355 h 790"/>
                <a:gd name="T36" fmla="*/ 68 w 608"/>
                <a:gd name="T37" fmla="*/ 355 h 790"/>
                <a:gd name="T38" fmla="*/ 51 w 608"/>
                <a:gd name="T39" fmla="*/ 397 h 790"/>
                <a:gd name="T40" fmla="*/ 68 w 608"/>
                <a:gd name="T41" fmla="*/ 443 h 790"/>
                <a:gd name="T42" fmla="*/ 350 w 608"/>
                <a:gd name="T43" fmla="*/ 738 h 790"/>
                <a:gd name="T44" fmla="*/ 607 w 608"/>
                <a:gd name="T45" fmla="*/ 78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90">
                  <a:moveTo>
                    <a:pt x="607" y="789"/>
                  </a:moveTo>
                  <a:lnTo>
                    <a:pt x="607" y="789"/>
                  </a:lnTo>
                  <a:cubicBezTo>
                    <a:pt x="329" y="789"/>
                    <a:pt x="329" y="789"/>
                    <a:pt x="329" y="789"/>
                  </a:cubicBezTo>
                  <a:cubicBezTo>
                    <a:pt x="30" y="477"/>
                    <a:pt x="30" y="477"/>
                    <a:pt x="30" y="477"/>
                  </a:cubicBezTo>
                  <a:cubicBezTo>
                    <a:pt x="13" y="456"/>
                    <a:pt x="0" y="426"/>
                    <a:pt x="0" y="397"/>
                  </a:cubicBezTo>
                  <a:cubicBezTo>
                    <a:pt x="0" y="367"/>
                    <a:pt x="13" y="338"/>
                    <a:pt x="34" y="317"/>
                  </a:cubicBezTo>
                  <a:cubicBezTo>
                    <a:pt x="80" y="274"/>
                    <a:pt x="152" y="279"/>
                    <a:pt x="194" y="321"/>
                  </a:cubicBezTo>
                  <a:cubicBezTo>
                    <a:pt x="257" y="388"/>
                    <a:pt x="257" y="388"/>
                    <a:pt x="257" y="388"/>
                  </a:cubicBezTo>
                  <a:cubicBezTo>
                    <a:pt x="257" y="0"/>
                    <a:pt x="257" y="0"/>
                    <a:pt x="257" y="0"/>
                  </a:cubicBezTo>
                  <a:cubicBezTo>
                    <a:pt x="607" y="342"/>
                    <a:pt x="607" y="342"/>
                    <a:pt x="607" y="342"/>
                  </a:cubicBezTo>
                  <a:cubicBezTo>
                    <a:pt x="607" y="789"/>
                    <a:pt x="607" y="789"/>
                    <a:pt x="607" y="789"/>
                  </a:cubicBezTo>
                  <a:lnTo>
                    <a:pt x="350" y="738"/>
                  </a:lnTo>
                  <a:lnTo>
                    <a:pt x="350" y="738"/>
                  </a:lnTo>
                  <a:cubicBezTo>
                    <a:pt x="556" y="738"/>
                    <a:pt x="556" y="738"/>
                    <a:pt x="556" y="738"/>
                  </a:cubicBezTo>
                  <a:cubicBezTo>
                    <a:pt x="556" y="363"/>
                    <a:pt x="556" y="363"/>
                    <a:pt x="556" y="363"/>
                  </a:cubicBezTo>
                  <a:cubicBezTo>
                    <a:pt x="308" y="118"/>
                    <a:pt x="308" y="118"/>
                    <a:pt x="308" y="118"/>
                  </a:cubicBezTo>
                  <a:cubicBezTo>
                    <a:pt x="308" y="506"/>
                    <a:pt x="308" y="506"/>
                    <a:pt x="308" y="506"/>
                  </a:cubicBezTo>
                  <a:cubicBezTo>
                    <a:pt x="156" y="355"/>
                    <a:pt x="156" y="355"/>
                    <a:pt x="156" y="355"/>
                  </a:cubicBezTo>
                  <a:cubicBezTo>
                    <a:pt x="135" y="334"/>
                    <a:pt x="93" y="329"/>
                    <a:pt x="68" y="355"/>
                  </a:cubicBezTo>
                  <a:cubicBezTo>
                    <a:pt x="59" y="367"/>
                    <a:pt x="51" y="380"/>
                    <a:pt x="51" y="397"/>
                  </a:cubicBezTo>
                  <a:cubicBezTo>
                    <a:pt x="51" y="414"/>
                    <a:pt x="55" y="431"/>
                    <a:pt x="68" y="443"/>
                  </a:cubicBezTo>
                  <a:cubicBezTo>
                    <a:pt x="350" y="738"/>
                    <a:pt x="350" y="738"/>
                    <a:pt x="350" y="738"/>
                  </a:cubicBezTo>
                  <a:lnTo>
                    <a:pt x="607" y="789"/>
                  </a:lnTo>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105"/>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06"/>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07"/>
            <p:cNvSpPr>
              <a:spLocks noChangeArrowheads="1"/>
            </p:cNvSpPr>
            <p:nvPr/>
          </p:nvSpPr>
          <p:spPr bwMode="auto">
            <a:xfrm>
              <a:off x="3594151" y="3777377"/>
              <a:ext cx="79375" cy="57150"/>
            </a:xfrm>
            <a:custGeom>
              <a:avLst/>
              <a:gdLst>
                <a:gd name="T0" fmla="*/ 63 w 220"/>
                <a:gd name="T1" fmla="*/ 0 h 157"/>
                <a:gd name="T2" fmla="*/ 63 w 220"/>
                <a:gd name="T3" fmla="*/ 0 h 157"/>
                <a:gd name="T4" fmla="*/ 17 w 220"/>
                <a:gd name="T5" fmla="*/ 17 h 157"/>
                <a:gd name="T6" fmla="*/ 0 w 220"/>
                <a:gd name="T7" fmla="*/ 59 h 157"/>
                <a:gd name="T8" fmla="*/ 0 w 220"/>
                <a:gd name="T9" fmla="*/ 63 h 157"/>
                <a:gd name="T10" fmla="*/ 17 w 220"/>
                <a:gd name="T11" fmla="*/ 105 h 157"/>
                <a:gd name="T12" fmla="*/ 63 w 220"/>
                <a:gd name="T13" fmla="*/ 156 h 157"/>
                <a:gd name="T14" fmla="*/ 219 w 220"/>
                <a:gd name="T15" fmla="*/ 156 h 157"/>
                <a:gd name="T16" fmla="*/ 219 w 220"/>
                <a:gd name="T17" fmla="*/ 130 h 157"/>
                <a:gd name="T18" fmla="*/ 105 w 220"/>
                <a:gd name="T19" fmla="*/ 17 h 157"/>
                <a:gd name="T20" fmla="*/ 63 w 220"/>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57">
                  <a:moveTo>
                    <a:pt x="63" y="0"/>
                  </a:moveTo>
                  <a:lnTo>
                    <a:pt x="63" y="0"/>
                  </a:lnTo>
                  <a:cubicBezTo>
                    <a:pt x="46" y="0"/>
                    <a:pt x="29" y="4"/>
                    <a:pt x="17" y="17"/>
                  </a:cubicBezTo>
                  <a:cubicBezTo>
                    <a:pt x="8" y="29"/>
                    <a:pt x="0" y="42"/>
                    <a:pt x="0" y="59"/>
                  </a:cubicBezTo>
                  <a:cubicBezTo>
                    <a:pt x="0" y="59"/>
                    <a:pt x="0" y="59"/>
                    <a:pt x="0" y="63"/>
                  </a:cubicBezTo>
                  <a:cubicBezTo>
                    <a:pt x="0" y="76"/>
                    <a:pt x="4" y="93"/>
                    <a:pt x="17" y="105"/>
                  </a:cubicBezTo>
                  <a:cubicBezTo>
                    <a:pt x="63" y="156"/>
                    <a:pt x="63" y="156"/>
                    <a:pt x="63" y="156"/>
                  </a:cubicBezTo>
                  <a:cubicBezTo>
                    <a:pt x="219" y="156"/>
                    <a:pt x="219" y="156"/>
                    <a:pt x="219" y="156"/>
                  </a:cubicBezTo>
                  <a:cubicBezTo>
                    <a:pt x="219" y="130"/>
                    <a:pt x="219" y="130"/>
                    <a:pt x="219" y="130"/>
                  </a:cubicBezTo>
                  <a:cubicBezTo>
                    <a:pt x="105" y="17"/>
                    <a:pt x="105" y="17"/>
                    <a:pt x="105" y="17"/>
                  </a:cubicBezTo>
                  <a:cubicBezTo>
                    <a:pt x="92" y="4"/>
                    <a:pt x="76" y="0"/>
                    <a:pt x="63"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08"/>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09"/>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10"/>
            <p:cNvSpPr>
              <a:spLocks noChangeArrowheads="1"/>
            </p:cNvSpPr>
            <p:nvPr/>
          </p:nvSpPr>
          <p:spPr bwMode="auto">
            <a:xfrm>
              <a:off x="3516363" y="3605927"/>
              <a:ext cx="130175" cy="120650"/>
            </a:xfrm>
            <a:custGeom>
              <a:avLst/>
              <a:gdLst>
                <a:gd name="T0" fmla="*/ 362 w 363"/>
                <a:gd name="T1" fmla="*/ 0 h 335"/>
                <a:gd name="T2" fmla="*/ 0 w 363"/>
                <a:gd name="T3" fmla="*/ 0 h 335"/>
                <a:gd name="T4" fmla="*/ 0 w 363"/>
                <a:gd name="T5" fmla="*/ 258 h 335"/>
                <a:gd name="T6" fmla="*/ 210 w 363"/>
                <a:gd name="T7" fmla="*/ 258 h 335"/>
                <a:gd name="T8" fmla="*/ 282 w 363"/>
                <a:gd name="T9" fmla="*/ 334 h 335"/>
                <a:gd name="T10" fmla="*/ 282 w 363"/>
                <a:gd name="T11" fmla="*/ 258 h 335"/>
                <a:gd name="T12" fmla="*/ 362 w 363"/>
                <a:gd name="T13" fmla="*/ 258 h 335"/>
                <a:gd name="T14" fmla="*/ 362 w 363"/>
                <a:gd name="T15" fmla="*/ 0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335">
                  <a:moveTo>
                    <a:pt x="362" y="0"/>
                  </a:moveTo>
                  <a:lnTo>
                    <a:pt x="0" y="0"/>
                  </a:lnTo>
                  <a:lnTo>
                    <a:pt x="0" y="258"/>
                  </a:lnTo>
                  <a:lnTo>
                    <a:pt x="210" y="258"/>
                  </a:lnTo>
                  <a:lnTo>
                    <a:pt x="282" y="334"/>
                  </a:lnTo>
                  <a:lnTo>
                    <a:pt x="282" y="258"/>
                  </a:lnTo>
                  <a:lnTo>
                    <a:pt x="362" y="258"/>
                  </a:lnTo>
                  <a:lnTo>
                    <a:pt x="362"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115" name="Text Placeholder 1"/>
          <p:cNvSpPr txBox="1">
            <a:spLocks/>
          </p:cNvSpPr>
          <p:nvPr/>
        </p:nvSpPr>
        <p:spPr>
          <a:xfrm>
            <a:off x="1558928" y="198757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dirty="0">
                <a:solidFill>
                  <a:schemeClr val="bg1"/>
                </a:solidFill>
              </a:rPr>
              <a:t>Phishing</a:t>
            </a:r>
          </a:p>
        </p:txBody>
      </p:sp>
      <p:sp>
        <p:nvSpPr>
          <p:cNvPr id="116" name="Text Placeholder 1"/>
          <p:cNvSpPr txBox="1">
            <a:spLocks/>
          </p:cNvSpPr>
          <p:nvPr/>
        </p:nvSpPr>
        <p:spPr>
          <a:xfrm>
            <a:off x="6780182" y="183062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pPr>
            <a:r>
              <a:rPr lang="en-US" sz="2800" b="1" dirty="0">
                <a:solidFill>
                  <a:schemeClr val="bg1"/>
                </a:solidFill>
              </a:rPr>
              <a:t>Mobile</a:t>
            </a:r>
          </a:p>
          <a:p>
            <a:pPr>
              <a:lnSpc>
                <a:spcPct val="80000"/>
              </a:lnSpc>
            </a:pPr>
            <a:r>
              <a:rPr lang="en-US" sz="2800" b="1" dirty="0">
                <a:solidFill>
                  <a:schemeClr val="bg1"/>
                </a:solidFill>
              </a:rPr>
              <a:t>Devices</a:t>
            </a:r>
          </a:p>
        </p:txBody>
      </p:sp>
      <p:sp>
        <p:nvSpPr>
          <p:cNvPr id="117" name="Text Placeholder 1"/>
          <p:cNvSpPr txBox="1">
            <a:spLocks/>
          </p:cNvSpPr>
          <p:nvPr/>
        </p:nvSpPr>
        <p:spPr>
          <a:xfrm>
            <a:off x="1573828" y="380028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dirty="0">
                <a:solidFill>
                  <a:schemeClr val="bg1"/>
                </a:solidFill>
              </a:rPr>
              <a:t>Malware</a:t>
            </a:r>
          </a:p>
        </p:txBody>
      </p:sp>
      <p:sp>
        <p:nvSpPr>
          <p:cNvPr id="118" name="Text Placeholder 1"/>
          <p:cNvSpPr txBox="1">
            <a:spLocks/>
          </p:cNvSpPr>
          <p:nvPr/>
        </p:nvSpPr>
        <p:spPr>
          <a:xfrm>
            <a:off x="6858706" y="3752316"/>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schemeClr val="bg1"/>
                </a:solidFill>
              </a:rPr>
              <a:t>Sniffer</a:t>
            </a:r>
          </a:p>
        </p:txBody>
      </p:sp>
    </p:spTree>
    <p:extLst>
      <p:ext uri="{BB962C8B-B14F-4D97-AF65-F5344CB8AC3E}">
        <p14:creationId xmlns:p14="http://schemas.microsoft.com/office/powerpoint/2010/main" val="12100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31" grpId="0" animBg="1"/>
      <p:bldP spid="33" grpId="0" animBg="1"/>
      <p:bldP spid="115" grpId="0"/>
      <p:bldP spid="116" grpId="0"/>
      <p:bldP spid="117" grpId="0"/>
      <p:bldP spid="118" grpId="0"/>
    </p:bldLst>
  </p:timing>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2_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1EFF3DA59A9E49B6DAC920EB9EA676" ma:contentTypeVersion="6" ma:contentTypeDescription="Create a new document." ma:contentTypeScope="" ma:versionID="c3e32d8267d1319d58052192d6a7d8f7">
  <xsd:schema xmlns:xsd="http://www.w3.org/2001/XMLSchema" xmlns:xs="http://www.w3.org/2001/XMLSchema" xmlns:p="http://schemas.microsoft.com/office/2006/metadata/properties" xmlns:ns2="eb2a4427-57fc-4e97-87ab-592e1fb9a064" xmlns:ns3="e05fd43f-d443-4ad2-8e09-93078b1ee486" targetNamespace="http://schemas.microsoft.com/office/2006/metadata/properties" ma:root="true" ma:fieldsID="fa276c7d7fab3a320f6c0dba52c2ab78" ns2:_="" ns3:_="">
    <xsd:import namespace="eb2a4427-57fc-4e97-87ab-592e1fb9a064"/>
    <xsd:import namespace="e05fd43f-d443-4ad2-8e09-93078b1ee4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a4427-57fc-4e97-87ab-592e1fb9a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5fd43f-d443-4ad2-8e09-93078b1ee4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2AD796-AC98-4825-BCC0-EA385D8CB6DA}">
  <ds:schemaRefs>
    <ds:schemaRef ds:uri="http://schemas.microsoft.com/office/2006/documentManagement/types"/>
    <ds:schemaRef ds:uri="6876c50d-f027-454f-8fa6-58d221e8ea65"/>
    <ds:schemaRef ds:uri="http://schemas.microsoft.com/office/2006/metadata/properties"/>
    <ds:schemaRef ds:uri="94fad2f1-13f0-497d-af0b-412d21b2dbbd"/>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7F16466-9F69-4825-A864-472785AFB297}">
  <ds:schemaRefs>
    <ds:schemaRef ds:uri="http://schemas.microsoft.com/sharepoint/v3/contenttype/forms"/>
  </ds:schemaRefs>
</ds:datastoreItem>
</file>

<file path=customXml/itemProps3.xml><?xml version="1.0" encoding="utf-8"?>
<ds:datastoreItem xmlns:ds="http://schemas.openxmlformats.org/officeDocument/2006/customXml" ds:itemID="{AE500883-108C-479B-80CC-E2182ED818E4}"/>
</file>

<file path=docProps/app.xml><?xml version="1.0" encoding="utf-8"?>
<Properties xmlns="http://schemas.openxmlformats.org/officeDocument/2006/extended-properties" xmlns:vt="http://schemas.openxmlformats.org/officeDocument/2006/docPropsVTypes">
  <Template>McAfee_PPT_Template_OPEN SANS_16x9</Template>
  <TotalTime>17708</TotalTime>
  <Words>4585</Words>
  <Application>Microsoft Office PowerPoint</Application>
  <PresentationFormat>On-screen Show (16:9)</PresentationFormat>
  <Paragraphs>579</Paragraphs>
  <Slides>35</Slides>
  <Notes>32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Intel Clear</vt:lpstr>
      <vt:lpstr>MS PGothic</vt:lpstr>
      <vt:lpstr>Open Sans Regular</vt:lpstr>
      <vt:lpstr>游ゴシック</vt:lpstr>
      <vt:lpstr>Arial</vt:lpstr>
      <vt:lpstr>Calibri</vt:lpstr>
      <vt:lpstr>Open Sans</vt:lpstr>
      <vt:lpstr>Open Sans Light</vt:lpstr>
      <vt:lpstr>Open Sans Semibold</vt:lpstr>
      <vt:lpstr>Wingdings</vt:lpstr>
      <vt:lpstr>Office Theme</vt:lpstr>
      <vt:lpstr>2_Office Theme</vt:lpstr>
      <vt:lpstr>PowerPoint Presentation</vt:lpstr>
      <vt:lpstr>McAfee</vt:lpstr>
      <vt:lpstr>PowerPoint Presentation</vt:lpstr>
      <vt:lpstr>More Devices in More Places</vt:lpstr>
      <vt:lpstr>244 New Malware Samples Identified Every Minute  </vt:lpstr>
      <vt:lpstr>Growth of Cybercrime </vt:lpstr>
      <vt:lpstr>PowerPoint Presentation</vt:lpstr>
      <vt:lpstr>Your Responsibility In…</vt:lpstr>
      <vt:lpstr>PowerPoint Presentation</vt:lpstr>
      <vt:lpstr>Phishing</vt:lpstr>
      <vt:lpstr>Pop-Ups</vt:lpstr>
      <vt:lpstr>Pop-Ups</vt:lpstr>
      <vt:lpstr>PowerPoint Presentation</vt:lpstr>
      <vt:lpstr>PowerPoint Presentation</vt:lpstr>
      <vt:lpstr>PowerPoint Presentation</vt:lpstr>
      <vt:lpstr>Securing Your Mobile Devices</vt:lpstr>
      <vt:lpstr>Securing Your Mobile Devices</vt:lpstr>
      <vt:lpstr>Geotagging</vt:lpstr>
      <vt:lpstr>Geotagging</vt:lpstr>
      <vt:lpstr>Creating Stronger Passwords</vt:lpstr>
      <vt:lpstr>PowerPoint Presentation</vt:lpstr>
      <vt:lpstr>PowerPoint Presentation</vt:lpstr>
      <vt:lpstr>Have You Read the Fine Print?</vt:lpstr>
      <vt:lpstr>Friends online and offline</vt:lpstr>
      <vt:lpstr>PowerPoint Presentation</vt:lpstr>
      <vt:lpstr>Photo sharing and online predators</vt:lpstr>
      <vt:lpstr>Protect Your Personal Information</vt:lpstr>
      <vt:lpstr>Cyber Ethics</vt:lpstr>
      <vt:lpstr>PowerPoint Presentation</vt:lpstr>
      <vt:lpstr>Help and Support links for the U.S.</vt:lpstr>
      <vt:lpstr>Help and Support links for Ireland</vt:lpstr>
      <vt:lpstr>Help and Support links for the U.K.</vt:lpstr>
      <vt:lpstr>How to Combat Excessive Use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Burrows, Ryan</dc:creator>
  <cp:lastModifiedBy>Brandon, Kate</cp:lastModifiedBy>
  <cp:revision>278</cp:revision>
  <cp:lastPrinted>2017-03-15T18:11:32Z</cp:lastPrinted>
  <dcterms:created xsi:type="dcterms:W3CDTF">2018-01-05T03:24:56Z</dcterms:created>
  <dcterms:modified xsi:type="dcterms:W3CDTF">2018-04-16T14:06:39Z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0x0101002B1EFF3DA59A9E49B6DAC920EB9EA676</vt:lpwstr>
  </property>
</Properties>
</file>